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387" r:id="rId3"/>
    <p:sldId id="388" r:id="rId4"/>
    <p:sldId id="390" r:id="rId5"/>
    <p:sldId id="389" r:id="rId6"/>
    <p:sldId id="392" r:id="rId7"/>
    <p:sldId id="391" r:id="rId8"/>
    <p:sldId id="402" r:id="rId9"/>
    <p:sldId id="393" r:id="rId10"/>
    <p:sldId id="401" r:id="rId11"/>
    <p:sldId id="398" r:id="rId12"/>
    <p:sldId id="394" r:id="rId13"/>
    <p:sldId id="395" r:id="rId14"/>
    <p:sldId id="397" r:id="rId15"/>
    <p:sldId id="396" r:id="rId16"/>
    <p:sldId id="399" r:id="rId17"/>
    <p:sldId id="400" r:id="rId18"/>
    <p:sldId id="286" r:id="rId19"/>
  </p:sldIdLst>
  <p:sldSz cx="9144000" cy="6858000" type="screen4x3"/>
  <p:notesSz cx="6797675" cy="9926638"/>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BD30"/>
    <a:srgbClr val="DD8D23"/>
    <a:srgbClr val="E99E17"/>
    <a:srgbClr val="0067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195" autoAdjust="0"/>
    <p:restoredTop sz="94668" autoAdjust="0"/>
  </p:normalViewPr>
  <p:slideViewPr>
    <p:cSldViewPr>
      <p:cViewPr varScale="1">
        <p:scale>
          <a:sx n="72" d="100"/>
          <a:sy n="72" d="100"/>
        </p:scale>
        <p:origin x="198"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17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20F3CBC5-3842-40AF-99EC-26511B34085B}" type="datetimeFigureOut">
              <a:rPr lang="fr-FR" smtClean="0"/>
              <a:pPr/>
              <a:t>18/06/2020</a:t>
            </a:fld>
            <a:endParaRPr lang="fr-FR"/>
          </a:p>
        </p:txBody>
      </p:sp>
      <p:sp>
        <p:nvSpPr>
          <p:cNvPr id="4" name="Espace réservé du pied de page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C491D9E4-1171-4E11-86A2-10B240B7782F}" type="slidenum">
              <a:rPr lang="fr-FR" smtClean="0"/>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fr-FR" dirty="0"/>
          </a:p>
        </p:txBody>
      </p:sp>
      <p:sp>
        <p:nvSpPr>
          <p:cNvPr id="5123"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dirty="0"/>
          </a:p>
        </p:txBody>
      </p:sp>
      <p:sp>
        <p:nvSpPr>
          <p:cNvPr id="51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126"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dirty="0"/>
          </a:p>
        </p:txBody>
      </p:sp>
      <p:sp>
        <p:nvSpPr>
          <p:cNvPr id="5127"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4777336-571B-42B1-B172-1B6DB53AFFD0}" type="slidenum">
              <a:rPr lang="fr-FR"/>
              <a:pPr/>
              <a:t>‹N°›</a:t>
            </a:fld>
            <a:endParaRPr lang="fr-FR"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130425"/>
            <a:ext cx="7772400" cy="1470025"/>
          </a:xfrm>
        </p:spPr>
        <p:txBody>
          <a:bodyPr/>
          <a:lstStyle>
            <a:lvl1pPr>
              <a:defRPr/>
            </a:lvl1pPr>
          </a:lstStyle>
          <a:p>
            <a:r>
              <a:rPr lang="fr-FR"/>
              <a:t>Cliquez pour modifier le style du titre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fr-FR"/>
              <a:t>Cliquez pour modifier le style des sous-titres du masque</a:t>
            </a:r>
          </a:p>
        </p:txBody>
      </p:sp>
      <p:sp>
        <p:nvSpPr>
          <p:cNvPr id="3077"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fr-FR" dirty="0"/>
          </a:p>
        </p:txBody>
      </p:sp>
      <p:pic>
        <p:nvPicPr>
          <p:cNvPr id="3079" name="Picture 7" descr="Logo CDG 61 Q"/>
          <p:cNvPicPr>
            <a:picLocks noChangeAspect="1" noChangeArrowheads="1"/>
          </p:cNvPicPr>
          <p:nvPr userDrawn="1"/>
        </p:nvPicPr>
        <p:blipFill>
          <a:blip r:embed="rId2" cstate="print"/>
          <a:srcRect/>
          <a:stretch>
            <a:fillRect/>
          </a:stretch>
        </p:blipFill>
        <p:spPr bwMode="auto">
          <a:xfrm>
            <a:off x="179388" y="179388"/>
            <a:ext cx="1801812" cy="930275"/>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2287AE85-6BCA-4CAA-87B9-84CDACD6EB92}" type="slidenum">
              <a:rPr lang="fr-FR"/>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Espace réservé du numéro de diapositive 3"/>
          <p:cNvSpPr>
            <a:spLocks noGrp="1"/>
          </p:cNvSpPr>
          <p:nvPr>
            <p:ph type="sldNum" sz="quarter" idx="10"/>
          </p:nvPr>
        </p:nvSpPr>
        <p:spPr/>
        <p:txBody>
          <a:bodyPr/>
          <a:lstStyle>
            <a:lvl1pPr>
              <a:defRPr/>
            </a:lvl1pPr>
          </a:lstStyle>
          <a:p>
            <a:fld id="{C8146CC3-EEE2-4E28-AE8E-6FCC7E1DCFDD}" type="slidenum">
              <a:rPr lang="fr-FR"/>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250825"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numéro de diapositive 4"/>
          <p:cNvSpPr>
            <a:spLocks noGrp="1"/>
          </p:cNvSpPr>
          <p:nvPr>
            <p:ph type="sldNum" sz="quarter" idx="10"/>
          </p:nvPr>
        </p:nvSpPr>
        <p:spPr/>
        <p:txBody>
          <a:bodyPr/>
          <a:lstStyle>
            <a:lvl1pPr>
              <a:defRPr/>
            </a:lvl1pPr>
          </a:lstStyle>
          <a:p>
            <a:fld id="{D35AF75B-C9F5-42B0-B5E6-0CA06D078FCD}" type="slidenum">
              <a:rPr lang="fr-FR"/>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u numéro de diapositive 6"/>
          <p:cNvSpPr>
            <a:spLocks noGrp="1"/>
          </p:cNvSpPr>
          <p:nvPr>
            <p:ph type="sldNum" sz="quarter" idx="10"/>
          </p:nvPr>
        </p:nvSpPr>
        <p:spPr/>
        <p:txBody>
          <a:bodyPr/>
          <a:lstStyle>
            <a:lvl1pPr>
              <a:defRPr/>
            </a:lvl1pPr>
          </a:lstStyle>
          <a:p>
            <a:fld id="{43B779B6-2D5C-49EE-B084-5C2D6206207C}" type="slidenum">
              <a:rPr lang="fr-FR"/>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numéro de diapositive 2"/>
          <p:cNvSpPr>
            <a:spLocks noGrp="1"/>
          </p:cNvSpPr>
          <p:nvPr>
            <p:ph type="sldNum" sz="quarter" idx="10"/>
          </p:nvPr>
        </p:nvSpPr>
        <p:spPr/>
        <p:txBody>
          <a:bodyPr/>
          <a:lstStyle>
            <a:lvl1pPr>
              <a:defRPr/>
            </a:lvl1pPr>
          </a:lstStyle>
          <a:p>
            <a:fld id="{7B54CB16-3FA8-4BC4-933A-5010D0A3CCAB}" type="slidenum">
              <a:rPr lang="fr-FR"/>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0"/>
          </p:nvPr>
        </p:nvSpPr>
        <p:spPr/>
        <p:txBody>
          <a:bodyPr/>
          <a:lstStyle>
            <a:lvl1pPr>
              <a:defRPr/>
            </a:lvl1pPr>
          </a:lstStyle>
          <a:p>
            <a:fld id="{0EFC0D02-BA1B-4373-81F7-B3AB27FAD81A}" type="slidenum">
              <a:rPr lang="fr-FR"/>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789D419D-6601-4329-A316-4AC771C21042}" type="slidenum">
              <a:rPr lang="fr-FR"/>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3E629AEE-F9E0-4C89-BB7C-52BB088ADC06}" type="slidenum">
              <a:rPr lang="fr-FR"/>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001449D0-A972-4115-B44B-1D4C117C09D0}" type="slidenum">
              <a:rPr lang="fr-FR"/>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32588" y="188913"/>
            <a:ext cx="2160587" cy="6408737"/>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250825" y="188913"/>
            <a:ext cx="6329363" cy="640873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A4AEE806-DEF4-46AA-B475-C26091E475B2}" type="slidenum">
              <a:rPr lang="fr-FR"/>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1520" y="188913"/>
            <a:ext cx="8641655"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dirty="0"/>
              <a:t>Cliquez pour modifier le style du titre</a:t>
            </a:r>
          </a:p>
        </p:txBody>
      </p:sp>
      <p:sp>
        <p:nvSpPr>
          <p:cNvPr id="1027" name="Rectangle 3"/>
          <p:cNvSpPr>
            <a:spLocks noGrp="1" noChangeArrowheads="1"/>
          </p:cNvSpPr>
          <p:nvPr>
            <p:ph type="body" idx="1"/>
          </p:nvPr>
        </p:nvSpPr>
        <p:spPr bwMode="auto">
          <a:xfrm>
            <a:off x="250825" y="1412875"/>
            <a:ext cx="8642350" cy="5184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30" name="Rectangle 6"/>
          <p:cNvSpPr>
            <a:spLocks noGrp="1" noChangeArrowheads="1"/>
          </p:cNvSpPr>
          <p:nvPr>
            <p:ph type="sldNum" sz="quarter" idx="4"/>
          </p:nvPr>
        </p:nvSpPr>
        <p:spPr bwMode="auto">
          <a:xfrm>
            <a:off x="0" y="6597650"/>
            <a:ext cx="684212" cy="260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800">
                <a:latin typeface="+mn-lt"/>
              </a:defRPr>
            </a:lvl1pPr>
          </a:lstStyle>
          <a:p>
            <a:fld id="{90A8CD93-8148-45FD-8AC1-C2B43B422B29}" type="slidenum">
              <a:rPr lang="fr-FR"/>
              <a:pPr/>
              <a:t>‹N°›</a:t>
            </a:fld>
            <a:endParaRPr lang="fr-FR" dirty="0"/>
          </a:p>
        </p:txBody>
      </p:sp>
      <p:pic>
        <p:nvPicPr>
          <p:cNvPr id="6" name="Image 5" descr="sigle GDG61.png"/>
          <p:cNvPicPr/>
          <p:nvPr/>
        </p:nvPicPr>
        <p:blipFill>
          <a:blip r:embed="rId13" cstate="print"/>
          <a:stretch>
            <a:fillRect/>
          </a:stretch>
        </p:blipFill>
        <p:spPr>
          <a:xfrm>
            <a:off x="7419975" y="6076950"/>
            <a:ext cx="1724025" cy="78105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p:titleStyle>
    <p:bodyStyle>
      <a:lvl1pPr marL="342900" indent="-342900" algn="just"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50825" y="2130425"/>
            <a:ext cx="8569325" cy="1470025"/>
          </a:xfrm>
        </p:spPr>
        <p:txBody>
          <a:bodyPr/>
          <a:lstStyle/>
          <a:p>
            <a:r>
              <a:rPr lang="fr-FR" b="1" dirty="0">
                <a:solidFill>
                  <a:srgbClr val="A2BD30"/>
                </a:solidFill>
              </a:rPr>
              <a:t>RUPTURE CONVENTIONNELLE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Références juridiques</a:t>
            </a:r>
          </a:p>
        </p:txBody>
      </p:sp>
      <p:sp>
        <p:nvSpPr>
          <p:cNvPr id="5" name="Espace réservé du contenu 4"/>
          <p:cNvSpPr>
            <a:spLocks noGrp="1"/>
          </p:cNvSpPr>
          <p:nvPr>
            <p:ph idx="1"/>
          </p:nvPr>
        </p:nvSpPr>
        <p:spPr>
          <a:xfrm>
            <a:off x="457200" y="1125538"/>
            <a:ext cx="8229600" cy="5000625"/>
          </a:xfrm>
        </p:spPr>
        <p:txBody>
          <a:bodyPr>
            <a:normAutofit fontScale="77500" lnSpcReduction="20000"/>
          </a:bodyPr>
          <a:lstStyle/>
          <a:p>
            <a:pPr>
              <a:buNone/>
            </a:pPr>
            <a:r>
              <a:rPr lang="fr-FR" dirty="0"/>
              <a:t>Issue de la loi 2019-828 de transformation de la Fonction publique</a:t>
            </a:r>
          </a:p>
          <a:p>
            <a:pPr>
              <a:buNone/>
            </a:pPr>
            <a:r>
              <a:rPr lang="fr-FR" dirty="0"/>
              <a:t>Mise en œuvre par les décrets n° 2019-1593 du 31 décembre 2019 relatif à la procédure de rupture conventionnelle dans la fonction publique et 2019-1596 du 31 décembre 2019 relatif à l'indemnité spécifique de rupture conventionnelle dans la fonction publique et portant diverses dispositions relatives aux dispositifs indemnitaires d'accompagnement des agents dans leurs transitions professionnelles</a:t>
            </a:r>
          </a:p>
          <a:p>
            <a:pPr>
              <a:buNone/>
            </a:pPr>
            <a:r>
              <a:rPr lang="fr-FR" dirty="0"/>
              <a:t>Complétés par l’Arrêté du 6 février 2020 fixant les modèles de convention de rupture conventionnelle prévus par le décret n° 2019-1593 du 31 décembre 2019 relatif à la procédure de rupture conventionnelle dans la fonction publique</a:t>
            </a:r>
          </a:p>
          <a:p>
            <a:pPr>
              <a:buNone/>
            </a:pPr>
            <a:r>
              <a:rPr lang="fr-FR" dirty="0"/>
              <a:t>En attente du décret « </a:t>
            </a:r>
            <a:r>
              <a:rPr lang="fr-FR" dirty="0" err="1"/>
              <a:t>Chomage</a:t>
            </a:r>
            <a:r>
              <a:rPr lang="fr-FR" dirty="0"/>
              <a:t> »</a:t>
            </a:r>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2</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Qu’est ce que c’est ?</a:t>
            </a:r>
          </a:p>
        </p:txBody>
      </p:sp>
      <p:sp>
        <p:nvSpPr>
          <p:cNvPr id="5" name="Espace réservé du contenu 4"/>
          <p:cNvSpPr>
            <a:spLocks noGrp="1"/>
          </p:cNvSpPr>
          <p:nvPr>
            <p:ph idx="1"/>
          </p:nvPr>
        </p:nvSpPr>
        <p:spPr>
          <a:xfrm>
            <a:off x="457200" y="1125538"/>
            <a:ext cx="8229600" cy="5000625"/>
          </a:xfrm>
        </p:spPr>
        <p:txBody>
          <a:bodyPr>
            <a:normAutofit/>
          </a:bodyPr>
          <a:lstStyle/>
          <a:p>
            <a:pPr marL="0" indent="0">
              <a:buNone/>
            </a:pPr>
            <a:endParaRPr lang="fr-FR" dirty="0"/>
          </a:p>
          <a:p>
            <a:pPr marL="0" indent="0">
              <a:buNone/>
            </a:pPr>
            <a:r>
              <a:rPr lang="fr-FR" dirty="0"/>
              <a:t>C’est un accord amiable entre un agent public et son employeur pour aboutir à une cessation définitive de fonctions à l’initiative de l’une ou l’autre des parties</a:t>
            </a:r>
          </a:p>
          <a:p>
            <a:pPr marL="0" indent="0">
              <a:buNone/>
            </a:pPr>
            <a:r>
              <a:rPr lang="fr-FR" dirty="0"/>
              <a:t>   </a:t>
            </a:r>
          </a:p>
          <a:p>
            <a:pPr marL="0" indent="0">
              <a:buNone/>
            </a:pPr>
            <a:r>
              <a:rPr lang="fr-FR" dirty="0"/>
              <a:t>Doit être matérialisé par une convention</a:t>
            </a:r>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3</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473001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Qui est concerné ?</a:t>
            </a:r>
          </a:p>
        </p:txBody>
      </p:sp>
      <p:sp>
        <p:nvSpPr>
          <p:cNvPr id="5" name="Espace réservé du contenu 4"/>
          <p:cNvSpPr>
            <a:spLocks noGrp="1"/>
          </p:cNvSpPr>
          <p:nvPr>
            <p:ph idx="1"/>
          </p:nvPr>
        </p:nvSpPr>
        <p:spPr>
          <a:xfrm>
            <a:off x="457200" y="1125538"/>
            <a:ext cx="8229600" cy="5000625"/>
          </a:xfrm>
        </p:spPr>
        <p:txBody>
          <a:bodyPr>
            <a:normAutofit lnSpcReduction="10000"/>
          </a:bodyPr>
          <a:lstStyle/>
          <a:p>
            <a:pPr>
              <a:buFontTx/>
              <a:buChar char="-"/>
            </a:pPr>
            <a:r>
              <a:rPr lang="fr-FR" dirty="0"/>
              <a:t>C’est un dispositif pérenne pour les agents en CDI</a:t>
            </a:r>
          </a:p>
          <a:p>
            <a:pPr>
              <a:buFontTx/>
              <a:buChar char="-"/>
            </a:pPr>
            <a:r>
              <a:rPr lang="fr-FR" dirty="0"/>
              <a:t>C’est un dispositif à titre expérimental pour les fonctionnaires (du 01/01/2020 au 31/12/2025)</a:t>
            </a:r>
          </a:p>
          <a:p>
            <a:pPr>
              <a:buFontTx/>
              <a:buChar char="-"/>
            </a:pPr>
            <a:r>
              <a:rPr lang="fr-FR" dirty="0"/>
              <a:t>Sont exclus :</a:t>
            </a:r>
          </a:p>
          <a:p>
            <a:pPr lvl="1">
              <a:buFontTx/>
              <a:buChar char="-"/>
            </a:pPr>
            <a:r>
              <a:rPr lang="fr-FR" dirty="0"/>
              <a:t>Les stagiaires</a:t>
            </a:r>
          </a:p>
          <a:p>
            <a:pPr lvl="1">
              <a:buFontTx/>
              <a:buChar char="-"/>
            </a:pPr>
            <a:r>
              <a:rPr lang="fr-FR" dirty="0"/>
              <a:t>Les agents ayant droit à une pension à taux plein</a:t>
            </a:r>
          </a:p>
          <a:p>
            <a:pPr lvl="1">
              <a:buFontTx/>
              <a:buChar char="-"/>
            </a:pPr>
            <a:r>
              <a:rPr lang="fr-FR" dirty="0"/>
              <a:t>Les fonctionnaires détachés sur contrat</a:t>
            </a:r>
          </a:p>
          <a:p>
            <a:pPr lvl="1">
              <a:buFontTx/>
              <a:buChar char="-"/>
            </a:pPr>
            <a:r>
              <a:rPr lang="fr-FR" dirty="0"/>
              <a:t>Les agents dont la démission a été acceptée, ou révoqués ou </a:t>
            </a:r>
            <a:r>
              <a:rPr lang="fr-FR" dirty="0" err="1"/>
              <a:t>llicenciés</a:t>
            </a:r>
            <a:endParaRPr lang="fr-FR" dirty="0"/>
          </a:p>
          <a:p>
            <a:pPr marL="0" indent="0">
              <a:buNone/>
            </a:pPr>
            <a:endParaRPr lang="fr-FR" dirty="0"/>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4</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4266600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Comment procéder ?</a:t>
            </a:r>
          </a:p>
        </p:txBody>
      </p:sp>
      <p:sp>
        <p:nvSpPr>
          <p:cNvPr id="5" name="Espace réservé du contenu 4"/>
          <p:cNvSpPr>
            <a:spLocks noGrp="1"/>
          </p:cNvSpPr>
          <p:nvPr>
            <p:ph idx="1"/>
          </p:nvPr>
        </p:nvSpPr>
        <p:spPr>
          <a:xfrm>
            <a:off x="457200" y="1125538"/>
            <a:ext cx="8229600" cy="5000625"/>
          </a:xfrm>
        </p:spPr>
        <p:txBody>
          <a:bodyPr>
            <a:normAutofit fontScale="85000" lnSpcReduction="10000"/>
          </a:bodyPr>
          <a:lstStyle/>
          <a:p>
            <a:pPr>
              <a:buFontTx/>
              <a:buChar char="-"/>
            </a:pPr>
            <a:r>
              <a:rPr lang="fr-FR" dirty="0"/>
              <a:t>Une partie informe l’autre partie par écrit de son souhait de procéder à une rupture conventionnelle</a:t>
            </a:r>
          </a:p>
          <a:p>
            <a:pPr>
              <a:buFontTx/>
              <a:buChar char="-"/>
            </a:pPr>
            <a:r>
              <a:rPr lang="fr-FR" dirty="0"/>
              <a:t>Un 1</a:t>
            </a:r>
            <a:r>
              <a:rPr lang="fr-FR" baseline="30000" dirty="0"/>
              <a:t>er</a:t>
            </a:r>
            <a:r>
              <a:rPr lang="fr-FR" dirty="0"/>
              <a:t> entretien est organisé au moins 10 jours francs à compter de la réception de la lettre et au plus 1 mois après</a:t>
            </a:r>
          </a:p>
          <a:p>
            <a:pPr lvl="1">
              <a:buFontTx/>
              <a:buChar char="-"/>
            </a:pPr>
            <a:r>
              <a:rPr lang="fr-FR" dirty="0"/>
              <a:t>Objectifs : les motifs de la demande, la fixation de la date de fin de fonctions, le montant de l’indemnité, les conséquences de la cessation de fonctions</a:t>
            </a:r>
          </a:p>
          <a:p>
            <a:pPr lvl="1">
              <a:buFontTx/>
              <a:buChar char="-"/>
            </a:pPr>
            <a:r>
              <a:rPr lang="fr-FR" dirty="0"/>
              <a:t>Possibilité de se faire assister d’un conseiller désigné par une organisation syndicale représentative au Conseil social territorial (à défaut conseiller syndical de son choix)</a:t>
            </a:r>
          </a:p>
          <a:p>
            <a:pPr marL="457200" lvl="1" indent="0">
              <a:buNone/>
            </a:pPr>
            <a:r>
              <a:rPr lang="fr-FR" dirty="0"/>
              <a:t>NB : en cas de refus de l’une des parties, le déroulement de l’entretien peut s’avérer inutile, le CDG le préconise.</a:t>
            </a:r>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5</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1951840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Comment procéder ?</a:t>
            </a:r>
          </a:p>
        </p:txBody>
      </p:sp>
      <p:sp>
        <p:nvSpPr>
          <p:cNvPr id="5" name="Espace réservé du contenu 4"/>
          <p:cNvSpPr>
            <a:spLocks noGrp="1"/>
          </p:cNvSpPr>
          <p:nvPr>
            <p:ph idx="1"/>
          </p:nvPr>
        </p:nvSpPr>
        <p:spPr>
          <a:xfrm>
            <a:off x="457200" y="1125538"/>
            <a:ext cx="8229600" cy="4391693"/>
          </a:xfrm>
        </p:spPr>
        <p:txBody>
          <a:bodyPr>
            <a:normAutofit fontScale="92500" lnSpcReduction="10000"/>
          </a:bodyPr>
          <a:lstStyle/>
          <a:p>
            <a:pPr>
              <a:buFontTx/>
              <a:buChar char="-"/>
            </a:pPr>
            <a:r>
              <a:rPr lang="fr-FR" dirty="0"/>
              <a:t>La convention est rédigée reprenant les termes et conditions définies lors des entretiens (</a:t>
            </a:r>
            <a:r>
              <a:rPr lang="fr-FR" dirty="0" err="1"/>
              <a:t>cf</a:t>
            </a:r>
            <a:r>
              <a:rPr lang="fr-FR" dirty="0"/>
              <a:t> modèle via l’arrêté) et doit être signée au moins 15 jours francs après le dernier entretien</a:t>
            </a:r>
          </a:p>
          <a:p>
            <a:pPr lvl="1">
              <a:buFontTx/>
              <a:buChar char="-"/>
            </a:pPr>
            <a:r>
              <a:rPr lang="fr-FR" dirty="0"/>
              <a:t>Le délai de rétraction est de 15 jours francs à compter de la date de la signature de la convention et doit être exercé par lettre recommandée</a:t>
            </a:r>
          </a:p>
          <a:p>
            <a:pPr>
              <a:buFontTx/>
              <a:buChar char="-"/>
            </a:pPr>
            <a:endParaRPr lang="fr-FR" dirty="0"/>
          </a:p>
          <a:p>
            <a:pPr>
              <a:buFontTx/>
              <a:buChar char="-"/>
            </a:pPr>
            <a:r>
              <a:rPr lang="fr-FR" dirty="0"/>
              <a:t>La collectivité délibère pour pouvoir engager la dépense et arrêter l’imputation budgétaire</a:t>
            </a:r>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6</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970345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Comment se matérialise-t-elle ?</a:t>
            </a:r>
          </a:p>
        </p:txBody>
      </p:sp>
      <p:sp>
        <p:nvSpPr>
          <p:cNvPr id="5" name="Espace réservé du contenu 4"/>
          <p:cNvSpPr>
            <a:spLocks noGrp="1"/>
          </p:cNvSpPr>
          <p:nvPr>
            <p:ph idx="1"/>
          </p:nvPr>
        </p:nvSpPr>
        <p:spPr>
          <a:xfrm>
            <a:off x="457200" y="1125538"/>
            <a:ext cx="8229600" cy="5000625"/>
          </a:xfrm>
        </p:spPr>
        <p:txBody>
          <a:bodyPr>
            <a:normAutofit/>
          </a:bodyPr>
          <a:lstStyle/>
          <a:p>
            <a:pPr>
              <a:buFontTx/>
              <a:buChar char="-"/>
            </a:pPr>
            <a:r>
              <a:rPr lang="fr-FR" dirty="0"/>
              <a:t>C’est un rupture du lien qui unit l’employeur et l’agent :</a:t>
            </a:r>
          </a:p>
          <a:p>
            <a:pPr lvl="1">
              <a:buFontTx/>
              <a:buChar char="-"/>
            </a:pPr>
            <a:r>
              <a:rPr lang="fr-FR" dirty="0"/>
              <a:t>Pour les contractuels : par avenant</a:t>
            </a:r>
          </a:p>
          <a:p>
            <a:pPr lvl="1">
              <a:buFontTx/>
              <a:buChar char="-"/>
            </a:pPr>
            <a:r>
              <a:rPr lang="fr-FR" dirty="0"/>
              <a:t>Pour la fonctionnaires : par arrêté de radiation des cadres</a:t>
            </a:r>
          </a:p>
          <a:p>
            <a:pPr>
              <a:buFontTx/>
              <a:buChar char="-"/>
            </a:pPr>
            <a:endParaRPr lang="fr-FR" dirty="0"/>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7</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102085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Schéma</a:t>
            </a:r>
          </a:p>
        </p:txBody>
      </p:sp>
      <p:sp>
        <p:nvSpPr>
          <p:cNvPr id="5" name="Espace réservé du contenu 4"/>
          <p:cNvSpPr>
            <a:spLocks noGrp="1"/>
          </p:cNvSpPr>
          <p:nvPr>
            <p:ph idx="1"/>
          </p:nvPr>
        </p:nvSpPr>
        <p:spPr>
          <a:xfrm>
            <a:off x="457200" y="1125538"/>
            <a:ext cx="8229600" cy="5000625"/>
          </a:xfrm>
        </p:spPr>
        <p:txBody>
          <a:bodyPr>
            <a:normAutofit/>
          </a:bodyPr>
          <a:lstStyle/>
          <a:p>
            <a:pPr marL="0" indent="0">
              <a:buNone/>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8</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pic>
        <p:nvPicPr>
          <p:cNvPr id="6" name="Image 5">
            <a:extLst>
              <a:ext uri="{FF2B5EF4-FFF2-40B4-BE49-F238E27FC236}">
                <a16:creationId xmlns:a16="http://schemas.microsoft.com/office/drawing/2014/main" id="{96864814-E238-4B67-A38A-90287C837A22}"/>
              </a:ext>
            </a:extLst>
          </p:cNvPr>
          <p:cNvPicPr>
            <a:picLocks noChangeAspect="1"/>
          </p:cNvPicPr>
          <p:nvPr/>
        </p:nvPicPr>
        <p:blipFill>
          <a:blip r:embed="rId2"/>
          <a:stretch>
            <a:fillRect/>
          </a:stretch>
        </p:blipFill>
        <p:spPr>
          <a:xfrm>
            <a:off x="0" y="1663179"/>
            <a:ext cx="9144000" cy="3531641"/>
          </a:xfrm>
          <a:prstGeom prst="rect">
            <a:avLst/>
          </a:prstGeom>
        </p:spPr>
      </p:pic>
    </p:spTree>
    <p:extLst>
      <p:ext uri="{BB962C8B-B14F-4D97-AF65-F5344CB8AC3E}">
        <p14:creationId xmlns:p14="http://schemas.microsoft.com/office/powerpoint/2010/main" val="2326012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Quelle différence avec la démission ?</a:t>
            </a:r>
          </a:p>
        </p:txBody>
      </p:sp>
      <p:sp>
        <p:nvSpPr>
          <p:cNvPr id="5" name="Espace réservé du contenu 4"/>
          <p:cNvSpPr>
            <a:spLocks noGrp="1"/>
          </p:cNvSpPr>
          <p:nvPr>
            <p:ph idx="1"/>
          </p:nvPr>
        </p:nvSpPr>
        <p:spPr>
          <a:xfrm>
            <a:off x="457200" y="1844824"/>
            <a:ext cx="8229600" cy="4281339"/>
          </a:xfrm>
        </p:spPr>
        <p:txBody>
          <a:bodyPr>
            <a:normAutofit fontScale="92500" lnSpcReduction="10000"/>
          </a:bodyPr>
          <a:lstStyle/>
          <a:p>
            <a:pPr marL="0" indent="0">
              <a:buNone/>
            </a:pPr>
            <a:r>
              <a:rPr lang="fr-FR" dirty="0"/>
              <a:t>Elle permet l’octroi :</a:t>
            </a:r>
          </a:p>
          <a:p>
            <a:pPr marL="0" indent="0">
              <a:buNone/>
            </a:pPr>
            <a:r>
              <a:rPr lang="fr-FR" dirty="0"/>
              <a:t>- d’une indemnité de rupture en fonction des durées de service effectifs</a:t>
            </a:r>
          </a:p>
          <a:p>
            <a:pPr>
              <a:buFontTx/>
              <a:buChar char="-"/>
            </a:pPr>
            <a:r>
              <a:rPr lang="fr-FR" dirty="0"/>
              <a:t>Et d’allocations chômage</a:t>
            </a:r>
          </a:p>
          <a:p>
            <a:pPr>
              <a:buFontTx/>
              <a:buChar char="-"/>
            </a:pPr>
            <a:endParaRPr lang="fr-FR" dirty="0"/>
          </a:p>
          <a:p>
            <a:pPr marL="0" indent="0">
              <a:buNone/>
            </a:pPr>
            <a:r>
              <a:rPr lang="fr-FR" dirty="0"/>
              <a:t>En cas de réemploi, dans les 6 ans, dans la collectivité ou un établissement lié, l’indemnité devra être remboursée</a:t>
            </a:r>
          </a:p>
          <a:p>
            <a:pPr marL="457200" lvl="1" indent="0">
              <a:buNone/>
            </a:pPr>
            <a:r>
              <a:rPr lang="fr-FR" dirty="0"/>
              <a:t>=&gt; Les candidats devront donc remplir une attestation sur l’honneur préalablement à leur recrutement</a:t>
            </a:r>
          </a:p>
          <a:p>
            <a:pPr>
              <a:buFontTx/>
              <a:buChar char="-"/>
            </a:pPr>
            <a:endParaRPr lang="fr-FR" dirty="0"/>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9</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1283821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Quelle articulation avec l’IDV ?</a:t>
            </a:r>
          </a:p>
        </p:txBody>
      </p:sp>
      <p:sp>
        <p:nvSpPr>
          <p:cNvPr id="5" name="Espace réservé du contenu 4"/>
          <p:cNvSpPr>
            <a:spLocks noGrp="1"/>
          </p:cNvSpPr>
          <p:nvPr>
            <p:ph idx="1"/>
          </p:nvPr>
        </p:nvSpPr>
        <p:spPr>
          <a:xfrm>
            <a:off x="457200" y="1196752"/>
            <a:ext cx="8229600" cy="4929411"/>
          </a:xfrm>
        </p:spPr>
        <p:txBody>
          <a:bodyPr>
            <a:normAutofit fontScale="92500" lnSpcReduction="20000"/>
          </a:bodyPr>
          <a:lstStyle/>
          <a:p>
            <a:pPr marL="0" indent="0">
              <a:buNone/>
            </a:pPr>
            <a:r>
              <a:rPr lang="fr-FR" dirty="0"/>
              <a:t>L’IDV indemnité de départ volontaire est abrogée pour :</a:t>
            </a:r>
          </a:p>
          <a:p>
            <a:pPr>
              <a:buFontTx/>
              <a:buChar char="-"/>
            </a:pPr>
            <a:r>
              <a:rPr lang="fr-FR" dirty="0"/>
              <a:t>Création ou reprise d’entreprise</a:t>
            </a:r>
          </a:p>
          <a:p>
            <a:pPr>
              <a:buFontTx/>
              <a:buChar char="-"/>
            </a:pPr>
            <a:r>
              <a:rPr lang="fr-FR" dirty="0"/>
              <a:t>Pour mener à bien un projet personnel</a:t>
            </a:r>
          </a:p>
          <a:p>
            <a:pPr>
              <a:buFontTx/>
              <a:buChar char="-"/>
            </a:pPr>
            <a:endParaRPr lang="fr-FR" dirty="0"/>
          </a:p>
          <a:p>
            <a:pPr marL="0" indent="0">
              <a:buNone/>
            </a:pPr>
            <a:r>
              <a:rPr lang="fr-FR" dirty="0"/>
              <a:t>L’IDV reste possible :</a:t>
            </a:r>
          </a:p>
          <a:p>
            <a:pPr>
              <a:buFontTx/>
              <a:buChar char="-"/>
            </a:pPr>
            <a:r>
              <a:rPr lang="fr-FR" dirty="0"/>
              <a:t>En cas de restructuration de service</a:t>
            </a:r>
          </a:p>
          <a:p>
            <a:pPr>
              <a:buFontTx/>
              <a:buChar char="-"/>
            </a:pPr>
            <a:endParaRPr lang="fr-FR" dirty="0"/>
          </a:p>
          <a:p>
            <a:pPr marL="0" indent="0">
              <a:buNone/>
            </a:pPr>
            <a:r>
              <a:rPr lang="fr-FR" dirty="0"/>
              <a:t>A titre transitoire :</a:t>
            </a:r>
          </a:p>
          <a:p>
            <a:pPr marL="0" indent="0">
              <a:buNone/>
            </a:pPr>
            <a:r>
              <a:rPr lang="fr-FR" dirty="0"/>
              <a:t>Possibilité de bénéficier des IDV servies dans la rédaction antérieure, pour une demande avant le 30 juin 2020 et un départ effectif avant le 1</a:t>
            </a:r>
            <a:r>
              <a:rPr lang="fr-FR" baseline="30000" dirty="0"/>
              <a:t>er</a:t>
            </a:r>
            <a:r>
              <a:rPr lang="fr-FR" dirty="0"/>
              <a:t> janvier 2021</a:t>
            </a:r>
          </a:p>
          <a:p>
            <a:pPr>
              <a:buFontTx/>
              <a:buChar char="-"/>
            </a:pPr>
            <a:endParaRPr lang="fr-FR" dirty="0"/>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10</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3795746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Comment calculer la durée de services ?</a:t>
            </a:r>
          </a:p>
        </p:txBody>
      </p:sp>
      <p:sp>
        <p:nvSpPr>
          <p:cNvPr id="5" name="Espace réservé du contenu 4"/>
          <p:cNvSpPr>
            <a:spLocks noGrp="1"/>
          </p:cNvSpPr>
          <p:nvPr>
            <p:ph idx="1"/>
          </p:nvPr>
        </p:nvSpPr>
        <p:spPr>
          <a:xfrm>
            <a:off x="275436" y="1576541"/>
            <a:ext cx="8229600" cy="4281339"/>
          </a:xfrm>
        </p:spPr>
        <p:txBody>
          <a:bodyPr>
            <a:normAutofit/>
          </a:bodyPr>
          <a:lstStyle/>
          <a:p>
            <a:pPr marL="0" indent="0">
              <a:buNone/>
            </a:pPr>
            <a:r>
              <a:rPr lang="fr-FR" dirty="0"/>
              <a:t>Il s’agit des durées de services effectifs :</a:t>
            </a:r>
          </a:p>
          <a:p>
            <a:pPr>
              <a:buFontTx/>
              <a:buChar char="-"/>
            </a:pPr>
            <a:r>
              <a:rPr lang="fr-FR" dirty="0"/>
              <a:t>Toutes fonctions publiques confondues,</a:t>
            </a:r>
          </a:p>
          <a:p>
            <a:pPr>
              <a:buFontTx/>
              <a:buChar char="-"/>
            </a:pPr>
            <a:r>
              <a:rPr lang="fr-FR" dirty="0"/>
              <a:t>En position d’activité</a:t>
            </a:r>
          </a:p>
          <a:p>
            <a:pPr>
              <a:buFontTx/>
              <a:buChar char="-"/>
            </a:pPr>
            <a:r>
              <a:rPr lang="fr-FR" dirty="0"/>
              <a:t>Y compris services de contractuels</a:t>
            </a:r>
          </a:p>
          <a:p>
            <a:pPr>
              <a:buFontTx/>
              <a:buChar char="-"/>
            </a:pPr>
            <a:r>
              <a:rPr lang="fr-FR" dirty="0"/>
              <a:t>Pas de proratisation TNC ou TP</a:t>
            </a:r>
          </a:p>
          <a:p>
            <a:pPr>
              <a:buFontTx/>
              <a:buChar char="-"/>
            </a:pPr>
            <a:r>
              <a:rPr lang="fr-FR" dirty="0"/>
              <a:t>Seulement pour les années pleines</a:t>
            </a:r>
          </a:p>
          <a:p>
            <a:pPr>
              <a:buFontTx/>
              <a:buChar char="-"/>
            </a:pPr>
            <a:endParaRPr lang="fr-FR" dirty="0"/>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11</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2098715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7504" y="188913"/>
            <a:ext cx="9036496" cy="936625"/>
          </a:xfrm>
        </p:spPr>
        <p:txBody>
          <a:bodyPr/>
          <a:lstStyle/>
          <a:p>
            <a:pPr lvl="0"/>
            <a:r>
              <a:rPr lang="fr-FR" sz="3200" dirty="0">
                <a:solidFill>
                  <a:srgbClr val="A2BD30"/>
                </a:solidFill>
              </a:rPr>
              <a:t>Comment calculer l’indemnité de rupture?</a:t>
            </a:r>
          </a:p>
        </p:txBody>
      </p:sp>
      <p:sp>
        <p:nvSpPr>
          <p:cNvPr id="5" name="Espace réservé du contenu 4"/>
          <p:cNvSpPr>
            <a:spLocks noGrp="1"/>
          </p:cNvSpPr>
          <p:nvPr>
            <p:ph idx="1"/>
          </p:nvPr>
        </p:nvSpPr>
        <p:spPr>
          <a:xfrm>
            <a:off x="457200" y="1125538"/>
            <a:ext cx="8229600" cy="5000625"/>
          </a:xfrm>
        </p:spPr>
        <p:txBody>
          <a:bodyPr>
            <a:normAutofit fontScale="92500" lnSpcReduction="20000"/>
          </a:bodyPr>
          <a:lstStyle/>
          <a:p>
            <a:pPr marL="0" indent="0">
              <a:buNone/>
            </a:pPr>
            <a:r>
              <a:rPr lang="fr-FR" dirty="0"/>
              <a:t>Montant plancher :</a:t>
            </a:r>
          </a:p>
          <a:p>
            <a:pPr marL="0" indent="0">
              <a:buNone/>
            </a:pPr>
            <a:r>
              <a:rPr lang="fr-FR" sz="2400" dirty="0"/>
              <a:t>-1/4 de mois de rémunération brute par année d’ancienneté jusqu’à 10 ans (soit 2,5 mois pour 10 ans d’ancienneté),</a:t>
            </a:r>
          </a:p>
          <a:p>
            <a:pPr marL="0" indent="0">
              <a:buNone/>
            </a:pPr>
            <a:endParaRPr lang="fr-FR" sz="2400" dirty="0"/>
          </a:p>
          <a:p>
            <a:pPr marL="0" indent="0">
              <a:buNone/>
            </a:pPr>
            <a:r>
              <a:rPr lang="fr-FR" sz="2400" dirty="0"/>
              <a:t>-2/5èmesde mois de rémunération brute par année d’ancienneté à partir de 10 ans et jusqu’à 15 ans d’ancienneté (soit 2 mois pour 5 ans d’ancienneté),</a:t>
            </a:r>
          </a:p>
          <a:p>
            <a:pPr marL="0" indent="0">
              <a:buNone/>
            </a:pPr>
            <a:endParaRPr lang="fr-FR" sz="2400" dirty="0"/>
          </a:p>
          <a:p>
            <a:pPr marL="0" indent="0">
              <a:buNone/>
            </a:pPr>
            <a:r>
              <a:rPr lang="fr-FR" sz="2400" dirty="0"/>
              <a:t>-1/2 mois de rémunération brute par année d’ancienneté à partir de 15 ans et jusqu’à 20 ans d’ancienneté (soit 2,5 mois pour 5 ans d’ancienneté),</a:t>
            </a:r>
          </a:p>
          <a:p>
            <a:pPr marL="0" indent="0">
              <a:buNone/>
            </a:pPr>
            <a:endParaRPr lang="fr-FR" sz="2400" dirty="0"/>
          </a:p>
          <a:p>
            <a:pPr marL="0" indent="0">
              <a:buNone/>
            </a:pPr>
            <a:r>
              <a:rPr lang="fr-FR" sz="2400" dirty="0"/>
              <a:t>-3/5èmes de mois de rémunération brute par année d’ancienneté à partir de 20 ans et jusqu’à 24 ans d’ancienneté.</a:t>
            </a:r>
          </a:p>
          <a:p>
            <a:pPr>
              <a:buFontTx/>
              <a:buChar char="-"/>
            </a:pPr>
            <a:endParaRPr lang="fr-FR" dirty="0"/>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12</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1865169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457200" y="1125538"/>
            <a:ext cx="8229600" cy="5000625"/>
          </a:xfrm>
        </p:spPr>
        <p:txBody>
          <a:bodyPr>
            <a:normAutofit/>
          </a:bodyPr>
          <a:lstStyle/>
          <a:p>
            <a:pPr marL="0" indent="0">
              <a:buNone/>
            </a:pPr>
            <a:endParaRPr lang="fr-FR" dirty="0"/>
          </a:p>
          <a:p>
            <a:pPr marL="0" indent="0">
              <a:buNone/>
            </a:pPr>
            <a:r>
              <a:rPr lang="fr-FR" dirty="0"/>
              <a:t>Montant plafond :</a:t>
            </a:r>
          </a:p>
          <a:p>
            <a:pPr>
              <a:buFontTx/>
              <a:buChar char="-"/>
            </a:pPr>
            <a:r>
              <a:rPr lang="fr-FR" dirty="0"/>
              <a:t>ne peut excéder une somme équivalente à un douzième (1/12ème) de la rémunération brute annuelle perçue par l’agent par année d’ancienneté, dans la limite de 24 ans d’ancienneté (soit 2 ans pour 24 ans d’ancienneté).</a:t>
            </a:r>
          </a:p>
          <a:p>
            <a:pPr>
              <a:buFontTx/>
              <a:buChar char="-"/>
            </a:pPr>
            <a:endParaRPr lang="fr-FR" dirty="0"/>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13</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
        <p:nvSpPr>
          <p:cNvPr id="8" name="Titre 1">
            <a:extLst>
              <a:ext uri="{FF2B5EF4-FFF2-40B4-BE49-F238E27FC236}">
                <a16:creationId xmlns:a16="http://schemas.microsoft.com/office/drawing/2014/main" id="{5FC98043-FBD3-4E83-8578-6A182C5FDD60}"/>
              </a:ext>
            </a:extLst>
          </p:cNvPr>
          <p:cNvSpPr txBox="1">
            <a:spLocks/>
          </p:cNvSpPr>
          <p:nvPr/>
        </p:nvSpPr>
        <p:spPr bwMode="auto">
          <a:xfrm>
            <a:off x="53752" y="175074"/>
            <a:ext cx="9036496"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r>
              <a:rPr lang="fr-FR" sz="3200" kern="0" dirty="0">
                <a:solidFill>
                  <a:srgbClr val="A2BD30"/>
                </a:solidFill>
              </a:rPr>
              <a:t>Comment calculer l’indemnité de rupture?</a:t>
            </a:r>
          </a:p>
        </p:txBody>
      </p:sp>
    </p:spTree>
    <p:extLst>
      <p:ext uri="{BB962C8B-B14F-4D97-AF65-F5344CB8AC3E}">
        <p14:creationId xmlns:p14="http://schemas.microsoft.com/office/powerpoint/2010/main" val="277844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457200" y="1125538"/>
            <a:ext cx="8229600" cy="5000625"/>
          </a:xfrm>
        </p:spPr>
        <p:txBody>
          <a:bodyPr>
            <a:normAutofit fontScale="77500" lnSpcReduction="20000"/>
          </a:bodyPr>
          <a:lstStyle/>
          <a:p>
            <a:pPr marL="0" indent="0">
              <a:buNone/>
            </a:pPr>
            <a:r>
              <a:rPr lang="fr-FR" dirty="0"/>
              <a:t>Rémunération brute annuelle au cours de l’année civile précédente :</a:t>
            </a:r>
          </a:p>
          <a:p>
            <a:pPr marL="0" indent="0">
              <a:buNone/>
            </a:pPr>
            <a:endParaRPr lang="fr-FR" dirty="0"/>
          </a:p>
          <a:p>
            <a:pPr marL="0" indent="0">
              <a:buNone/>
            </a:pPr>
            <a:r>
              <a:rPr lang="fr-FR" dirty="0"/>
              <a:t>Les éléments suivants sont </a:t>
            </a:r>
            <a:r>
              <a:rPr lang="fr-FR" b="1" dirty="0"/>
              <a:t>exclus</a:t>
            </a:r>
            <a:r>
              <a:rPr lang="fr-FR" dirty="0"/>
              <a:t> de la rémunération brute annuelle de référence :</a:t>
            </a:r>
          </a:p>
          <a:p>
            <a:pPr marL="0" indent="0">
              <a:buNone/>
            </a:pPr>
            <a:r>
              <a:rPr lang="fr-FR" dirty="0"/>
              <a:t>-Les primes et indemnités qui ont le caractère de remboursement de frais,</a:t>
            </a:r>
          </a:p>
          <a:p>
            <a:pPr marL="0" indent="0">
              <a:buNone/>
            </a:pPr>
            <a:r>
              <a:rPr lang="fr-FR" dirty="0"/>
              <a:t>-Les majorations et indexations relatives à une affectation outre-mer, </a:t>
            </a:r>
          </a:p>
          <a:p>
            <a:pPr marL="0" indent="0">
              <a:buNone/>
            </a:pPr>
            <a:r>
              <a:rPr lang="fr-FR" dirty="0"/>
              <a:t>-L’indemnité de résidence à l’étranger,</a:t>
            </a:r>
          </a:p>
          <a:p>
            <a:pPr marL="0" indent="0">
              <a:buNone/>
            </a:pPr>
            <a:r>
              <a:rPr lang="fr-FR" dirty="0"/>
              <a:t>-Les primes et indemnités liées au changement de résidence, à la primo-affectation, à la mobilité géographique et aux restructurations,</a:t>
            </a:r>
          </a:p>
          <a:p>
            <a:pPr marL="0" indent="0">
              <a:buNone/>
            </a:pPr>
            <a:r>
              <a:rPr lang="fr-FR" dirty="0"/>
              <a:t>-Les indemnités d’enseignement ou de jury ainsi que les autres indemnités non directement liées à l’emploi. </a:t>
            </a:r>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14</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
        <p:nvSpPr>
          <p:cNvPr id="6" name="Titre 1">
            <a:extLst>
              <a:ext uri="{FF2B5EF4-FFF2-40B4-BE49-F238E27FC236}">
                <a16:creationId xmlns:a16="http://schemas.microsoft.com/office/drawing/2014/main" id="{C91C0A4A-EDEE-401B-AA6A-E0E9D15B9FCF}"/>
              </a:ext>
            </a:extLst>
          </p:cNvPr>
          <p:cNvSpPr txBox="1">
            <a:spLocks/>
          </p:cNvSpPr>
          <p:nvPr/>
        </p:nvSpPr>
        <p:spPr bwMode="auto">
          <a:xfrm>
            <a:off x="103515" y="136525"/>
            <a:ext cx="9036496"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r>
              <a:rPr lang="fr-FR" sz="3200" kern="0">
                <a:solidFill>
                  <a:srgbClr val="A2BD30"/>
                </a:solidFill>
              </a:rPr>
              <a:t>Comment calculer l’indemnité de rupture?</a:t>
            </a:r>
            <a:endParaRPr lang="fr-FR" sz="3200" kern="0" dirty="0">
              <a:solidFill>
                <a:srgbClr val="A2BD30"/>
              </a:solidFill>
            </a:endParaRPr>
          </a:p>
        </p:txBody>
      </p:sp>
    </p:spTree>
    <p:extLst>
      <p:ext uri="{BB962C8B-B14F-4D97-AF65-F5344CB8AC3E}">
        <p14:creationId xmlns:p14="http://schemas.microsoft.com/office/powerpoint/2010/main" val="443051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Exemple</a:t>
            </a:r>
          </a:p>
        </p:txBody>
      </p:sp>
      <p:pic>
        <p:nvPicPr>
          <p:cNvPr id="6" name="Espace réservé du contenu 5">
            <a:extLst>
              <a:ext uri="{FF2B5EF4-FFF2-40B4-BE49-F238E27FC236}">
                <a16:creationId xmlns:a16="http://schemas.microsoft.com/office/drawing/2014/main" id="{FE196AEC-B853-455B-8823-05617529B13B}"/>
              </a:ext>
            </a:extLst>
          </p:cNvPr>
          <p:cNvPicPr>
            <a:picLocks noGrp="1" noChangeAspect="1"/>
          </p:cNvPicPr>
          <p:nvPr>
            <p:ph idx="1"/>
          </p:nvPr>
        </p:nvPicPr>
        <p:blipFill>
          <a:blip r:embed="rId2"/>
          <a:stretch>
            <a:fillRect/>
          </a:stretch>
        </p:blipFill>
        <p:spPr>
          <a:xfrm>
            <a:off x="250825" y="1629320"/>
            <a:ext cx="8641655" cy="3923807"/>
          </a:xfrm>
          <a:prstGeom prst="rect">
            <a:avLst/>
          </a:prstGeom>
        </p:spPr>
      </p:pic>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15</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Tree>
    <p:extLst>
      <p:ext uri="{BB962C8B-B14F-4D97-AF65-F5344CB8AC3E}">
        <p14:creationId xmlns:p14="http://schemas.microsoft.com/office/powerpoint/2010/main" val="4280622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Quel régime fiscal pour l’indemnité?</a:t>
            </a:r>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16</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
        <p:nvSpPr>
          <p:cNvPr id="7" name="Espace réservé du contenu 6">
            <a:extLst>
              <a:ext uri="{FF2B5EF4-FFF2-40B4-BE49-F238E27FC236}">
                <a16:creationId xmlns:a16="http://schemas.microsoft.com/office/drawing/2014/main" id="{F007EB83-D25C-45D8-8DAC-BAC3C5F15722}"/>
              </a:ext>
            </a:extLst>
          </p:cNvPr>
          <p:cNvSpPr>
            <a:spLocks noGrp="1"/>
          </p:cNvSpPr>
          <p:nvPr>
            <p:ph idx="1"/>
          </p:nvPr>
        </p:nvSpPr>
        <p:spPr/>
        <p:txBody>
          <a:bodyPr/>
          <a:lstStyle/>
          <a:p>
            <a:pPr marL="0" indent="0">
              <a:buNone/>
            </a:pPr>
            <a:r>
              <a:rPr lang="fr-FR" dirty="0"/>
              <a:t>L’indemnité spécifique de rupture conventionnelle est exclue de la CSG et la CRDS et de l’ensemble des cotisations et contributions sociales dans la limite de deux fois le montant annuel du plafond de la sécurité sociale, soit 82 272 euros au 1</a:t>
            </a:r>
            <a:r>
              <a:rPr lang="fr-FR" baseline="30000" dirty="0"/>
              <a:t>er</a:t>
            </a:r>
            <a:r>
              <a:rPr lang="fr-FR" dirty="0"/>
              <a:t> janvier 2020.</a:t>
            </a:r>
          </a:p>
          <a:p>
            <a:pPr marL="0" indent="0">
              <a:buNone/>
            </a:pPr>
            <a:endParaRPr lang="fr-FR" dirty="0"/>
          </a:p>
          <a:p>
            <a:pPr marL="0" indent="0">
              <a:buNone/>
            </a:pPr>
            <a:r>
              <a:rPr lang="fr-FR" dirty="0"/>
              <a:t>L’indemnité d'un montant supérieur à dix fois le plafond annuel (411 360 euros au 1</a:t>
            </a:r>
            <a:r>
              <a:rPr lang="fr-FR" baseline="30000" dirty="0"/>
              <a:t>er</a:t>
            </a:r>
            <a:r>
              <a:rPr lang="fr-FR" dirty="0"/>
              <a:t> janvier 2020) est intégralement assujettie.</a:t>
            </a:r>
          </a:p>
        </p:txBody>
      </p:sp>
    </p:spTree>
    <p:extLst>
      <p:ext uri="{BB962C8B-B14F-4D97-AF65-F5344CB8AC3E}">
        <p14:creationId xmlns:p14="http://schemas.microsoft.com/office/powerpoint/2010/main" val="2804064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0"/>
            <a:r>
              <a:rPr lang="fr-FR" sz="3200" dirty="0">
                <a:solidFill>
                  <a:srgbClr val="A2BD30"/>
                </a:solidFill>
              </a:rPr>
              <a:t>Evaluation du dispositif ?</a:t>
            </a:r>
          </a:p>
        </p:txBody>
      </p:sp>
      <p:sp>
        <p:nvSpPr>
          <p:cNvPr id="3" name="Espace réservé du numéro de diapositive 2"/>
          <p:cNvSpPr>
            <a:spLocks noGrp="1"/>
          </p:cNvSpPr>
          <p:nvPr>
            <p:ph type="sldNum" sz="quarter" idx="4294967295"/>
          </p:nvPr>
        </p:nvSpPr>
        <p:spPr>
          <a:xfrm>
            <a:off x="6553200" y="6356350"/>
            <a:ext cx="2133600" cy="365125"/>
          </a:xfrm>
          <a:prstGeom prst="rect">
            <a:avLst/>
          </a:prstGeom>
        </p:spPr>
        <p:txBody>
          <a:bodyPr/>
          <a:lstStyle/>
          <a:p>
            <a:fld id="{7B54CB16-3FA8-4BC4-933A-5010D0A3CCAB}" type="slidenum">
              <a:rPr lang="fr-FR" smtClean="0"/>
              <a:pPr/>
              <a:t>17</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R="0" lvl="0" algn="just" defTabSz="914400" rtl="0" eaLnBrk="1" fontAlgn="base" latinLnBrk="0" hangingPunct="1">
              <a:lnSpc>
                <a:spcPct val="100000"/>
              </a:lnSpc>
              <a:spcBef>
                <a:spcPct val="20000"/>
              </a:spcBef>
              <a:spcAft>
                <a:spcPct val="0"/>
              </a:spcAft>
              <a:buClrTx/>
              <a:buSzTx/>
              <a:tabLst/>
              <a:defRPr/>
            </a:pPr>
            <a:endParaRPr lang="fr-FR" sz="2800" kern="0" dirty="0">
              <a:latin typeface="+mn-lt"/>
              <a:cs typeface="+mn-cs"/>
            </a:endParaRPr>
          </a:p>
        </p:txBody>
      </p:sp>
      <p:sp>
        <p:nvSpPr>
          <p:cNvPr id="7" name="Espace réservé du contenu 6">
            <a:extLst>
              <a:ext uri="{FF2B5EF4-FFF2-40B4-BE49-F238E27FC236}">
                <a16:creationId xmlns:a16="http://schemas.microsoft.com/office/drawing/2014/main" id="{F007EB83-D25C-45D8-8DAC-BAC3C5F15722}"/>
              </a:ext>
            </a:extLst>
          </p:cNvPr>
          <p:cNvSpPr>
            <a:spLocks noGrp="1"/>
          </p:cNvSpPr>
          <p:nvPr>
            <p:ph idx="1"/>
          </p:nvPr>
        </p:nvSpPr>
        <p:spPr>
          <a:xfrm>
            <a:off x="250825" y="1412875"/>
            <a:ext cx="8642350" cy="2952229"/>
          </a:xfrm>
        </p:spPr>
        <p:txBody>
          <a:bodyPr/>
          <a:lstStyle/>
          <a:p>
            <a:pPr marL="0" indent="0">
              <a:buNone/>
            </a:pPr>
            <a:r>
              <a:rPr lang="fr-FR" dirty="0"/>
              <a:t>Une évaluation du dispositif de rupture conventionnelle portant notamment sur :</a:t>
            </a:r>
          </a:p>
          <a:p>
            <a:pPr>
              <a:buFontTx/>
              <a:buChar char="-"/>
            </a:pPr>
            <a:r>
              <a:rPr lang="fr-FR" dirty="0"/>
              <a:t>le nombre de fonctionnaires couverts par ce dispositif,</a:t>
            </a:r>
          </a:p>
          <a:p>
            <a:pPr>
              <a:buFontTx/>
              <a:buChar char="-"/>
            </a:pPr>
            <a:r>
              <a:rPr lang="fr-FR" dirty="0"/>
              <a:t>le coût global </a:t>
            </a:r>
          </a:p>
          <a:p>
            <a:pPr marL="0" indent="0">
              <a:buNone/>
            </a:pPr>
            <a:r>
              <a:rPr lang="fr-FR" dirty="0"/>
              <a:t>devra être présentée au Parlement un an avant son terme.</a:t>
            </a:r>
          </a:p>
        </p:txBody>
      </p:sp>
    </p:spTree>
    <p:extLst>
      <p:ext uri="{BB962C8B-B14F-4D97-AF65-F5344CB8AC3E}">
        <p14:creationId xmlns:p14="http://schemas.microsoft.com/office/powerpoint/2010/main" val="2883885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2564904"/>
            <a:ext cx="8641655" cy="936625"/>
          </a:xfrm>
        </p:spPr>
        <p:txBody>
          <a:bodyPr/>
          <a:lstStyle/>
          <a:p>
            <a:pPr lvl="0"/>
            <a:r>
              <a:rPr lang="fr-FR" sz="3200" dirty="0">
                <a:solidFill>
                  <a:srgbClr val="A2BD30"/>
                </a:solidFill>
              </a:rPr>
              <a:t>Merci de votre attention</a:t>
            </a:r>
            <a:br>
              <a:rPr lang="fr-FR" sz="3200" dirty="0">
                <a:solidFill>
                  <a:srgbClr val="A2BD30"/>
                </a:solidFill>
              </a:rPr>
            </a:br>
            <a:endParaRPr lang="fr-FR" sz="3200" dirty="0">
              <a:solidFill>
                <a:srgbClr val="A2BD30"/>
              </a:solidFill>
            </a:endParaRP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18</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Tree>
  </p:cSld>
  <p:clrMapOvr>
    <a:masterClrMapping/>
  </p:clrMapOvr>
</p:sld>
</file>

<file path=ppt/theme/theme1.xml><?xml version="1.0" encoding="utf-8"?>
<a:theme xmlns:a="http://schemas.openxmlformats.org/drawingml/2006/main" name="Présentation">
  <a:themeElements>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ème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ème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ème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ème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ème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ème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ème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ème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4005</TotalTime>
  <Words>1003</Words>
  <Application>Microsoft Office PowerPoint</Application>
  <PresentationFormat>Affichage à l'écran (4:3)</PresentationFormat>
  <Paragraphs>115</Paragraphs>
  <Slides>18</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18</vt:i4>
      </vt:variant>
    </vt:vector>
  </HeadingPairs>
  <TitlesOfParts>
    <vt:vector size="21" baseType="lpstr">
      <vt:lpstr>Arial</vt:lpstr>
      <vt:lpstr>Verdana</vt:lpstr>
      <vt:lpstr>Présentation</vt:lpstr>
      <vt:lpstr>RUPTURE CONVENTIONNELLE</vt:lpstr>
      <vt:lpstr>Références juridiques</vt:lpstr>
      <vt:lpstr>Qu’est ce que c’est ?</vt:lpstr>
      <vt:lpstr>Qui est concerné ?</vt:lpstr>
      <vt:lpstr>Comment procéder ?</vt:lpstr>
      <vt:lpstr>Comment procéder ?</vt:lpstr>
      <vt:lpstr>Comment se matérialise-t-elle ?</vt:lpstr>
      <vt:lpstr>Schéma</vt:lpstr>
      <vt:lpstr>Quelle différence avec la démission ?</vt:lpstr>
      <vt:lpstr>Quelle articulation avec l’IDV ?</vt:lpstr>
      <vt:lpstr>Comment calculer la durée de services ?</vt:lpstr>
      <vt:lpstr>Comment calculer l’indemnité de rupture?</vt:lpstr>
      <vt:lpstr>Présentation PowerPoint</vt:lpstr>
      <vt:lpstr>Présentation PowerPoint</vt:lpstr>
      <vt:lpstr>Exemple</vt:lpstr>
      <vt:lpstr>Quel régime fiscal pour l’indemnité?</vt:lpstr>
      <vt:lpstr>Evaluation du dispositif ?</vt:lpstr>
      <vt:lpstr>Merci de votre attention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page</dc:title>
  <dc:creator>Elodie</dc:creator>
  <cp:lastModifiedBy>Céline LEBORGNE</cp:lastModifiedBy>
  <cp:revision>524</cp:revision>
  <dcterms:created xsi:type="dcterms:W3CDTF">2015-05-06T12:32:27Z</dcterms:created>
  <dcterms:modified xsi:type="dcterms:W3CDTF">2020-06-18T13:17:15Z</dcterms:modified>
</cp:coreProperties>
</file>