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6" r:id="rId2"/>
    <p:sldId id="257" r:id="rId3"/>
    <p:sldId id="292" r:id="rId4"/>
    <p:sldId id="293" r:id="rId5"/>
    <p:sldId id="283" r:id="rId6"/>
    <p:sldId id="284" r:id="rId7"/>
    <p:sldId id="285" r:id="rId8"/>
    <p:sldId id="287" r:id="rId9"/>
    <p:sldId id="290" r:id="rId10"/>
    <p:sldId id="291" r:id="rId11"/>
    <p:sldId id="295" r:id="rId12"/>
    <p:sldId id="294" r:id="rId13"/>
    <p:sldId id="286" r:id="rId14"/>
    <p:sldId id="297" r:id="rId15"/>
    <p:sldId id="299" r:id="rId16"/>
    <p:sldId id="300" r:id="rId17"/>
    <p:sldId id="301" r:id="rId18"/>
    <p:sldId id="303" r:id="rId19"/>
    <p:sldId id="298" r:id="rId20"/>
    <p:sldId id="302" r:id="rId21"/>
    <p:sldId id="279" r:id="rId22"/>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2BD30"/>
    <a:srgbClr val="DD8D23"/>
    <a:srgbClr val="E99E17"/>
    <a:srgbClr val="0067B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307" autoAdjust="0"/>
    <p:restoredTop sz="94668" autoAdjust="0"/>
  </p:normalViewPr>
  <p:slideViewPr>
    <p:cSldViewPr>
      <p:cViewPr varScale="1">
        <p:scale>
          <a:sx n="78" d="100"/>
          <a:sy n="78" d="100"/>
        </p:scale>
        <p:origin x="185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17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4">
  <dgm:title val=""/>
  <dgm:desc val=""/>
  <dgm:catLst>
    <dgm:cat type="accent6" pri="11400"/>
  </dgm:catLst>
  <dgm:styleLbl name="node0">
    <dgm:fillClrLst meth="cycle">
      <a:schemeClr val="accent6">
        <a:shade val="60000"/>
      </a:schemeClr>
    </dgm:fillClrLst>
    <dgm:linClrLst meth="repeat">
      <a:schemeClr val="lt1"/>
    </dgm:linClrLst>
    <dgm:effectClrLst/>
    <dgm:txLinClrLst/>
    <dgm:txFillClrLst/>
    <dgm:txEffectClrLst/>
  </dgm:styleLbl>
  <dgm:styleLbl name="alignNode1">
    <dgm:fillClrLst meth="cycle">
      <a:schemeClr val="accent6">
        <a:shade val="50000"/>
      </a:schemeClr>
      <a:schemeClr val="accent6">
        <a:tint val="55000"/>
      </a:schemeClr>
    </dgm:fillClrLst>
    <dgm:linClrLst meth="cycle">
      <a:schemeClr val="accent6">
        <a:shade val="50000"/>
      </a:schemeClr>
      <a:schemeClr val="accent6">
        <a:tint val="55000"/>
      </a:schemeClr>
    </dgm:linClrLst>
    <dgm:effectClrLst/>
    <dgm:txLinClrLst/>
    <dgm:txFillClrLst/>
    <dgm:txEffectClrLst/>
  </dgm:styleLbl>
  <dgm:styleLbl name="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lnNode1">
    <dgm:fillClrLst meth="cycle">
      <a:schemeClr val="accent6">
        <a:shade val="50000"/>
      </a:schemeClr>
      <a:schemeClr val="accent6">
        <a:tint val="55000"/>
      </a:schemeClr>
    </dgm:fillClrLst>
    <dgm:linClrLst meth="repeat">
      <a:schemeClr val="lt1"/>
    </dgm:linClrLst>
    <dgm:effectClrLst/>
    <dgm:txLinClrLst/>
    <dgm:txFillClrLst/>
    <dgm:txEffectClrLst/>
  </dgm:styleLbl>
  <dgm:styleLbl name="vennNode1">
    <dgm:fillClrLst meth="cycle">
      <a:schemeClr val="accent6">
        <a:shade val="80000"/>
        <a:alpha val="50000"/>
      </a:schemeClr>
      <a:schemeClr val="accent6">
        <a:tint val="50000"/>
        <a:alpha val="50000"/>
      </a:schemeClr>
    </dgm:fillClrLst>
    <dgm:linClrLst meth="repeat">
      <a:schemeClr val="lt1"/>
    </dgm:linClrLst>
    <dgm:effectClrLst/>
    <dgm:txLinClrLst/>
    <dgm:txFillClrLst/>
    <dgm:txEffectClrLst/>
  </dgm:styleLbl>
  <dgm:styleLbl name="node2">
    <dgm:fillClrLst>
      <a:schemeClr val="accent6">
        <a:shade val="80000"/>
      </a:schemeClr>
    </dgm:fillClrLst>
    <dgm:linClrLst meth="repeat">
      <a:schemeClr val="lt1"/>
    </dgm:linClrLst>
    <dgm:effectClrLst/>
    <dgm:txLinClrLst/>
    <dgm:txFillClrLst/>
    <dgm:txEffectClrLst/>
  </dgm:styleLbl>
  <dgm:styleLbl name="node3">
    <dgm:fillClrLst>
      <a:schemeClr val="accent6">
        <a:tint val="99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f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bgSibTrans2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dgm:txEffectClrLst/>
  </dgm:styleLbl>
  <dgm:styleLbl name="sibTrans1D1">
    <dgm:fillClrLst meth="cycle">
      <a:schemeClr val="accent6">
        <a:shade val="90000"/>
      </a:schemeClr>
      <a:schemeClr val="accent6">
        <a:tint val="50000"/>
      </a:schemeClr>
    </dgm:fillClrLst>
    <dgm:linClrLst meth="cycle">
      <a:schemeClr val="accent6">
        <a:shade val="90000"/>
      </a:schemeClr>
      <a:schemeClr val="accent6">
        <a:tint val="5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0000"/>
      </a:schemeClr>
    </dgm:fillClrLst>
    <dgm:linClrLst meth="repeat">
      <a:schemeClr val="lt1"/>
    </dgm:linClrLst>
    <dgm:effectClrLst/>
    <dgm:txLinClrLst/>
    <dgm:txFillClrLst/>
    <dgm:txEffectClrLst/>
  </dgm:styleLbl>
  <dgm:styleLbl name="asst3">
    <dgm:fillClrLst>
      <a:schemeClr val="accent6">
        <a:tint val="70000"/>
      </a:schemeClr>
    </dgm:fillClrLst>
    <dgm:linClrLst meth="repeat">
      <a:schemeClr val="lt1"/>
    </dgm:linClrLst>
    <dgm:effectClrLst/>
    <dgm:txLinClrLst/>
    <dgm:txFillClrLst/>
    <dgm:txEffectClrLst/>
  </dgm:styleLbl>
  <dgm:styleLbl name="asst4">
    <dgm:fillClrLst>
      <a:schemeClr val="accent6">
        <a:tint val="5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shade val="80000"/>
      </a:schemeClr>
    </dgm:linClrLst>
    <dgm:effectClrLst/>
    <dgm:txLinClrLst/>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dk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a:tint val="90000"/>
      </a:schemeClr>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6">
        <a:shade val="50000"/>
      </a:schemeClr>
      <a:schemeClr val="accent6">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alignAccFollowNode1">
    <dgm:fillClrLst meth="repeat">
      <a:schemeClr val="accent6">
        <a:alpha val="90000"/>
        <a:tint val="55000"/>
      </a:schemeClr>
    </dgm:fillClrLst>
    <dgm:linClrLst meth="repeat">
      <a:schemeClr val="accent6">
        <a:alpha val="90000"/>
        <a:tint val="55000"/>
      </a:schemeClr>
    </dgm:linClrLst>
    <dgm:effectClrLst/>
    <dgm:txLinClrLst/>
    <dgm:txFillClrLst meth="repeat">
      <a:schemeClr val="dk1"/>
    </dgm:txFillClrLst>
    <dgm:txEffectClrLst/>
  </dgm:styleLbl>
  <dgm:styleLbl name="bgAccFollowNode1">
    <dgm:fillClrLst meth="repeat">
      <a:schemeClr val="accent6">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50000"/>
      </a:schemeClr>
    </dgm:linClrLst>
    <dgm:effectClrLst/>
    <dgm:txLinClrLst/>
    <dgm:txFillClrLst meth="repeat">
      <a:schemeClr val="dk1"/>
    </dgm:txFillClrLst>
    <dgm:txEffectClrLst/>
  </dgm:styleLbl>
  <dgm:styleLbl name="bgShp">
    <dgm:fillClrLst meth="repeat">
      <a:schemeClr val="accent6">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55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C7690A-A0BB-4A6D-B220-EF26987B98BE}" type="doc">
      <dgm:prSet loTypeId="urn:microsoft.com/office/officeart/2005/8/layout/hierarchy4" loCatId="relationship" qsTypeId="urn:microsoft.com/office/officeart/2005/8/quickstyle/simple1" qsCatId="simple" csTypeId="urn:microsoft.com/office/officeart/2005/8/colors/accent1_2" csCatId="accent1" phldr="1"/>
      <dgm:spPr/>
      <dgm:t>
        <a:bodyPr/>
        <a:lstStyle/>
        <a:p>
          <a:endParaRPr lang="fr-FR"/>
        </a:p>
      </dgm:t>
    </dgm:pt>
    <dgm:pt modelId="{20987E61-72F4-48A7-ABB9-478E4B595DDA}">
      <dgm:prSet phldrT="[Texte]"/>
      <dgm:spPr/>
      <dgm:t>
        <a:bodyPr/>
        <a:lstStyle/>
        <a:p>
          <a:pPr>
            <a:spcAft>
              <a:spcPts val="0"/>
            </a:spcAft>
          </a:pPr>
          <a:r>
            <a:rPr lang="fr-FR" dirty="0">
              <a:solidFill>
                <a:schemeClr val="tx1">
                  <a:lumMod val="75000"/>
                  <a:lumOff val="25000"/>
                </a:schemeClr>
              </a:solidFill>
            </a:rPr>
            <a:t>la valorisation des fonctions,</a:t>
          </a:r>
        </a:p>
        <a:p>
          <a:pPr>
            <a:spcAft>
              <a:spcPts val="0"/>
            </a:spcAft>
          </a:pPr>
          <a:r>
            <a:rPr lang="fr-FR" dirty="0">
              <a:solidFill>
                <a:schemeClr val="tx1">
                  <a:lumMod val="75000"/>
                  <a:lumOff val="25000"/>
                </a:schemeClr>
              </a:solidFill>
            </a:rPr>
            <a:t>des sujétions,</a:t>
          </a:r>
        </a:p>
        <a:p>
          <a:pPr>
            <a:spcAft>
              <a:spcPts val="0"/>
            </a:spcAft>
          </a:pPr>
          <a:r>
            <a:rPr lang="fr-FR" dirty="0">
              <a:solidFill>
                <a:schemeClr val="tx1">
                  <a:lumMod val="75000"/>
                  <a:lumOff val="25000"/>
                </a:schemeClr>
              </a:solidFill>
            </a:rPr>
            <a:t> de l'expertise requise dans l'exercice des fonctions </a:t>
          </a:r>
        </a:p>
      </dgm:t>
    </dgm:pt>
    <dgm:pt modelId="{C598C764-8AEE-4BB4-AA96-E038D40ADCEC}" type="parTrans" cxnId="{A3830868-FDE8-4E13-80B7-E57025AA2FC5}">
      <dgm:prSet/>
      <dgm:spPr/>
      <dgm:t>
        <a:bodyPr/>
        <a:lstStyle/>
        <a:p>
          <a:endParaRPr lang="fr-FR"/>
        </a:p>
      </dgm:t>
    </dgm:pt>
    <dgm:pt modelId="{F6896ECB-55E4-497F-AAAD-678464C847B4}" type="sibTrans" cxnId="{A3830868-FDE8-4E13-80B7-E57025AA2FC5}">
      <dgm:prSet/>
      <dgm:spPr/>
      <dgm:t>
        <a:bodyPr/>
        <a:lstStyle/>
        <a:p>
          <a:endParaRPr lang="fr-FR"/>
        </a:p>
      </dgm:t>
    </dgm:pt>
    <dgm:pt modelId="{0323EE6B-CBA8-4B65-AF8A-1050A24003F1}">
      <dgm:prSet/>
      <dgm:spPr/>
      <dgm:t>
        <a:bodyPr/>
        <a:lstStyle/>
        <a:p>
          <a:r>
            <a:rPr lang="fr-FR" dirty="0">
              <a:solidFill>
                <a:schemeClr val="tx1">
                  <a:lumMod val="75000"/>
                  <a:lumOff val="25000"/>
                </a:schemeClr>
              </a:solidFill>
            </a:rPr>
            <a:t>la reconnaissance de l'investissement professionnel  </a:t>
          </a:r>
        </a:p>
      </dgm:t>
    </dgm:pt>
    <dgm:pt modelId="{4AAF8F8E-6EC3-4A61-8D52-461ADF6AE68C}" type="parTrans" cxnId="{19049801-25B3-4D1C-9D65-FA5C2856047A}">
      <dgm:prSet/>
      <dgm:spPr/>
      <dgm:t>
        <a:bodyPr/>
        <a:lstStyle/>
        <a:p>
          <a:endParaRPr lang="fr-FR"/>
        </a:p>
      </dgm:t>
    </dgm:pt>
    <dgm:pt modelId="{C9E07548-0503-4348-8533-7CC387B588D7}" type="sibTrans" cxnId="{19049801-25B3-4D1C-9D65-FA5C2856047A}">
      <dgm:prSet/>
      <dgm:spPr/>
      <dgm:t>
        <a:bodyPr/>
        <a:lstStyle/>
        <a:p>
          <a:endParaRPr lang="fr-FR"/>
        </a:p>
      </dgm:t>
    </dgm:pt>
    <dgm:pt modelId="{A14F8F64-0CB1-42D7-B60E-6906ACA2445B}" type="pres">
      <dgm:prSet presAssocID="{6AC7690A-A0BB-4A6D-B220-EF26987B98BE}" presName="Name0" presStyleCnt="0">
        <dgm:presLayoutVars>
          <dgm:chPref val="1"/>
          <dgm:dir/>
          <dgm:animOne val="branch"/>
          <dgm:animLvl val="lvl"/>
          <dgm:resizeHandles/>
        </dgm:presLayoutVars>
      </dgm:prSet>
      <dgm:spPr/>
    </dgm:pt>
    <dgm:pt modelId="{0C3F84CB-5ECB-46B0-9FCD-C465108C032E}" type="pres">
      <dgm:prSet presAssocID="{20987E61-72F4-48A7-ABB9-478E4B595DDA}" presName="vertOne" presStyleCnt="0"/>
      <dgm:spPr/>
    </dgm:pt>
    <dgm:pt modelId="{2FD90C71-D009-4F4D-8148-D6BC72698383}" type="pres">
      <dgm:prSet presAssocID="{20987E61-72F4-48A7-ABB9-478E4B595DDA}" presName="txOne" presStyleLbl="node0" presStyleIdx="0" presStyleCnt="2">
        <dgm:presLayoutVars>
          <dgm:chPref val="3"/>
        </dgm:presLayoutVars>
      </dgm:prSet>
      <dgm:spPr/>
    </dgm:pt>
    <dgm:pt modelId="{FB0A514C-4628-4CFB-8DFC-179D3DC035AA}" type="pres">
      <dgm:prSet presAssocID="{20987E61-72F4-48A7-ABB9-478E4B595DDA}" presName="horzOne" presStyleCnt="0"/>
      <dgm:spPr/>
    </dgm:pt>
    <dgm:pt modelId="{BFE47A31-EBAB-4EC1-A079-975991AC2D78}" type="pres">
      <dgm:prSet presAssocID="{F6896ECB-55E4-497F-AAAD-678464C847B4}" presName="sibSpaceOne" presStyleCnt="0"/>
      <dgm:spPr/>
    </dgm:pt>
    <dgm:pt modelId="{867A1EEB-811A-407F-92BC-E7024174D59B}" type="pres">
      <dgm:prSet presAssocID="{0323EE6B-CBA8-4B65-AF8A-1050A24003F1}" presName="vertOne" presStyleCnt="0"/>
      <dgm:spPr/>
    </dgm:pt>
    <dgm:pt modelId="{6B7947AC-AF31-42BC-9854-1023439281D9}" type="pres">
      <dgm:prSet presAssocID="{0323EE6B-CBA8-4B65-AF8A-1050A24003F1}" presName="txOne" presStyleLbl="node0" presStyleIdx="1" presStyleCnt="2">
        <dgm:presLayoutVars>
          <dgm:chPref val="3"/>
        </dgm:presLayoutVars>
      </dgm:prSet>
      <dgm:spPr/>
    </dgm:pt>
    <dgm:pt modelId="{BDE481E5-A517-4CA3-B4A7-4E5740CADBE8}" type="pres">
      <dgm:prSet presAssocID="{0323EE6B-CBA8-4B65-AF8A-1050A24003F1}" presName="horzOne" presStyleCnt="0"/>
      <dgm:spPr/>
    </dgm:pt>
  </dgm:ptLst>
  <dgm:cxnLst>
    <dgm:cxn modelId="{19049801-25B3-4D1C-9D65-FA5C2856047A}" srcId="{6AC7690A-A0BB-4A6D-B220-EF26987B98BE}" destId="{0323EE6B-CBA8-4B65-AF8A-1050A24003F1}" srcOrd="1" destOrd="0" parTransId="{4AAF8F8E-6EC3-4A61-8D52-461ADF6AE68C}" sibTransId="{C9E07548-0503-4348-8533-7CC387B588D7}"/>
    <dgm:cxn modelId="{7D793A62-2053-4CD9-AA50-C64D5F725934}" type="presOf" srcId="{20987E61-72F4-48A7-ABB9-478E4B595DDA}" destId="{2FD90C71-D009-4F4D-8148-D6BC72698383}" srcOrd="0" destOrd="0" presId="urn:microsoft.com/office/officeart/2005/8/layout/hierarchy4"/>
    <dgm:cxn modelId="{A3830868-FDE8-4E13-80B7-E57025AA2FC5}" srcId="{6AC7690A-A0BB-4A6D-B220-EF26987B98BE}" destId="{20987E61-72F4-48A7-ABB9-478E4B595DDA}" srcOrd="0" destOrd="0" parTransId="{C598C764-8AEE-4BB4-AA96-E038D40ADCEC}" sibTransId="{F6896ECB-55E4-497F-AAAD-678464C847B4}"/>
    <dgm:cxn modelId="{D787C983-6626-4270-BA2F-82D260DE7E44}" type="presOf" srcId="{6AC7690A-A0BB-4A6D-B220-EF26987B98BE}" destId="{A14F8F64-0CB1-42D7-B60E-6906ACA2445B}" srcOrd="0" destOrd="0" presId="urn:microsoft.com/office/officeart/2005/8/layout/hierarchy4"/>
    <dgm:cxn modelId="{3764DDB6-85EC-464A-93E6-65B793CD4DB2}" type="presOf" srcId="{0323EE6B-CBA8-4B65-AF8A-1050A24003F1}" destId="{6B7947AC-AF31-42BC-9854-1023439281D9}" srcOrd="0" destOrd="0" presId="urn:microsoft.com/office/officeart/2005/8/layout/hierarchy4"/>
    <dgm:cxn modelId="{06B885D2-B70C-48BC-ABEC-3DA1EE2D27EF}" type="presParOf" srcId="{A14F8F64-0CB1-42D7-B60E-6906ACA2445B}" destId="{0C3F84CB-5ECB-46B0-9FCD-C465108C032E}" srcOrd="0" destOrd="0" presId="urn:microsoft.com/office/officeart/2005/8/layout/hierarchy4"/>
    <dgm:cxn modelId="{1261F503-078F-4DA7-A51B-EC5D5B75CB42}" type="presParOf" srcId="{0C3F84CB-5ECB-46B0-9FCD-C465108C032E}" destId="{2FD90C71-D009-4F4D-8148-D6BC72698383}" srcOrd="0" destOrd="0" presId="urn:microsoft.com/office/officeart/2005/8/layout/hierarchy4"/>
    <dgm:cxn modelId="{9057991C-538D-47AD-9DB1-4D98AC7EBE6D}" type="presParOf" srcId="{0C3F84CB-5ECB-46B0-9FCD-C465108C032E}" destId="{FB0A514C-4628-4CFB-8DFC-179D3DC035AA}" srcOrd="1" destOrd="0" presId="urn:microsoft.com/office/officeart/2005/8/layout/hierarchy4"/>
    <dgm:cxn modelId="{8AB15EF2-9142-407C-9A5D-DD2E4797DE6B}" type="presParOf" srcId="{A14F8F64-0CB1-42D7-B60E-6906ACA2445B}" destId="{BFE47A31-EBAB-4EC1-A079-975991AC2D78}" srcOrd="1" destOrd="0" presId="urn:microsoft.com/office/officeart/2005/8/layout/hierarchy4"/>
    <dgm:cxn modelId="{86D11004-DCCA-4AF7-B484-5EA3295F39CB}" type="presParOf" srcId="{A14F8F64-0CB1-42D7-B60E-6906ACA2445B}" destId="{867A1EEB-811A-407F-92BC-E7024174D59B}" srcOrd="2" destOrd="0" presId="urn:microsoft.com/office/officeart/2005/8/layout/hierarchy4"/>
    <dgm:cxn modelId="{ED3A6B4E-45DB-4E4B-9A25-5815D91412A9}" type="presParOf" srcId="{867A1EEB-811A-407F-92BC-E7024174D59B}" destId="{6B7947AC-AF31-42BC-9854-1023439281D9}" srcOrd="0" destOrd="0" presId="urn:microsoft.com/office/officeart/2005/8/layout/hierarchy4"/>
    <dgm:cxn modelId="{38F0A18D-9577-4BF5-B567-CFBE547BB805}" type="presParOf" srcId="{867A1EEB-811A-407F-92BC-E7024174D59B}" destId="{BDE481E5-A517-4CA3-B4A7-4E5740CADBE8}"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23D188-0F81-4AC8-B20D-56BEF5E99BF7}" type="doc">
      <dgm:prSet loTypeId="urn:microsoft.com/office/officeart/2005/8/layout/equation1" loCatId="relationship" qsTypeId="urn:microsoft.com/office/officeart/2005/8/quickstyle/simple1" qsCatId="simple" csTypeId="urn:microsoft.com/office/officeart/2005/8/colors/accent6_4" csCatId="accent6" phldr="1"/>
      <dgm:spPr/>
    </dgm:pt>
    <dgm:pt modelId="{73B4FAFB-79F7-467B-8187-893A479550AF}">
      <dgm:prSet phldrT="[Texte]"/>
      <dgm:spPr>
        <a:solidFill>
          <a:srgbClr val="72BFC5"/>
        </a:solidFill>
      </dgm:spPr>
      <dgm:t>
        <a:bodyPr/>
        <a:lstStyle/>
        <a:p>
          <a:r>
            <a:rPr lang="fr-FR" dirty="0">
              <a:solidFill>
                <a:schemeClr val="tx1"/>
              </a:solidFill>
            </a:rPr>
            <a:t>IFSE</a:t>
          </a:r>
        </a:p>
      </dgm:t>
    </dgm:pt>
    <dgm:pt modelId="{6B05A5F2-FA19-4445-9B79-9B3DF2793076}" type="parTrans" cxnId="{F149DFA8-0414-4188-8D61-C898BFF1E3FF}">
      <dgm:prSet/>
      <dgm:spPr/>
      <dgm:t>
        <a:bodyPr/>
        <a:lstStyle/>
        <a:p>
          <a:endParaRPr lang="fr-FR"/>
        </a:p>
      </dgm:t>
    </dgm:pt>
    <dgm:pt modelId="{192979E4-E29C-40EE-9907-A8B9186C46AE}" type="sibTrans" cxnId="{F149DFA8-0414-4188-8D61-C898BFF1E3FF}">
      <dgm:prSet/>
      <dgm:spPr>
        <a:solidFill>
          <a:srgbClr val="F2644C"/>
        </a:solidFill>
      </dgm:spPr>
      <dgm:t>
        <a:bodyPr/>
        <a:lstStyle/>
        <a:p>
          <a:endParaRPr lang="fr-FR"/>
        </a:p>
      </dgm:t>
    </dgm:pt>
    <dgm:pt modelId="{3EA441F1-A425-499B-87DE-0ADA818F170B}">
      <dgm:prSet phldrT="[Texte]"/>
      <dgm:spPr>
        <a:solidFill>
          <a:srgbClr val="FFC000"/>
        </a:solidFill>
      </dgm:spPr>
      <dgm:t>
        <a:bodyPr/>
        <a:lstStyle/>
        <a:p>
          <a:r>
            <a:rPr lang="fr-FR" dirty="0">
              <a:solidFill>
                <a:schemeClr val="tx1"/>
              </a:solidFill>
            </a:rPr>
            <a:t>CIA</a:t>
          </a:r>
        </a:p>
      </dgm:t>
    </dgm:pt>
    <dgm:pt modelId="{023F4A73-C34B-40B9-BF40-2AA8DABCF205}" type="parTrans" cxnId="{32925337-C11C-4734-95D7-CB82BF008E28}">
      <dgm:prSet/>
      <dgm:spPr/>
      <dgm:t>
        <a:bodyPr/>
        <a:lstStyle/>
        <a:p>
          <a:endParaRPr lang="fr-FR"/>
        </a:p>
      </dgm:t>
    </dgm:pt>
    <dgm:pt modelId="{C4A4471F-051A-49D8-95DE-B015F39AEDBB}" type="sibTrans" cxnId="{32925337-C11C-4734-95D7-CB82BF008E28}">
      <dgm:prSet/>
      <dgm:spPr>
        <a:solidFill>
          <a:srgbClr val="F2644C"/>
        </a:solidFill>
      </dgm:spPr>
      <dgm:t>
        <a:bodyPr/>
        <a:lstStyle/>
        <a:p>
          <a:endParaRPr lang="fr-FR"/>
        </a:p>
      </dgm:t>
    </dgm:pt>
    <dgm:pt modelId="{87ECDCB1-90E6-4FFE-A45E-535C64BFE8F4}">
      <dgm:prSet phldrT="[Texte]"/>
      <dgm:spPr>
        <a:solidFill>
          <a:srgbClr val="92D050"/>
        </a:solidFill>
      </dgm:spPr>
      <dgm:t>
        <a:bodyPr/>
        <a:lstStyle/>
        <a:p>
          <a:r>
            <a:rPr lang="fr-FR" dirty="0">
              <a:solidFill>
                <a:schemeClr val="tx1"/>
              </a:solidFill>
            </a:rPr>
            <a:t>RIFSEEP</a:t>
          </a:r>
        </a:p>
      </dgm:t>
    </dgm:pt>
    <dgm:pt modelId="{0CB2CDD8-C6D2-49C5-8C9C-0C092E3B2192}" type="parTrans" cxnId="{2E564F66-6BEB-44AB-929A-5BBD5FF2AE79}">
      <dgm:prSet/>
      <dgm:spPr/>
      <dgm:t>
        <a:bodyPr/>
        <a:lstStyle/>
        <a:p>
          <a:endParaRPr lang="fr-FR"/>
        </a:p>
      </dgm:t>
    </dgm:pt>
    <dgm:pt modelId="{EDCA1A2D-CF20-4DB5-AD85-7C92BD7A307B}" type="sibTrans" cxnId="{2E564F66-6BEB-44AB-929A-5BBD5FF2AE79}">
      <dgm:prSet/>
      <dgm:spPr/>
      <dgm:t>
        <a:bodyPr/>
        <a:lstStyle/>
        <a:p>
          <a:endParaRPr lang="fr-FR"/>
        </a:p>
      </dgm:t>
    </dgm:pt>
    <dgm:pt modelId="{2EC21915-1D05-4A64-811B-9EE81CB730E2}" type="pres">
      <dgm:prSet presAssocID="{5323D188-0F81-4AC8-B20D-56BEF5E99BF7}" presName="linearFlow" presStyleCnt="0">
        <dgm:presLayoutVars>
          <dgm:dir/>
          <dgm:resizeHandles val="exact"/>
        </dgm:presLayoutVars>
      </dgm:prSet>
      <dgm:spPr/>
    </dgm:pt>
    <dgm:pt modelId="{D1219DBF-6F95-4AF9-B6F1-90A3680118D2}" type="pres">
      <dgm:prSet presAssocID="{73B4FAFB-79F7-467B-8187-893A479550AF}" presName="node" presStyleLbl="node1" presStyleIdx="0" presStyleCnt="3" custLinFactNeighborX="-485" custLinFactNeighborY="-24770">
        <dgm:presLayoutVars>
          <dgm:bulletEnabled val="1"/>
        </dgm:presLayoutVars>
      </dgm:prSet>
      <dgm:spPr/>
    </dgm:pt>
    <dgm:pt modelId="{D2650AE0-0B2A-4AD2-9C1C-E5738EFCC2DC}" type="pres">
      <dgm:prSet presAssocID="{192979E4-E29C-40EE-9907-A8B9186C46AE}" presName="spacerL" presStyleCnt="0"/>
      <dgm:spPr/>
    </dgm:pt>
    <dgm:pt modelId="{D57B3D54-0D1B-4A50-96D2-3B7B78107D21}" type="pres">
      <dgm:prSet presAssocID="{192979E4-E29C-40EE-9907-A8B9186C46AE}" presName="sibTrans" presStyleLbl="sibTrans2D1" presStyleIdx="0" presStyleCnt="2" custLinFactNeighborX="49019" custLinFactNeighborY="-40245"/>
      <dgm:spPr/>
    </dgm:pt>
    <dgm:pt modelId="{FA3C5605-AD07-4BB3-B1AF-4A07D533A519}" type="pres">
      <dgm:prSet presAssocID="{192979E4-E29C-40EE-9907-A8B9186C46AE}" presName="spacerR" presStyleCnt="0"/>
      <dgm:spPr/>
    </dgm:pt>
    <dgm:pt modelId="{157F2D2A-2F01-48AD-AB65-08EBC438798F}" type="pres">
      <dgm:prSet presAssocID="{3EA441F1-A425-499B-87DE-0ADA818F170B}" presName="node" presStyleLbl="node1" presStyleIdx="1" presStyleCnt="3" custLinFactNeighborX="-28717" custLinFactNeighborY="-24770">
        <dgm:presLayoutVars>
          <dgm:bulletEnabled val="1"/>
        </dgm:presLayoutVars>
      </dgm:prSet>
      <dgm:spPr/>
    </dgm:pt>
    <dgm:pt modelId="{071F85BF-4793-4021-A9A3-B1267C1B2014}" type="pres">
      <dgm:prSet presAssocID="{C4A4471F-051A-49D8-95DE-B015F39AEDBB}" presName="spacerL" presStyleCnt="0"/>
      <dgm:spPr/>
    </dgm:pt>
    <dgm:pt modelId="{391EA863-12B9-4263-936A-0A627017CE62}" type="pres">
      <dgm:prSet presAssocID="{C4A4471F-051A-49D8-95DE-B015F39AEDBB}" presName="sibTrans" presStyleLbl="sibTrans2D1" presStyleIdx="1" presStyleCnt="2" custLinFactNeighborX="-25248" custLinFactNeighborY="-40245"/>
      <dgm:spPr/>
    </dgm:pt>
    <dgm:pt modelId="{FF7F8C0A-0754-4256-B7B8-A24E6651787A}" type="pres">
      <dgm:prSet presAssocID="{C4A4471F-051A-49D8-95DE-B015F39AEDBB}" presName="spacerR" presStyleCnt="0"/>
      <dgm:spPr/>
    </dgm:pt>
    <dgm:pt modelId="{C141F240-2BEA-474E-924E-812A0B5834C5}" type="pres">
      <dgm:prSet presAssocID="{87ECDCB1-90E6-4FFE-A45E-535C64BFE8F4}" presName="node" presStyleLbl="node1" presStyleIdx="2" presStyleCnt="3" custLinFactNeighborX="-56950" custLinFactNeighborY="-24770">
        <dgm:presLayoutVars>
          <dgm:bulletEnabled val="1"/>
        </dgm:presLayoutVars>
      </dgm:prSet>
      <dgm:spPr/>
    </dgm:pt>
  </dgm:ptLst>
  <dgm:cxnLst>
    <dgm:cxn modelId="{8D242802-F49A-48F7-B61A-EC968059F769}" type="presOf" srcId="{5323D188-0F81-4AC8-B20D-56BEF5E99BF7}" destId="{2EC21915-1D05-4A64-811B-9EE81CB730E2}" srcOrd="0" destOrd="0" presId="urn:microsoft.com/office/officeart/2005/8/layout/equation1"/>
    <dgm:cxn modelId="{BECBE10A-3E7A-490E-8642-1D619AF07BC2}" type="presOf" srcId="{192979E4-E29C-40EE-9907-A8B9186C46AE}" destId="{D57B3D54-0D1B-4A50-96D2-3B7B78107D21}" srcOrd="0" destOrd="0" presId="urn:microsoft.com/office/officeart/2005/8/layout/equation1"/>
    <dgm:cxn modelId="{32925337-C11C-4734-95D7-CB82BF008E28}" srcId="{5323D188-0F81-4AC8-B20D-56BEF5E99BF7}" destId="{3EA441F1-A425-499B-87DE-0ADA818F170B}" srcOrd="1" destOrd="0" parTransId="{023F4A73-C34B-40B9-BF40-2AA8DABCF205}" sibTransId="{C4A4471F-051A-49D8-95DE-B015F39AEDBB}"/>
    <dgm:cxn modelId="{2E564F66-6BEB-44AB-929A-5BBD5FF2AE79}" srcId="{5323D188-0F81-4AC8-B20D-56BEF5E99BF7}" destId="{87ECDCB1-90E6-4FFE-A45E-535C64BFE8F4}" srcOrd="2" destOrd="0" parTransId="{0CB2CDD8-C6D2-49C5-8C9C-0C092E3B2192}" sibTransId="{EDCA1A2D-CF20-4DB5-AD85-7C92BD7A307B}"/>
    <dgm:cxn modelId="{3F486F56-C925-40F4-80EF-BAE341792870}" type="presOf" srcId="{87ECDCB1-90E6-4FFE-A45E-535C64BFE8F4}" destId="{C141F240-2BEA-474E-924E-812A0B5834C5}" srcOrd="0" destOrd="0" presId="urn:microsoft.com/office/officeart/2005/8/layout/equation1"/>
    <dgm:cxn modelId="{ABCB4C87-A3DD-4ABC-A16B-27568A564B4E}" type="presOf" srcId="{3EA441F1-A425-499B-87DE-0ADA818F170B}" destId="{157F2D2A-2F01-48AD-AB65-08EBC438798F}" srcOrd="0" destOrd="0" presId="urn:microsoft.com/office/officeart/2005/8/layout/equation1"/>
    <dgm:cxn modelId="{90261A97-9D80-4EA7-9CF0-0002F6757CD8}" type="presOf" srcId="{C4A4471F-051A-49D8-95DE-B015F39AEDBB}" destId="{391EA863-12B9-4263-936A-0A627017CE62}" srcOrd="0" destOrd="0" presId="urn:microsoft.com/office/officeart/2005/8/layout/equation1"/>
    <dgm:cxn modelId="{F149DFA8-0414-4188-8D61-C898BFF1E3FF}" srcId="{5323D188-0F81-4AC8-B20D-56BEF5E99BF7}" destId="{73B4FAFB-79F7-467B-8187-893A479550AF}" srcOrd="0" destOrd="0" parTransId="{6B05A5F2-FA19-4445-9B79-9B3DF2793076}" sibTransId="{192979E4-E29C-40EE-9907-A8B9186C46AE}"/>
    <dgm:cxn modelId="{E66711D6-C25D-4140-AEE3-77E3F4EAA2CD}" type="presOf" srcId="{73B4FAFB-79F7-467B-8187-893A479550AF}" destId="{D1219DBF-6F95-4AF9-B6F1-90A3680118D2}" srcOrd="0" destOrd="0" presId="urn:microsoft.com/office/officeart/2005/8/layout/equation1"/>
    <dgm:cxn modelId="{DC694EB7-D3E6-44D6-81EC-AB9B2A591CF9}" type="presParOf" srcId="{2EC21915-1D05-4A64-811B-9EE81CB730E2}" destId="{D1219DBF-6F95-4AF9-B6F1-90A3680118D2}" srcOrd="0" destOrd="0" presId="urn:microsoft.com/office/officeart/2005/8/layout/equation1"/>
    <dgm:cxn modelId="{B340C0F5-74F0-44CA-976A-77DEA2C4561E}" type="presParOf" srcId="{2EC21915-1D05-4A64-811B-9EE81CB730E2}" destId="{D2650AE0-0B2A-4AD2-9C1C-E5738EFCC2DC}" srcOrd="1" destOrd="0" presId="urn:microsoft.com/office/officeart/2005/8/layout/equation1"/>
    <dgm:cxn modelId="{9EFAC26B-A522-4020-9C7F-3B2DB0CF19D4}" type="presParOf" srcId="{2EC21915-1D05-4A64-811B-9EE81CB730E2}" destId="{D57B3D54-0D1B-4A50-96D2-3B7B78107D21}" srcOrd="2" destOrd="0" presId="urn:microsoft.com/office/officeart/2005/8/layout/equation1"/>
    <dgm:cxn modelId="{895A2B51-BFFA-4DD5-B122-C52231F10DB8}" type="presParOf" srcId="{2EC21915-1D05-4A64-811B-9EE81CB730E2}" destId="{FA3C5605-AD07-4BB3-B1AF-4A07D533A519}" srcOrd="3" destOrd="0" presId="urn:microsoft.com/office/officeart/2005/8/layout/equation1"/>
    <dgm:cxn modelId="{E4E1BCB5-A7D3-4DED-81F5-B8241CFE22F6}" type="presParOf" srcId="{2EC21915-1D05-4A64-811B-9EE81CB730E2}" destId="{157F2D2A-2F01-48AD-AB65-08EBC438798F}" srcOrd="4" destOrd="0" presId="urn:microsoft.com/office/officeart/2005/8/layout/equation1"/>
    <dgm:cxn modelId="{DFB3269D-4028-4334-B074-02FD129582BF}" type="presParOf" srcId="{2EC21915-1D05-4A64-811B-9EE81CB730E2}" destId="{071F85BF-4793-4021-A9A3-B1267C1B2014}" srcOrd="5" destOrd="0" presId="urn:microsoft.com/office/officeart/2005/8/layout/equation1"/>
    <dgm:cxn modelId="{B6ED5C74-B99E-4DF6-8F21-333E3483AA07}" type="presParOf" srcId="{2EC21915-1D05-4A64-811B-9EE81CB730E2}" destId="{391EA863-12B9-4263-936A-0A627017CE62}" srcOrd="6" destOrd="0" presId="urn:microsoft.com/office/officeart/2005/8/layout/equation1"/>
    <dgm:cxn modelId="{56ECEEFB-2DBB-4E76-8D05-BD848D6E183E}" type="presParOf" srcId="{2EC21915-1D05-4A64-811B-9EE81CB730E2}" destId="{FF7F8C0A-0754-4256-B7B8-A24E6651787A}" srcOrd="7" destOrd="0" presId="urn:microsoft.com/office/officeart/2005/8/layout/equation1"/>
    <dgm:cxn modelId="{1ECF6504-EFE4-4E86-A9B4-B2C67C4A21CF}" type="presParOf" srcId="{2EC21915-1D05-4A64-811B-9EE81CB730E2}" destId="{C141F240-2BEA-474E-924E-812A0B5834C5}" srcOrd="8" destOrd="0" presId="urn:microsoft.com/office/officeart/2005/8/layout/equatio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D90C71-D009-4F4D-8148-D6BC72698383}">
      <dsp:nvSpPr>
        <dsp:cNvPr id="0" name=""/>
        <dsp:cNvSpPr/>
      </dsp:nvSpPr>
      <dsp:spPr>
        <a:xfrm>
          <a:off x="2574" y="0"/>
          <a:ext cx="3451883" cy="38164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ts val="0"/>
            </a:spcAft>
            <a:buNone/>
          </a:pPr>
          <a:r>
            <a:rPr lang="fr-FR" sz="2900" kern="1200" dirty="0">
              <a:solidFill>
                <a:schemeClr val="tx1">
                  <a:lumMod val="75000"/>
                  <a:lumOff val="25000"/>
                </a:schemeClr>
              </a:solidFill>
            </a:rPr>
            <a:t>la valorisation des fonctions,</a:t>
          </a:r>
        </a:p>
        <a:p>
          <a:pPr marL="0" lvl="0" indent="0" algn="ctr" defTabSz="1289050">
            <a:lnSpc>
              <a:spcPct val="90000"/>
            </a:lnSpc>
            <a:spcBef>
              <a:spcPct val="0"/>
            </a:spcBef>
            <a:spcAft>
              <a:spcPts val="0"/>
            </a:spcAft>
            <a:buNone/>
          </a:pPr>
          <a:r>
            <a:rPr lang="fr-FR" sz="2900" kern="1200" dirty="0">
              <a:solidFill>
                <a:schemeClr val="tx1">
                  <a:lumMod val="75000"/>
                  <a:lumOff val="25000"/>
                </a:schemeClr>
              </a:solidFill>
            </a:rPr>
            <a:t>des sujétions,</a:t>
          </a:r>
        </a:p>
        <a:p>
          <a:pPr marL="0" lvl="0" indent="0" algn="ctr" defTabSz="1289050">
            <a:lnSpc>
              <a:spcPct val="90000"/>
            </a:lnSpc>
            <a:spcBef>
              <a:spcPct val="0"/>
            </a:spcBef>
            <a:spcAft>
              <a:spcPts val="0"/>
            </a:spcAft>
            <a:buNone/>
          </a:pPr>
          <a:r>
            <a:rPr lang="fr-FR" sz="2900" kern="1200" dirty="0">
              <a:solidFill>
                <a:schemeClr val="tx1">
                  <a:lumMod val="75000"/>
                  <a:lumOff val="25000"/>
                </a:schemeClr>
              </a:solidFill>
            </a:rPr>
            <a:t> de l'expertise requise dans l'exercice des fonctions </a:t>
          </a:r>
        </a:p>
      </dsp:txBody>
      <dsp:txXfrm>
        <a:off x="103676" y="101102"/>
        <a:ext cx="3249679" cy="3614220"/>
      </dsp:txXfrm>
    </dsp:sp>
    <dsp:sp modelId="{6B7947AC-AF31-42BC-9854-1023439281D9}">
      <dsp:nvSpPr>
        <dsp:cNvPr id="0" name=""/>
        <dsp:cNvSpPr/>
      </dsp:nvSpPr>
      <dsp:spPr>
        <a:xfrm>
          <a:off x="4034374" y="0"/>
          <a:ext cx="3451883" cy="3816424"/>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fr-FR" sz="2900" kern="1200" dirty="0">
              <a:solidFill>
                <a:schemeClr val="tx1">
                  <a:lumMod val="75000"/>
                  <a:lumOff val="25000"/>
                </a:schemeClr>
              </a:solidFill>
            </a:rPr>
            <a:t>la reconnaissance de l'investissement professionnel  </a:t>
          </a:r>
        </a:p>
      </dsp:txBody>
      <dsp:txXfrm>
        <a:off x="4135476" y="101102"/>
        <a:ext cx="3249679" cy="36142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219DBF-6F95-4AF9-B6F1-90A3680118D2}">
      <dsp:nvSpPr>
        <dsp:cNvPr id="0" name=""/>
        <dsp:cNvSpPr/>
      </dsp:nvSpPr>
      <dsp:spPr>
        <a:xfrm>
          <a:off x="694" y="1152030"/>
          <a:ext cx="1926383" cy="1926383"/>
        </a:xfrm>
        <a:prstGeom prst="ellipse">
          <a:avLst/>
        </a:prstGeom>
        <a:solidFill>
          <a:srgbClr val="72BFC5"/>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fr-FR" sz="2400" kern="1200" dirty="0">
              <a:solidFill>
                <a:schemeClr val="tx1"/>
              </a:solidFill>
            </a:rPr>
            <a:t>IFSE</a:t>
          </a:r>
        </a:p>
      </dsp:txBody>
      <dsp:txXfrm>
        <a:off x="282806" y="1434142"/>
        <a:ext cx="1362159" cy="1362159"/>
      </dsp:txXfrm>
    </dsp:sp>
    <dsp:sp modelId="{D57B3D54-0D1B-4A50-96D2-3B7B78107D21}">
      <dsp:nvSpPr>
        <dsp:cNvPr id="0" name=""/>
        <dsp:cNvSpPr/>
      </dsp:nvSpPr>
      <dsp:spPr>
        <a:xfrm>
          <a:off x="2160935" y="1584078"/>
          <a:ext cx="1117302" cy="1117302"/>
        </a:xfrm>
        <a:prstGeom prst="mathPlus">
          <a:avLst/>
        </a:prstGeom>
        <a:solidFill>
          <a:srgbClr val="F2644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fr-FR" sz="1800" kern="1200"/>
        </a:p>
      </dsp:txBody>
      <dsp:txXfrm>
        <a:off x="2309033" y="2011334"/>
        <a:ext cx="821106" cy="262790"/>
      </dsp:txXfrm>
    </dsp:sp>
    <dsp:sp modelId="{157F2D2A-2F01-48AD-AB65-08EBC438798F}">
      <dsp:nvSpPr>
        <dsp:cNvPr id="0" name=""/>
        <dsp:cNvSpPr/>
      </dsp:nvSpPr>
      <dsp:spPr>
        <a:xfrm>
          <a:off x="3313063" y="1152030"/>
          <a:ext cx="1926383" cy="1926383"/>
        </a:xfrm>
        <a:prstGeom prst="ellipse">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fr-FR" sz="2400" kern="1200" dirty="0">
              <a:solidFill>
                <a:schemeClr val="tx1"/>
              </a:solidFill>
            </a:rPr>
            <a:t>CIA</a:t>
          </a:r>
        </a:p>
      </dsp:txBody>
      <dsp:txXfrm>
        <a:off x="3595175" y="1434142"/>
        <a:ext cx="1362159" cy="1362159"/>
      </dsp:txXfrm>
    </dsp:sp>
    <dsp:sp modelId="{391EA863-12B9-4263-936A-0A627017CE62}">
      <dsp:nvSpPr>
        <dsp:cNvPr id="0" name=""/>
        <dsp:cNvSpPr/>
      </dsp:nvSpPr>
      <dsp:spPr>
        <a:xfrm>
          <a:off x="5401295" y="1584078"/>
          <a:ext cx="1117302" cy="1117302"/>
        </a:xfrm>
        <a:prstGeom prst="mathEqual">
          <a:avLst/>
        </a:prstGeom>
        <a:solidFill>
          <a:srgbClr val="F2644C"/>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466850">
            <a:lnSpc>
              <a:spcPct val="90000"/>
            </a:lnSpc>
            <a:spcBef>
              <a:spcPct val="0"/>
            </a:spcBef>
            <a:spcAft>
              <a:spcPct val="35000"/>
            </a:spcAft>
            <a:buNone/>
          </a:pPr>
          <a:endParaRPr lang="fr-FR" sz="3300" kern="1200"/>
        </a:p>
      </dsp:txBody>
      <dsp:txXfrm>
        <a:off x="5549393" y="1814242"/>
        <a:ext cx="821106" cy="656974"/>
      </dsp:txXfrm>
    </dsp:sp>
    <dsp:sp modelId="{C141F240-2BEA-474E-924E-812A0B5834C5}">
      <dsp:nvSpPr>
        <dsp:cNvPr id="0" name=""/>
        <dsp:cNvSpPr/>
      </dsp:nvSpPr>
      <dsp:spPr>
        <a:xfrm>
          <a:off x="6625430" y="1152030"/>
          <a:ext cx="1926383" cy="1926383"/>
        </a:xfrm>
        <a:prstGeom prst="ellipse">
          <a:avLst/>
        </a:prstGeom>
        <a:solidFill>
          <a:srgbClr val="92D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1066800">
            <a:lnSpc>
              <a:spcPct val="90000"/>
            </a:lnSpc>
            <a:spcBef>
              <a:spcPct val="0"/>
            </a:spcBef>
            <a:spcAft>
              <a:spcPct val="35000"/>
            </a:spcAft>
            <a:buNone/>
          </a:pPr>
          <a:r>
            <a:rPr lang="fr-FR" sz="2400" kern="1200" dirty="0">
              <a:solidFill>
                <a:schemeClr val="tx1"/>
              </a:solidFill>
            </a:rPr>
            <a:t>RIFSEEP</a:t>
          </a:r>
        </a:p>
      </dsp:txBody>
      <dsp:txXfrm>
        <a:off x="6907542" y="1434142"/>
        <a:ext cx="1362159" cy="136215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fr-FR" dirty="0"/>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fr-FR" dirty="0"/>
          </a:p>
        </p:txBody>
      </p:sp>
      <p:sp>
        <p:nvSpPr>
          <p:cNvPr id="51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fr-FR" dirty="0"/>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4777336-571B-42B1-B172-1B6DB53AFFD0}" type="slidenum">
              <a:rPr lang="fr-FR"/>
              <a:pPr/>
              <a:t>‹N°›</a:t>
            </a:fld>
            <a:endParaRPr lang="fr-FR" dirty="0"/>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54777336-571B-42B1-B172-1B6DB53AFFD0}" type="slidenum">
              <a:rPr lang="fr-FR" smtClean="0"/>
              <a:pPr/>
              <a:t>2</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2130425"/>
            <a:ext cx="7772400" cy="1470025"/>
          </a:xfrm>
        </p:spPr>
        <p:txBody>
          <a:bodyPr/>
          <a:lstStyle>
            <a:lvl1pPr>
              <a:defRPr/>
            </a:lvl1pPr>
          </a:lstStyle>
          <a:p>
            <a:r>
              <a:rPr lang="fr-FR"/>
              <a:t>Cliquez pour modifier le style du titre</a:t>
            </a:r>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fr-FR"/>
              <a:t>Cliquez pour modifier le style des sous-titres du masque</a:t>
            </a:r>
          </a:p>
        </p:txBody>
      </p:sp>
      <p:sp>
        <p:nvSpPr>
          <p:cNvPr id="3077"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endParaRPr lang="fr-FR" dirty="0"/>
          </a:p>
        </p:txBody>
      </p:sp>
      <p:pic>
        <p:nvPicPr>
          <p:cNvPr id="3079" name="Picture 7" descr="Logo CDG 61 Q"/>
          <p:cNvPicPr>
            <a:picLocks noChangeAspect="1" noChangeArrowheads="1"/>
          </p:cNvPicPr>
          <p:nvPr userDrawn="1"/>
        </p:nvPicPr>
        <p:blipFill>
          <a:blip r:embed="rId2" cstate="print"/>
          <a:srcRect/>
          <a:stretch>
            <a:fillRect/>
          </a:stretch>
        </p:blipFill>
        <p:spPr bwMode="auto">
          <a:xfrm>
            <a:off x="179388" y="179388"/>
            <a:ext cx="1801812" cy="930275"/>
          </a:xfrm>
          <a:prstGeom prst="rect">
            <a:avLst/>
          </a:prstGeom>
          <a:noFill/>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2287AE85-6BCA-4CAA-87B9-84CDACD6EB92}" type="slidenum">
              <a:rPr lang="fr-FR"/>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Cliquez pour modifier les styles du texte du masque</a:t>
            </a:r>
          </a:p>
        </p:txBody>
      </p:sp>
      <p:sp>
        <p:nvSpPr>
          <p:cNvPr id="4" name="Espace réservé du numéro de diapositive 3"/>
          <p:cNvSpPr>
            <a:spLocks noGrp="1"/>
          </p:cNvSpPr>
          <p:nvPr>
            <p:ph type="sldNum" sz="quarter" idx="10"/>
          </p:nvPr>
        </p:nvSpPr>
        <p:spPr/>
        <p:txBody>
          <a:bodyPr/>
          <a:lstStyle>
            <a:lvl1pPr>
              <a:defRPr/>
            </a:lvl1pPr>
          </a:lstStyle>
          <a:p>
            <a:fld id="{C8146CC3-EEE2-4E28-AE8E-6FCC7E1DCFDD}" type="slidenum">
              <a:rPr lang="fr-FR"/>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250825"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412875"/>
            <a:ext cx="4244975" cy="51847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numéro de diapositive 4"/>
          <p:cNvSpPr>
            <a:spLocks noGrp="1"/>
          </p:cNvSpPr>
          <p:nvPr>
            <p:ph type="sldNum" sz="quarter" idx="10"/>
          </p:nvPr>
        </p:nvSpPr>
        <p:spPr/>
        <p:txBody>
          <a:bodyPr/>
          <a:lstStyle>
            <a:lvl1pPr>
              <a:defRPr/>
            </a:lvl1pPr>
          </a:lstStyle>
          <a:p>
            <a:fld id="{D35AF75B-C9F5-42B0-B5E6-0CA06D078FCD}" type="slidenum">
              <a:rPr lang="fr-FR"/>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u numéro de diapositive 6"/>
          <p:cNvSpPr>
            <a:spLocks noGrp="1"/>
          </p:cNvSpPr>
          <p:nvPr>
            <p:ph type="sldNum" sz="quarter" idx="10"/>
          </p:nvPr>
        </p:nvSpPr>
        <p:spPr/>
        <p:txBody>
          <a:bodyPr/>
          <a:lstStyle>
            <a:lvl1pPr>
              <a:defRPr/>
            </a:lvl1pPr>
          </a:lstStyle>
          <a:p>
            <a:fld id="{43B779B6-2D5C-49EE-B084-5C2D6206207C}" type="slidenum">
              <a:rPr lang="fr-FR"/>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numéro de diapositive 2"/>
          <p:cNvSpPr>
            <a:spLocks noGrp="1"/>
          </p:cNvSpPr>
          <p:nvPr>
            <p:ph type="sldNum" sz="quarter" idx="10"/>
          </p:nvPr>
        </p:nvSpPr>
        <p:spPr/>
        <p:txBody>
          <a:bodyPr/>
          <a:lstStyle>
            <a:lvl1pPr>
              <a:defRPr/>
            </a:lvl1pPr>
          </a:lstStyle>
          <a:p>
            <a:fld id="{7B54CB16-3FA8-4BC4-933A-5010D0A3CCAB}" type="slidenum">
              <a:rPr lang="fr-FR"/>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numéro de diapositive 1"/>
          <p:cNvSpPr>
            <a:spLocks noGrp="1"/>
          </p:cNvSpPr>
          <p:nvPr>
            <p:ph type="sldNum" sz="quarter" idx="10"/>
          </p:nvPr>
        </p:nvSpPr>
        <p:spPr/>
        <p:txBody>
          <a:bodyPr/>
          <a:lstStyle>
            <a:lvl1pPr>
              <a:defRPr/>
            </a:lvl1pPr>
          </a:lstStyle>
          <a:p>
            <a:fld id="{0EFC0D02-BA1B-4373-81F7-B3AB27FAD81A}" type="slidenum">
              <a:rPr lang="fr-FR"/>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789D419D-6601-4329-A316-4AC771C21042}" type="slidenum">
              <a:rPr lang="fr-FR"/>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dirty="0"/>
              <a:t>Cliquez sur l'icône pour ajouter une image</a:t>
            </a: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u numéro de diapositive 4"/>
          <p:cNvSpPr>
            <a:spLocks noGrp="1"/>
          </p:cNvSpPr>
          <p:nvPr>
            <p:ph type="sldNum" sz="quarter" idx="10"/>
          </p:nvPr>
        </p:nvSpPr>
        <p:spPr/>
        <p:txBody>
          <a:bodyPr/>
          <a:lstStyle>
            <a:lvl1pPr>
              <a:defRPr/>
            </a:lvl1pPr>
          </a:lstStyle>
          <a:p>
            <a:fld id="{3E629AEE-F9E0-4C89-BB7C-52BB088ADC06}" type="slidenum">
              <a:rPr lang="fr-FR"/>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001449D0-A972-4115-B44B-1D4C117C09D0}" type="slidenum">
              <a:rPr lang="fr-FR"/>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732588" y="188913"/>
            <a:ext cx="2160587" cy="6408737"/>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250825" y="188913"/>
            <a:ext cx="6329363" cy="640873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numéro de diapositive 3"/>
          <p:cNvSpPr>
            <a:spLocks noGrp="1"/>
          </p:cNvSpPr>
          <p:nvPr>
            <p:ph type="sldNum" sz="quarter" idx="10"/>
          </p:nvPr>
        </p:nvSpPr>
        <p:spPr/>
        <p:txBody>
          <a:bodyPr/>
          <a:lstStyle>
            <a:lvl1pPr>
              <a:defRPr/>
            </a:lvl1pPr>
          </a:lstStyle>
          <a:p>
            <a:fld id="{A4AEE806-DEF4-46AA-B475-C26091E475B2}" type="slidenum">
              <a:rPr lang="fr-FR"/>
              <a:pPr/>
              <a:t>‹N°›</a:t>
            </a:fld>
            <a:endParaRPr lang="fr-F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51520" y="188913"/>
            <a:ext cx="8641655" cy="9366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dirty="0"/>
              <a:t>Cliquez pour modifier le style du titre</a:t>
            </a:r>
          </a:p>
        </p:txBody>
      </p:sp>
      <p:sp>
        <p:nvSpPr>
          <p:cNvPr id="1027" name="Rectangle 3"/>
          <p:cNvSpPr>
            <a:spLocks noGrp="1" noChangeArrowheads="1"/>
          </p:cNvSpPr>
          <p:nvPr>
            <p:ph type="body" idx="1"/>
          </p:nvPr>
        </p:nvSpPr>
        <p:spPr bwMode="auto">
          <a:xfrm>
            <a:off x="250825" y="1412875"/>
            <a:ext cx="8642350" cy="51847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1030" name="Rectangle 6"/>
          <p:cNvSpPr>
            <a:spLocks noGrp="1" noChangeArrowheads="1"/>
          </p:cNvSpPr>
          <p:nvPr>
            <p:ph type="sldNum" sz="quarter" idx="4"/>
          </p:nvPr>
        </p:nvSpPr>
        <p:spPr bwMode="auto">
          <a:xfrm>
            <a:off x="0" y="6597650"/>
            <a:ext cx="684212" cy="260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800">
                <a:latin typeface="+mn-lt"/>
              </a:defRPr>
            </a:lvl1pPr>
          </a:lstStyle>
          <a:p>
            <a:fld id="{90A8CD93-8148-45FD-8AC1-C2B43B422B29}" type="slidenum">
              <a:rPr lang="fr-FR"/>
              <a:pPr/>
              <a:t>‹N°›</a:t>
            </a:fld>
            <a:endParaRPr lang="fr-FR" dirty="0"/>
          </a:p>
        </p:txBody>
      </p:sp>
      <p:pic>
        <p:nvPicPr>
          <p:cNvPr id="6" name="Image 5" descr="sigle GDG61.png"/>
          <p:cNvPicPr/>
          <p:nvPr/>
        </p:nvPicPr>
        <p:blipFill>
          <a:blip r:embed="rId13" cstate="print"/>
          <a:stretch>
            <a:fillRect/>
          </a:stretch>
        </p:blipFill>
        <p:spPr>
          <a:xfrm>
            <a:off x="7419975" y="6076950"/>
            <a:ext cx="1724025" cy="78105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p:titleStyle>
    <p:bodyStyle>
      <a:lvl1pPr marL="342900" indent="-342900" algn="just"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250825" y="2130425"/>
            <a:ext cx="8569325" cy="1470025"/>
          </a:xfrm>
        </p:spPr>
        <p:txBody>
          <a:bodyPr/>
          <a:lstStyle/>
          <a:p>
            <a:r>
              <a:rPr lang="fr-FR" b="1" dirty="0">
                <a:solidFill>
                  <a:srgbClr val="DD8D23"/>
                </a:solidFill>
              </a:rPr>
              <a:t>RIFSEEP</a:t>
            </a:r>
          </a:p>
        </p:txBody>
      </p:sp>
      <p:sp>
        <p:nvSpPr>
          <p:cNvPr id="2051" name="Rectangle 3"/>
          <p:cNvSpPr>
            <a:spLocks noGrp="1" noChangeArrowheads="1"/>
          </p:cNvSpPr>
          <p:nvPr>
            <p:ph type="subTitle" idx="1"/>
          </p:nvPr>
        </p:nvSpPr>
        <p:spPr>
          <a:xfrm>
            <a:off x="1371600" y="3886200"/>
            <a:ext cx="6400800" cy="622920"/>
          </a:xfrm>
        </p:spPr>
        <p:txBody>
          <a:bodyPr/>
          <a:lstStyle/>
          <a:p>
            <a:r>
              <a:rPr lang="fr-FR" dirty="0"/>
              <a:t>Modifications au 1</a:t>
            </a:r>
            <a:r>
              <a:rPr lang="fr-FR" baseline="30000" dirty="0"/>
              <a:t>er</a:t>
            </a:r>
            <a:r>
              <a:rPr lang="fr-FR" dirty="0"/>
              <a:t> mars 2020</a:t>
            </a:r>
          </a:p>
        </p:txBody>
      </p:sp>
      <p:sp>
        <p:nvSpPr>
          <p:cNvPr id="4" name="Rectangle 3">
            <a:extLst>
              <a:ext uri="{FF2B5EF4-FFF2-40B4-BE49-F238E27FC236}">
                <a16:creationId xmlns:a16="http://schemas.microsoft.com/office/drawing/2014/main" id="{53331DEF-87BB-46F0-BED5-D91CFD525A50}"/>
              </a:ext>
            </a:extLst>
          </p:cNvPr>
          <p:cNvSpPr txBox="1">
            <a:spLocks noChangeArrowheads="1"/>
          </p:cNvSpPr>
          <p:nvPr/>
        </p:nvSpPr>
        <p:spPr bwMode="auto">
          <a:xfrm>
            <a:off x="323528" y="5445224"/>
            <a:ext cx="6400800" cy="6229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0" indent="0" algn="ctr" rtl="0" eaLnBrk="1" fontAlgn="base" hangingPunct="1">
              <a:spcBef>
                <a:spcPct val="20000"/>
              </a:spcBef>
              <a:spcAft>
                <a:spcPct val="0"/>
              </a:spcAft>
              <a:buFontTx/>
              <a:buNone/>
              <a:defRPr sz="2800">
                <a:solidFill>
                  <a:schemeClr val="tx1"/>
                </a:solidFill>
                <a:latin typeface="+mn-lt"/>
                <a:ea typeface="+mn-ea"/>
                <a:cs typeface="+mn-cs"/>
              </a:defRPr>
            </a:lvl1pPr>
            <a:lvl2pPr marL="742950" indent="-285750" algn="just" rtl="0" eaLnBrk="1" fontAlgn="base" hangingPunct="1">
              <a:spcBef>
                <a:spcPct val="20000"/>
              </a:spcBef>
              <a:spcAft>
                <a:spcPct val="0"/>
              </a:spcAft>
              <a:buChar char="–"/>
              <a:defRPr sz="2400">
                <a:solidFill>
                  <a:schemeClr val="tx1"/>
                </a:solidFill>
                <a:latin typeface="+mn-lt"/>
                <a:cs typeface="+mn-cs"/>
              </a:defRPr>
            </a:lvl2pPr>
            <a:lvl3pPr marL="1143000" indent="-228600" algn="just" rtl="0" eaLnBrk="1" fontAlgn="base" hangingPunct="1">
              <a:spcBef>
                <a:spcPct val="20000"/>
              </a:spcBef>
              <a:spcAft>
                <a:spcPct val="0"/>
              </a:spcAft>
              <a:buChar char="•"/>
              <a:defRPr sz="2000">
                <a:solidFill>
                  <a:schemeClr val="tx1"/>
                </a:solidFill>
                <a:latin typeface="+mn-lt"/>
                <a:cs typeface="+mn-cs"/>
              </a:defRPr>
            </a:lvl3pPr>
            <a:lvl4pPr marL="1600200" indent="-228600" algn="just" rtl="0" eaLnBrk="1" fontAlgn="base" hangingPunct="1">
              <a:spcBef>
                <a:spcPct val="20000"/>
              </a:spcBef>
              <a:spcAft>
                <a:spcPct val="0"/>
              </a:spcAft>
              <a:buChar char="–"/>
              <a:defRPr sz="2000">
                <a:solidFill>
                  <a:schemeClr val="tx1"/>
                </a:solidFill>
                <a:latin typeface="Arial" charset="0"/>
                <a:cs typeface="+mn-cs"/>
              </a:defRPr>
            </a:lvl4pPr>
            <a:lvl5pPr marL="2057400" indent="-228600" algn="just" rtl="0" eaLnBrk="1" fontAlgn="base" hangingPunct="1">
              <a:spcBef>
                <a:spcPct val="20000"/>
              </a:spcBef>
              <a:spcAft>
                <a:spcPct val="0"/>
              </a:spcAft>
              <a:buChar char="»"/>
              <a:defRPr sz="2000">
                <a:solidFill>
                  <a:schemeClr val="tx1"/>
                </a:solidFill>
                <a:latin typeface="Arial" charset="0"/>
                <a:cs typeface="+mn-cs"/>
              </a:defRPr>
            </a:lvl5pPr>
            <a:lvl6pPr marL="2514600" indent="-228600" algn="just" rtl="0" eaLnBrk="1" fontAlgn="base" hangingPunct="1">
              <a:spcBef>
                <a:spcPct val="20000"/>
              </a:spcBef>
              <a:spcAft>
                <a:spcPct val="0"/>
              </a:spcAft>
              <a:buChar char="»"/>
              <a:defRPr sz="2000">
                <a:solidFill>
                  <a:schemeClr val="tx1"/>
                </a:solidFill>
                <a:latin typeface="Arial" charset="0"/>
                <a:cs typeface="+mn-cs"/>
              </a:defRPr>
            </a:lvl6pPr>
            <a:lvl7pPr marL="2971800" indent="-228600" algn="just" rtl="0" eaLnBrk="1" fontAlgn="base" hangingPunct="1">
              <a:spcBef>
                <a:spcPct val="20000"/>
              </a:spcBef>
              <a:spcAft>
                <a:spcPct val="0"/>
              </a:spcAft>
              <a:buChar char="»"/>
              <a:defRPr sz="2000">
                <a:solidFill>
                  <a:schemeClr val="tx1"/>
                </a:solidFill>
                <a:latin typeface="Arial" charset="0"/>
                <a:cs typeface="+mn-cs"/>
              </a:defRPr>
            </a:lvl7pPr>
            <a:lvl8pPr marL="3429000" indent="-228600" algn="just" rtl="0" eaLnBrk="1" fontAlgn="base" hangingPunct="1">
              <a:spcBef>
                <a:spcPct val="20000"/>
              </a:spcBef>
              <a:spcAft>
                <a:spcPct val="0"/>
              </a:spcAft>
              <a:buChar char="»"/>
              <a:defRPr sz="2000">
                <a:solidFill>
                  <a:schemeClr val="tx1"/>
                </a:solidFill>
                <a:latin typeface="Arial" charset="0"/>
                <a:cs typeface="+mn-cs"/>
              </a:defRPr>
            </a:lvl8pPr>
            <a:lvl9pPr marL="3886200" indent="-228600" algn="just" rtl="0" eaLnBrk="1" fontAlgn="base" hangingPunct="1">
              <a:spcBef>
                <a:spcPct val="20000"/>
              </a:spcBef>
              <a:spcAft>
                <a:spcPct val="0"/>
              </a:spcAft>
              <a:buChar char="»"/>
              <a:defRPr sz="2000">
                <a:solidFill>
                  <a:schemeClr val="tx1"/>
                </a:solidFill>
                <a:latin typeface="Arial" charset="0"/>
                <a:cs typeface="+mn-cs"/>
              </a:defRPr>
            </a:lvl9pPr>
          </a:lstStyle>
          <a:p>
            <a:pPr algn="l"/>
            <a:r>
              <a:rPr lang="fr-FR" sz="2000" u="sng" kern="0" dirty="0"/>
              <a:t>Webinaire du 02/07/2020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2</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Fondement juridique</a:t>
            </a:r>
            <a:endParaRPr lang="fr-FR" dirty="0"/>
          </a:p>
        </p:txBody>
      </p:sp>
      <p:sp>
        <p:nvSpPr>
          <p:cNvPr id="4099" name="Rectangle 3"/>
          <p:cNvSpPr>
            <a:spLocks noGrp="1" noChangeArrowheads="1"/>
          </p:cNvSpPr>
          <p:nvPr>
            <p:ph type="body" idx="1"/>
          </p:nvPr>
        </p:nvSpPr>
        <p:spPr>
          <a:xfrm>
            <a:off x="179512" y="1412776"/>
            <a:ext cx="8642350" cy="5184775"/>
          </a:xfrm>
        </p:spPr>
        <p:txBody>
          <a:bodyPr/>
          <a:lstStyle/>
          <a:p>
            <a:pPr marL="0" indent="12700">
              <a:buNone/>
            </a:pPr>
            <a:r>
              <a:rPr lang="fr-FR" sz="2000" dirty="0"/>
              <a:t>L'instauration du RIFSEEP s'inscrit dans une démarche de simplification du paysage indemnitaire et d'amélioration de sa lisibilité. Le RIFSEEP se substitue à la quasi-totalité des primes.</a:t>
            </a:r>
          </a:p>
          <a:p>
            <a:pPr marL="0" indent="0">
              <a:buNone/>
            </a:pPr>
            <a:r>
              <a:rPr lang="fr-FR" sz="2000" i="1" dirty="0"/>
              <a:t>	</a:t>
            </a:r>
          </a:p>
          <a:p>
            <a:pPr marL="0" indent="0">
              <a:buNone/>
            </a:pPr>
            <a:r>
              <a:rPr lang="fr-FR" sz="2000" i="1" dirty="0"/>
              <a:t>	Décret n° 2014-513 du 20 mai 2014 portant création d’un régime indemnitaire tenant compte des fonctions, des sujétions, de l'expertise et de l'engagement professionnel</a:t>
            </a:r>
          </a:p>
          <a:p>
            <a:pPr marL="0" indent="0">
              <a:buNone/>
            </a:pPr>
            <a:r>
              <a:rPr lang="fr-FR" sz="2000" i="1" dirty="0"/>
              <a:t>	Circulaire ministérielle du 5 décembre 2014 pour les fonctionnaires de l'Etat</a:t>
            </a:r>
          </a:p>
          <a:p>
            <a:pPr marL="0" indent="0">
              <a:buNone/>
            </a:pPr>
            <a:r>
              <a:rPr lang="fr-FR" sz="2000" dirty="0"/>
              <a:t>	</a:t>
            </a:r>
            <a:r>
              <a:rPr lang="fr-FR" sz="2000" i="1" dirty="0"/>
              <a:t>Décret n°91-875 du 6 septembre 1991, relatif au régime indemnitaire, qui établit les équivalences avec la fonction publique de l'Etat des cadres d'emplois de la fonction publique territoriale, dans le respect du principe de parité </a:t>
            </a:r>
            <a:r>
              <a:rPr lang="fr-FR" sz="2000" b="1" i="1" dirty="0"/>
              <a:t>modifié par le décret 2020-182 du 27 février 2020</a:t>
            </a:r>
          </a:p>
          <a:p>
            <a:pPr>
              <a:buNone/>
            </a:pPr>
            <a:endParaRPr lang="fr-FR" sz="900" dirty="0"/>
          </a:p>
          <a:p>
            <a:pPr>
              <a:buNone/>
            </a:pPr>
            <a:endParaRPr lang="fr-FR" sz="2000" dirty="0"/>
          </a:p>
          <a:p>
            <a:pPr>
              <a:buNone/>
            </a:pPr>
            <a:endParaRPr lang="fr-FR" sz="2000" dirty="0"/>
          </a:p>
        </p:txBody>
      </p:sp>
      <p:sp>
        <p:nvSpPr>
          <p:cNvPr id="6" name="Pentagone 5"/>
          <p:cNvSpPr/>
          <p:nvPr/>
        </p:nvSpPr>
        <p:spPr>
          <a:xfrm>
            <a:off x="414674" y="2888841"/>
            <a:ext cx="432048" cy="144016"/>
          </a:xfrm>
          <a:prstGeom prst="homePlat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Pentagone 6"/>
          <p:cNvSpPr/>
          <p:nvPr/>
        </p:nvSpPr>
        <p:spPr>
          <a:xfrm>
            <a:off x="391400" y="3825143"/>
            <a:ext cx="432048" cy="144016"/>
          </a:xfrm>
          <a:prstGeom prst="homePlat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Pentagone 6">
            <a:extLst>
              <a:ext uri="{FF2B5EF4-FFF2-40B4-BE49-F238E27FC236}">
                <a16:creationId xmlns:a16="http://schemas.microsoft.com/office/drawing/2014/main" id="{86FC38C0-3CFE-461A-8B63-46488821BBFA}"/>
              </a:ext>
            </a:extLst>
          </p:cNvPr>
          <p:cNvSpPr/>
          <p:nvPr/>
        </p:nvSpPr>
        <p:spPr>
          <a:xfrm>
            <a:off x="407018" y="4509120"/>
            <a:ext cx="432048" cy="144016"/>
          </a:xfrm>
          <a:prstGeom prst="homePlat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p:cNvSpPr>
            <a:spLocks noGrp="1"/>
          </p:cNvSpPr>
          <p:nvPr>
            <p:ph type="sldNum" sz="quarter" idx="10"/>
          </p:nvPr>
        </p:nvSpPr>
        <p:spPr/>
        <p:txBody>
          <a:bodyPr/>
          <a:lstStyle/>
          <a:p>
            <a:fld id="{F5646C92-DD4D-4A00-BE0A-B7177F8BA77B}" type="slidenum">
              <a:rPr lang="fr-FR"/>
              <a:pPr/>
              <a:t>3</a:t>
            </a:fld>
            <a:endParaRPr lang="fr-FR"/>
          </a:p>
        </p:txBody>
      </p:sp>
      <p:sp>
        <p:nvSpPr>
          <p:cNvPr id="4098" name="Rectangle 2"/>
          <p:cNvSpPr>
            <a:spLocks noGrp="1" noChangeArrowheads="1"/>
          </p:cNvSpPr>
          <p:nvPr>
            <p:ph type="title"/>
          </p:nvPr>
        </p:nvSpPr>
        <p:spPr/>
        <p:txBody>
          <a:bodyPr/>
          <a:lstStyle/>
          <a:p>
            <a:r>
              <a:rPr lang="fr-FR" dirty="0">
                <a:solidFill>
                  <a:srgbClr val="A2BD30"/>
                </a:solidFill>
              </a:rPr>
              <a:t>Rappels sommaires</a:t>
            </a:r>
            <a:endParaRPr lang="fr-FR" dirty="0"/>
          </a:p>
        </p:txBody>
      </p:sp>
      <p:sp>
        <p:nvSpPr>
          <p:cNvPr id="4099" name="Rectangle 3"/>
          <p:cNvSpPr>
            <a:spLocks noGrp="1" noChangeArrowheads="1"/>
          </p:cNvSpPr>
          <p:nvPr>
            <p:ph type="body" idx="1"/>
          </p:nvPr>
        </p:nvSpPr>
        <p:spPr>
          <a:xfrm>
            <a:off x="323528" y="1340768"/>
            <a:ext cx="8642350" cy="5184775"/>
          </a:xfrm>
        </p:spPr>
        <p:txBody>
          <a:bodyPr/>
          <a:lstStyle/>
          <a:p>
            <a:pPr>
              <a:buNone/>
            </a:pPr>
            <a:endParaRPr lang="fr-FR" sz="2000" dirty="0"/>
          </a:p>
          <a:p>
            <a:pPr>
              <a:buNone/>
            </a:pPr>
            <a:r>
              <a:rPr lang="fr-FR" sz="2000" dirty="0"/>
              <a:t>Le RIFSEEP a deux grands objectifs :</a:t>
            </a:r>
            <a:endParaRPr lang="fr-FR" sz="2000" dirty="0">
              <a:solidFill>
                <a:srgbClr val="FF0000"/>
              </a:solidFill>
            </a:endParaRPr>
          </a:p>
          <a:p>
            <a:pPr>
              <a:buNone/>
            </a:pPr>
            <a:endParaRPr lang="fr-FR" sz="2000" dirty="0"/>
          </a:p>
          <a:p>
            <a:pPr>
              <a:buNone/>
            </a:pPr>
            <a:endParaRPr lang="fr-FR" sz="2000" dirty="0"/>
          </a:p>
        </p:txBody>
      </p:sp>
      <p:graphicFrame>
        <p:nvGraphicFramePr>
          <p:cNvPr id="5" name="Diagramme 4"/>
          <p:cNvGraphicFramePr/>
          <p:nvPr/>
        </p:nvGraphicFramePr>
        <p:xfrm>
          <a:off x="827584" y="2276872"/>
          <a:ext cx="7488832" cy="3816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solidFill>
                  <a:srgbClr val="A2BD30"/>
                </a:solidFill>
              </a:rPr>
              <a:t>Rappels sommaires</a:t>
            </a:r>
            <a:endParaRPr lang="fr-FR" dirty="0"/>
          </a:p>
        </p:txBody>
      </p:sp>
      <p:graphicFrame>
        <p:nvGraphicFramePr>
          <p:cNvPr id="5" name="Espace réservé du contenu 4"/>
          <p:cNvGraphicFramePr>
            <a:graphicFrameLocks noGrp="1"/>
          </p:cNvGraphicFramePr>
          <p:nvPr>
            <p:ph idx="1"/>
          </p:nvPr>
        </p:nvGraphicFramePr>
        <p:xfrm>
          <a:off x="250825" y="1412875"/>
          <a:ext cx="8642350" cy="51847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Espace réservé du numéro de diapositive 3"/>
          <p:cNvSpPr>
            <a:spLocks noGrp="1"/>
          </p:cNvSpPr>
          <p:nvPr>
            <p:ph type="sldNum" sz="quarter" idx="10"/>
          </p:nvPr>
        </p:nvSpPr>
        <p:spPr/>
        <p:txBody>
          <a:bodyPr/>
          <a:lstStyle/>
          <a:p>
            <a:fld id="{2287AE85-6BCA-4CAA-87B9-84CDACD6EB92}" type="slidenum">
              <a:rPr lang="fr-FR" smtClean="0"/>
              <a:pPr/>
              <a:t>4</a:t>
            </a:fld>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5</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Principe : les cadres d’emplois de la FPT ont un corps de la FPE de correspondance dont certains n’étaient toujours pas éligibles au RIFSEEP. Les cadres d’emplois de la FPT n’étaient donc pas éligibles également.</a:t>
            </a:r>
          </a:p>
          <a:p>
            <a:pPr algn="just"/>
            <a:endParaRPr lang="fr-FR" sz="2800" dirty="0"/>
          </a:p>
          <a:p>
            <a:pPr algn="just"/>
            <a:r>
              <a:rPr lang="fr-FR" sz="2800" dirty="0"/>
              <a:t>Le  décret </a:t>
            </a:r>
            <a:r>
              <a:rPr lang="fr-FR" sz="2800" kern="0" dirty="0">
                <a:solidFill>
                  <a:schemeClr val="tx1"/>
                </a:solidFill>
              </a:rPr>
              <a:t>2020-182 du 27 février 2020 </a:t>
            </a:r>
            <a:r>
              <a:rPr lang="fr-FR" sz="2800" dirty="0"/>
              <a:t>publié le 29 février 2020 :</a:t>
            </a:r>
          </a:p>
          <a:p>
            <a:pPr algn="just"/>
            <a:r>
              <a:rPr lang="fr-FR" sz="2800" b="1" dirty="0"/>
              <a:t>-modifie</a:t>
            </a:r>
            <a:r>
              <a:rPr lang="fr-FR" sz="2800" dirty="0"/>
              <a:t> le décret n°91-875 </a:t>
            </a:r>
          </a:p>
          <a:p>
            <a:pPr algn="just"/>
            <a:r>
              <a:rPr lang="fr-FR" sz="2800" dirty="0"/>
              <a:t>-établit des équivalences « provisoires » entre les corps de la FPE et les cadres d'emplois de la FPT.</a:t>
            </a:r>
            <a:endParaRPr lang="fr-FR" sz="2800" kern="0" dirty="0">
              <a:solidFill>
                <a:schemeClr val="tx1"/>
              </a:solidFill>
            </a:endParaRPr>
          </a:p>
        </p:txBody>
      </p:sp>
    </p:spTree>
    <p:extLst>
      <p:ext uri="{BB962C8B-B14F-4D97-AF65-F5344CB8AC3E}">
        <p14:creationId xmlns:p14="http://schemas.microsoft.com/office/powerpoint/2010/main" val="2627200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6</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r>
              <a:rPr lang="fr-FR" sz="2800" dirty="0"/>
              <a:t>Les derniers cadres d'emplois de la FPT non encore éligibles peuvent désormais bénéficier du RIFSEEP.</a:t>
            </a:r>
            <a:endParaRPr lang="fr-FR" sz="2800" kern="0" dirty="0">
              <a:solidFill>
                <a:schemeClr val="tx1"/>
              </a:solidFill>
            </a:endParaRPr>
          </a:p>
        </p:txBody>
      </p:sp>
    </p:spTree>
    <p:extLst>
      <p:ext uri="{BB962C8B-B14F-4D97-AF65-F5344CB8AC3E}">
        <p14:creationId xmlns:p14="http://schemas.microsoft.com/office/powerpoint/2010/main" val="1571628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7</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a:t>Aussi, lorsque les corps historiques équivalents de l'État bénéficieront à leur tour du RIFSEEP, ceux-ci seront à nouveau les corps de référence.</a:t>
            </a:r>
            <a:endParaRPr lang="fr-FR" sz="2800" kern="0" dirty="0">
              <a:solidFill>
                <a:schemeClr val="tx1"/>
              </a:solidFill>
            </a:endParaRPr>
          </a:p>
        </p:txBody>
      </p:sp>
    </p:spTree>
    <p:extLst>
      <p:ext uri="{BB962C8B-B14F-4D97-AF65-F5344CB8AC3E}">
        <p14:creationId xmlns:p14="http://schemas.microsoft.com/office/powerpoint/2010/main" val="326494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8</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r>
              <a:rPr lang="fr-FR" sz="2800" dirty="0"/>
              <a:t>Les cadres d'emplois désormais éligibles au RIFSEEP sont :</a:t>
            </a:r>
          </a:p>
          <a:p>
            <a:endParaRPr lang="fr-FR" sz="2800" dirty="0"/>
          </a:p>
          <a:p>
            <a:pPr algn="l"/>
            <a:r>
              <a:rPr lang="fr-FR" sz="2800" dirty="0"/>
              <a:t>Ingénieurs territoriaux</a:t>
            </a:r>
          </a:p>
          <a:p>
            <a:pPr algn="l"/>
            <a:endParaRPr lang="fr-FR" sz="2800" dirty="0"/>
          </a:p>
          <a:p>
            <a:pPr algn="l"/>
            <a:r>
              <a:rPr lang="fr-FR" sz="2800" dirty="0"/>
              <a:t>Techniciens territoriaux</a:t>
            </a:r>
          </a:p>
          <a:p>
            <a:endParaRPr lang="fr-FR" sz="2800" dirty="0"/>
          </a:p>
        </p:txBody>
      </p:sp>
    </p:spTree>
    <p:extLst>
      <p:ext uri="{BB962C8B-B14F-4D97-AF65-F5344CB8AC3E}">
        <p14:creationId xmlns:p14="http://schemas.microsoft.com/office/powerpoint/2010/main" val="2798041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9</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marL="457200" indent="-457200" algn="l">
              <a:buFontTx/>
              <a:buChar char="-"/>
            </a:pPr>
            <a:r>
              <a:rPr lang="fr-FR" sz="2800" dirty="0"/>
              <a:t>Directeurs d'établissements territoriaux d'enseignement artistique</a:t>
            </a:r>
          </a:p>
          <a:p>
            <a:pPr marL="457200" indent="-457200">
              <a:buFontTx/>
              <a:buChar char="-"/>
            </a:pPr>
            <a:endParaRPr lang="fr-FR" sz="2800" dirty="0"/>
          </a:p>
          <a:p>
            <a:pPr marL="457200" indent="-457200" algn="l">
              <a:buFontTx/>
              <a:buChar char="-"/>
            </a:pPr>
            <a:r>
              <a:rPr lang="fr-FR" sz="2800" dirty="0"/>
              <a:t>Conseillers territoriaux des activités physiques et sportives</a:t>
            </a:r>
          </a:p>
          <a:p>
            <a:pPr marL="457200" indent="-457200">
              <a:buFontTx/>
              <a:buChar char="-"/>
            </a:pPr>
            <a:endParaRPr lang="fr-FR" sz="2800" dirty="0"/>
          </a:p>
          <a:p>
            <a:pPr algn="l"/>
            <a:r>
              <a:rPr lang="fr-FR" sz="2800" dirty="0"/>
              <a:t>- Adjoint technique des établissements d’enseignement</a:t>
            </a:r>
          </a:p>
          <a:p>
            <a:endParaRPr lang="fr-FR" sz="2800" dirty="0"/>
          </a:p>
        </p:txBody>
      </p:sp>
    </p:spTree>
    <p:extLst>
      <p:ext uri="{BB962C8B-B14F-4D97-AF65-F5344CB8AC3E}">
        <p14:creationId xmlns:p14="http://schemas.microsoft.com/office/powerpoint/2010/main" val="199868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10</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l"/>
            <a:r>
              <a:rPr lang="fr-FR" sz="2400" dirty="0"/>
              <a:t>- Moniteurs-éducateurs et intervenants familiaux</a:t>
            </a:r>
          </a:p>
          <a:p>
            <a:pPr algn="l"/>
            <a:r>
              <a:rPr lang="fr-FR" sz="2400" dirty="0"/>
              <a:t>- Psychologues</a:t>
            </a:r>
          </a:p>
          <a:p>
            <a:pPr algn="l"/>
            <a:r>
              <a:rPr lang="fr-FR" sz="2400" dirty="0"/>
              <a:t>- Sages femmes</a:t>
            </a:r>
          </a:p>
          <a:p>
            <a:pPr algn="l"/>
            <a:r>
              <a:rPr lang="fr-FR" sz="2400" dirty="0"/>
              <a:t>- Cadres territoriaux de santé infirmiers et techniciens paramédicaux</a:t>
            </a:r>
          </a:p>
          <a:p>
            <a:pPr algn="l"/>
            <a:r>
              <a:rPr lang="fr-FR" sz="2400" dirty="0"/>
              <a:t>- Cadres de santé paramédicaux</a:t>
            </a:r>
          </a:p>
          <a:p>
            <a:pPr algn="l"/>
            <a:r>
              <a:rPr lang="fr-FR" sz="2400" dirty="0"/>
              <a:t>- Puéricultrices cadres de santé</a:t>
            </a:r>
          </a:p>
          <a:p>
            <a:pPr algn="l"/>
            <a:r>
              <a:rPr lang="fr-FR" sz="2400" dirty="0"/>
              <a:t>- Puéricultrices territoriales</a:t>
            </a:r>
          </a:p>
          <a:p>
            <a:pPr algn="l"/>
            <a:r>
              <a:rPr lang="fr-FR" sz="2400" dirty="0"/>
              <a:t>- Infirmiers territoriaux en soins généraux</a:t>
            </a:r>
          </a:p>
          <a:p>
            <a:pPr algn="l"/>
            <a:r>
              <a:rPr lang="fr-FR" sz="2400" dirty="0"/>
              <a:t>- Éducateurs de jeunes enfants</a:t>
            </a:r>
          </a:p>
          <a:p>
            <a:pPr algn="l"/>
            <a:r>
              <a:rPr lang="fr-FR" sz="2400" dirty="0"/>
              <a:t>- Auxiliaires de puériculture</a:t>
            </a:r>
          </a:p>
          <a:p>
            <a:pPr algn="l"/>
            <a:r>
              <a:rPr lang="fr-FR" sz="2400" dirty="0"/>
              <a:t>- Auxiliaires de soins</a:t>
            </a:r>
          </a:p>
        </p:txBody>
      </p:sp>
    </p:spTree>
    <p:extLst>
      <p:ext uri="{BB962C8B-B14F-4D97-AF65-F5344CB8AC3E}">
        <p14:creationId xmlns:p14="http://schemas.microsoft.com/office/powerpoint/2010/main" val="980819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Les dispositions au 1</a:t>
            </a:r>
            <a:r>
              <a:rPr lang="fr-FR" sz="3200" baseline="30000" dirty="0">
                <a:solidFill>
                  <a:srgbClr val="A2BD30"/>
                </a:solidFill>
              </a:rPr>
              <a:t>er</a:t>
            </a:r>
            <a:r>
              <a:rPr lang="fr-FR" sz="3200" dirty="0">
                <a:solidFill>
                  <a:srgbClr val="A2BD30"/>
                </a:solidFill>
              </a:rPr>
              <a:t> mars</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11</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r>
              <a:rPr lang="fr-FR" sz="2400" dirty="0"/>
              <a:t>La filière police municipale, les sapeurs pompiers professionnels, le cadre d’emplois des professeurs et des assistants d’enseignement artistique ne sont pas éligibles au RIFSEEP</a:t>
            </a:r>
          </a:p>
        </p:txBody>
      </p:sp>
    </p:spTree>
    <p:extLst>
      <p:ext uri="{BB962C8B-B14F-4D97-AF65-F5344CB8AC3E}">
        <p14:creationId xmlns:p14="http://schemas.microsoft.com/office/powerpoint/2010/main" val="2450582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1-Fondement juridique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12</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58902" y="1629320"/>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endParaRPr lang="fr-FR" sz="2800" kern="0" dirty="0">
              <a:solidFill>
                <a:schemeClr val="tx1"/>
              </a:solidFill>
            </a:endParaRPr>
          </a:p>
        </p:txBody>
      </p:sp>
      <p:pic>
        <p:nvPicPr>
          <p:cNvPr id="7" name="Image 6">
            <a:extLst>
              <a:ext uri="{FF2B5EF4-FFF2-40B4-BE49-F238E27FC236}">
                <a16:creationId xmlns:a16="http://schemas.microsoft.com/office/drawing/2014/main" id="{FCEAFCCA-36A9-4C21-B8E6-1684F44F060D}"/>
              </a:ext>
            </a:extLst>
          </p:cNvPr>
          <p:cNvPicPr>
            <a:picLocks noChangeAspect="1"/>
          </p:cNvPicPr>
          <p:nvPr/>
        </p:nvPicPr>
        <p:blipFill>
          <a:blip r:embed="rId2"/>
          <a:stretch>
            <a:fillRect/>
          </a:stretch>
        </p:blipFill>
        <p:spPr>
          <a:xfrm>
            <a:off x="0" y="158027"/>
            <a:ext cx="9144000" cy="6541945"/>
          </a:xfrm>
          <a:prstGeom prst="rect">
            <a:avLst/>
          </a:prstGeom>
        </p:spPr>
      </p:pic>
    </p:spTree>
    <p:extLst>
      <p:ext uri="{BB962C8B-B14F-4D97-AF65-F5344CB8AC3E}">
        <p14:creationId xmlns:p14="http://schemas.microsoft.com/office/powerpoint/2010/main" val="36140484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La délibération</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13</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marL="457200" indent="-457200" algn="just">
              <a:buFontTx/>
              <a:buChar char="-"/>
            </a:pPr>
            <a:r>
              <a:rPr lang="fr-FR" sz="2800" dirty="0"/>
              <a:t>L'attribution du RIFSEEP aux nouveaux cadres d'emplois concernés nécessite de prendre une nouvelle délibération (vise le nouveau décret, ouverture aux cadres d’emploi, groupes de fonctions, montants plafonds)</a:t>
            </a:r>
          </a:p>
          <a:p>
            <a:pPr marL="457200" indent="-457200" algn="just">
              <a:buFontTx/>
              <a:buChar char="-"/>
            </a:pPr>
            <a:r>
              <a:rPr lang="fr-FR" sz="2800" dirty="0"/>
              <a:t>Pas d’effet rétroactif. </a:t>
            </a:r>
          </a:p>
          <a:p>
            <a:pPr marL="457200" indent="-457200" algn="just">
              <a:buFontTx/>
              <a:buChar char="-"/>
            </a:pPr>
            <a:r>
              <a:rPr lang="fr-FR" sz="2800" dirty="0"/>
              <a:t>Un avis préalable du comité technique est également nécessaire.</a:t>
            </a:r>
            <a:endParaRPr lang="fr-FR" sz="2800" kern="0" dirty="0">
              <a:solidFill>
                <a:schemeClr val="tx1"/>
              </a:solidFill>
            </a:endParaRPr>
          </a:p>
        </p:txBody>
      </p:sp>
    </p:spTree>
    <p:extLst>
      <p:ext uri="{BB962C8B-B14F-4D97-AF65-F5344CB8AC3E}">
        <p14:creationId xmlns:p14="http://schemas.microsoft.com/office/powerpoint/2010/main" val="34372008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RIFSEEP et congé maladie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14</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kern="0" dirty="0">
                <a:solidFill>
                  <a:schemeClr val="tx1"/>
                </a:solidFill>
              </a:rPr>
              <a:t>Aucune disposition législative ou règlementaire ne prévoit l’obligation de maintenir le RI en cas de congé de maladie dans la FPT</a:t>
            </a:r>
          </a:p>
        </p:txBody>
      </p:sp>
    </p:spTree>
    <p:extLst>
      <p:ext uri="{BB962C8B-B14F-4D97-AF65-F5344CB8AC3E}">
        <p14:creationId xmlns:p14="http://schemas.microsoft.com/office/powerpoint/2010/main" val="3095823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RIFSEEP et congé maladie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15</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Il appartient à l’organe délibérant de se prononcer pour le maintien ou non des primes pendant les congés de maladie ordinaire, au regard du principe de libre administration.</a:t>
            </a:r>
            <a:endParaRPr lang="fr-FR" sz="2800" kern="0" dirty="0">
              <a:solidFill>
                <a:schemeClr val="tx1"/>
              </a:solidFill>
            </a:endParaRPr>
          </a:p>
        </p:txBody>
      </p:sp>
    </p:spTree>
    <p:extLst>
      <p:ext uri="{BB962C8B-B14F-4D97-AF65-F5344CB8AC3E}">
        <p14:creationId xmlns:p14="http://schemas.microsoft.com/office/powerpoint/2010/main" val="11363613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RIFSEEP et congé maladie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16</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La délibération doit être prise au regard du principe de parité avec la FPE, en vertu duquel la collectivité ne peut octroyer à ses agents des conditions plus favorables que celles des agents de l’Etat fixées dans le décret n°2010-997 du 26 août 2010.</a:t>
            </a:r>
            <a:endParaRPr lang="fr-FR" sz="2800" kern="0" dirty="0">
              <a:solidFill>
                <a:schemeClr val="tx1"/>
              </a:solidFill>
            </a:endParaRPr>
          </a:p>
        </p:txBody>
      </p:sp>
    </p:spTree>
    <p:extLst>
      <p:ext uri="{BB962C8B-B14F-4D97-AF65-F5344CB8AC3E}">
        <p14:creationId xmlns:p14="http://schemas.microsoft.com/office/powerpoint/2010/main" val="7336449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RIFSEEP et congé maladie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17</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En conséquence, le maintien du régime indemnitaire est possible </a:t>
            </a:r>
          </a:p>
          <a:p>
            <a:pPr marL="457200" indent="-457200" algn="just">
              <a:buFontTx/>
              <a:buChar char="-"/>
            </a:pPr>
            <a:r>
              <a:rPr lang="fr-FR" sz="2800" dirty="0"/>
              <a:t>Lors d’un CMO</a:t>
            </a:r>
          </a:p>
          <a:p>
            <a:pPr marL="457200" indent="-457200" algn="just">
              <a:buFontTx/>
              <a:buChar char="-"/>
            </a:pPr>
            <a:r>
              <a:rPr lang="fr-FR" sz="2800" dirty="0"/>
              <a:t>Et congé pour invalidité temporaire imputable au service</a:t>
            </a:r>
          </a:p>
          <a:p>
            <a:pPr marL="457200" indent="-457200" algn="just">
              <a:buFontTx/>
              <a:buChar char="-"/>
            </a:pPr>
            <a:endParaRPr lang="fr-FR" sz="2800" dirty="0"/>
          </a:p>
          <a:p>
            <a:r>
              <a:rPr lang="fr-FR" sz="2800" b="1" dirty="0"/>
              <a:t>si la délibération le prévoit.</a:t>
            </a:r>
            <a:endParaRPr lang="fr-FR" sz="2800" kern="0" dirty="0">
              <a:solidFill>
                <a:schemeClr val="tx1"/>
              </a:solidFill>
            </a:endParaRPr>
          </a:p>
        </p:txBody>
      </p:sp>
    </p:spTree>
    <p:extLst>
      <p:ext uri="{BB962C8B-B14F-4D97-AF65-F5344CB8AC3E}">
        <p14:creationId xmlns:p14="http://schemas.microsoft.com/office/powerpoint/2010/main" val="28495016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RIFSEEP et congé maladie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18</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Pas possible de délibérer pour verser le RI en cas </a:t>
            </a:r>
          </a:p>
          <a:p>
            <a:pPr algn="just"/>
            <a:r>
              <a:rPr lang="fr-FR" sz="2800" dirty="0"/>
              <a:t>-de longue maladie, </a:t>
            </a:r>
          </a:p>
          <a:p>
            <a:pPr algn="just"/>
            <a:r>
              <a:rPr lang="fr-FR" sz="2800" dirty="0"/>
              <a:t>-longue durée ou </a:t>
            </a:r>
          </a:p>
          <a:p>
            <a:pPr algn="just"/>
            <a:r>
              <a:rPr lang="fr-FR" sz="2800" dirty="0"/>
              <a:t>-grave maladie.</a:t>
            </a:r>
            <a:endParaRPr lang="fr-FR" sz="2800" kern="0" dirty="0">
              <a:solidFill>
                <a:schemeClr val="tx1"/>
              </a:solidFill>
            </a:endParaRPr>
          </a:p>
        </p:txBody>
      </p:sp>
    </p:spTree>
    <p:extLst>
      <p:ext uri="{BB962C8B-B14F-4D97-AF65-F5344CB8AC3E}">
        <p14:creationId xmlns:p14="http://schemas.microsoft.com/office/powerpoint/2010/main" val="3391201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RIFSEEP et congé de maternité</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19</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algn="just"/>
            <a:r>
              <a:rPr lang="fr-FR" sz="2800" dirty="0"/>
              <a:t>L’article 88 de la </a:t>
            </a:r>
            <a:r>
              <a:rPr lang="fr-FR" sz="2800"/>
              <a:t>loi du 26/01/1984 modifié </a:t>
            </a:r>
            <a:r>
              <a:rPr lang="fr-FR" sz="2800" dirty="0"/>
              <a:t>par la loi n°2019-628 du 6 août 2019 prévoit désormais en son 4</a:t>
            </a:r>
            <a:r>
              <a:rPr lang="fr-FR" sz="2800" baseline="30000" dirty="0"/>
              <a:t>ème</a:t>
            </a:r>
            <a:r>
              <a:rPr lang="fr-FR" sz="2800" dirty="0"/>
              <a:t>  alinéa  le maintien obligatoire du RI des agents territoriaux lors des congés de maternité, de paternité ou d’adoption</a:t>
            </a:r>
            <a:endParaRPr lang="fr-FR" sz="2800" kern="0" dirty="0">
              <a:solidFill>
                <a:schemeClr val="tx1"/>
              </a:solidFill>
            </a:endParaRPr>
          </a:p>
        </p:txBody>
      </p:sp>
    </p:spTree>
    <p:extLst>
      <p:ext uri="{BB962C8B-B14F-4D97-AF65-F5344CB8AC3E}">
        <p14:creationId xmlns:p14="http://schemas.microsoft.com/office/powerpoint/2010/main" val="932117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548680"/>
            <a:ext cx="8641655" cy="936625"/>
          </a:xfrm>
        </p:spPr>
        <p:txBody>
          <a:bodyPr/>
          <a:lstStyle/>
          <a:p>
            <a:pPr lvl="0"/>
            <a:r>
              <a:rPr lang="fr-FR" sz="3200" dirty="0">
                <a:solidFill>
                  <a:srgbClr val="A2BD30"/>
                </a:solidFill>
              </a:rPr>
              <a:t>7-RIFSEEP et temps partiel thérapeutique</a:t>
            </a:r>
          </a:p>
        </p:txBody>
      </p:sp>
      <p:sp>
        <p:nvSpPr>
          <p:cNvPr id="3" name="Espace réservé du numéro de diapositive 2"/>
          <p:cNvSpPr>
            <a:spLocks noGrp="1"/>
          </p:cNvSpPr>
          <p:nvPr>
            <p:ph type="sldNum" sz="quarter" idx="10"/>
          </p:nvPr>
        </p:nvSpPr>
        <p:spPr/>
        <p:txBody>
          <a:bodyPr/>
          <a:lstStyle/>
          <a:p>
            <a:fld id="{7B54CB16-3FA8-4BC4-933A-5010D0A3CCAB}" type="slidenum">
              <a:rPr lang="fr-FR" smtClean="0"/>
              <a:pPr/>
              <a:t>20</a:t>
            </a:fld>
            <a:endParaRPr lang="fr-FR" dirty="0"/>
          </a:p>
        </p:txBody>
      </p:sp>
      <p:sp>
        <p:nvSpPr>
          <p:cNvPr id="4" name="Rectangle 3"/>
          <p:cNvSpPr txBox="1">
            <a:spLocks noChangeArrowheads="1"/>
          </p:cNvSpPr>
          <p:nvPr/>
        </p:nvSpPr>
        <p:spPr>
          <a:xfrm>
            <a:off x="250825" y="692695"/>
            <a:ext cx="8642350" cy="5904955"/>
          </a:xfrm>
          <a:prstGeom prst="rect">
            <a:avLst/>
          </a:prstGeom>
        </p:spPr>
        <p:txBody>
          <a:bodyPr/>
          <a:lstStyle/>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buFontTx/>
              <a:buChar char="-"/>
              <a:tabLst/>
              <a:defRPr/>
            </a:pPr>
            <a:endParaRPr lang="fr-FR" sz="2800" kern="0" dirty="0">
              <a:latin typeface="+mn-lt"/>
              <a:cs typeface="+mn-cs"/>
            </a:endParaRPr>
          </a:p>
          <a:p>
            <a:pPr marL="342900" marR="0" lvl="0" indent="-342900" algn="just" defTabSz="914400" rtl="0" eaLnBrk="1" fontAlgn="base" latinLnBrk="0" hangingPunct="1">
              <a:lnSpc>
                <a:spcPct val="100000"/>
              </a:lnSpc>
              <a:spcBef>
                <a:spcPct val="20000"/>
              </a:spcBef>
              <a:spcAft>
                <a:spcPct val="0"/>
              </a:spcAft>
              <a:buClrTx/>
              <a:buSzTx/>
              <a:tabLst/>
              <a:defRPr/>
            </a:pPr>
            <a:endParaRPr kumimoji="0" lang="fr-FR" sz="2800" b="0" i="0" u="none" strike="noStrike" kern="0" cap="none" spc="0" normalizeH="0" baseline="0" noProof="0" dirty="0">
              <a:ln>
                <a:noFill/>
              </a:ln>
              <a:solidFill>
                <a:schemeClr val="tx1"/>
              </a:solidFill>
              <a:effectLst/>
              <a:uLnTx/>
              <a:uFillTx/>
              <a:latin typeface="+mn-lt"/>
              <a:cs typeface="+mn-cs"/>
            </a:endParaRPr>
          </a:p>
        </p:txBody>
      </p:sp>
      <p:sp>
        <p:nvSpPr>
          <p:cNvPr id="6" name="Titre 1">
            <a:extLst>
              <a:ext uri="{FF2B5EF4-FFF2-40B4-BE49-F238E27FC236}">
                <a16:creationId xmlns:a16="http://schemas.microsoft.com/office/drawing/2014/main" id="{31828DF9-BF60-4319-A243-D65A490864C2}"/>
              </a:ext>
            </a:extLst>
          </p:cNvPr>
          <p:cNvSpPr txBox="1">
            <a:spLocks/>
          </p:cNvSpPr>
          <p:nvPr/>
        </p:nvSpPr>
        <p:spPr bwMode="auto">
          <a:xfrm>
            <a:off x="342106" y="1714821"/>
            <a:ext cx="8641655" cy="4680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ctr" rtl="0" eaLnBrk="1" fontAlgn="base" hangingPunct="1">
              <a:spcBef>
                <a:spcPct val="0"/>
              </a:spcBef>
              <a:spcAft>
                <a:spcPct val="0"/>
              </a:spcAft>
              <a:defRPr sz="3600">
                <a:solidFill>
                  <a:schemeClr val="tx2"/>
                </a:solidFill>
                <a:latin typeface="+mj-lt"/>
                <a:ea typeface="+mj-ea"/>
                <a:cs typeface="+mj-cs"/>
              </a:defRPr>
            </a:lvl1pPr>
            <a:lvl2pPr algn="ctr" rtl="0" eaLnBrk="1" fontAlgn="base" hangingPunct="1">
              <a:spcBef>
                <a:spcPct val="0"/>
              </a:spcBef>
              <a:spcAft>
                <a:spcPct val="0"/>
              </a:spcAft>
              <a:defRPr sz="3600">
                <a:solidFill>
                  <a:schemeClr val="tx2"/>
                </a:solidFill>
                <a:latin typeface="Verdana" pitchFamily="34" charset="0"/>
                <a:cs typeface="Arial" charset="0"/>
              </a:defRPr>
            </a:lvl2pPr>
            <a:lvl3pPr algn="ctr" rtl="0" eaLnBrk="1" fontAlgn="base" hangingPunct="1">
              <a:spcBef>
                <a:spcPct val="0"/>
              </a:spcBef>
              <a:spcAft>
                <a:spcPct val="0"/>
              </a:spcAft>
              <a:defRPr sz="3600">
                <a:solidFill>
                  <a:schemeClr val="tx2"/>
                </a:solidFill>
                <a:latin typeface="Verdana" pitchFamily="34" charset="0"/>
                <a:cs typeface="Arial" charset="0"/>
              </a:defRPr>
            </a:lvl3pPr>
            <a:lvl4pPr algn="ctr" rtl="0" eaLnBrk="1" fontAlgn="base" hangingPunct="1">
              <a:spcBef>
                <a:spcPct val="0"/>
              </a:spcBef>
              <a:spcAft>
                <a:spcPct val="0"/>
              </a:spcAft>
              <a:defRPr sz="3600">
                <a:solidFill>
                  <a:schemeClr val="tx2"/>
                </a:solidFill>
                <a:latin typeface="Verdana" pitchFamily="34" charset="0"/>
                <a:cs typeface="Arial" charset="0"/>
              </a:defRPr>
            </a:lvl4pPr>
            <a:lvl5pPr algn="ctr" rtl="0" eaLnBrk="1" fontAlgn="base" hangingPunct="1">
              <a:spcBef>
                <a:spcPct val="0"/>
              </a:spcBef>
              <a:spcAft>
                <a:spcPct val="0"/>
              </a:spcAft>
              <a:defRPr sz="3600">
                <a:solidFill>
                  <a:schemeClr val="tx2"/>
                </a:solidFill>
                <a:latin typeface="Verdana" pitchFamily="34" charset="0"/>
                <a:cs typeface="Arial" charset="0"/>
              </a:defRPr>
            </a:lvl5pPr>
            <a:lvl6pPr marL="457200" algn="ctr" rtl="0" eaLnBrk="1" fontAlgn="base" hangingPunct="1">
              <a:spcBef>
                <a:spcPct val="0"/>
              </a:spcBef>
              <a:spcAft>
                <a:spcPct val="0"/>
              </a:spcAft>
              <a:defRPr sz="3600">
                <a:solidFill>
                  <a:schemeClr val="tx2"/>
                </a:solidFill>
                <a:latin typeface="Verdana" pitchFamily="34" charset="0"/>
                <a:cs typeface="Arial" charset="0"/>
              </a:defRPr>
            </a:lvl6pPr>
            <a:lvl7pPr marL="914400" algn="ctr" rtl="0" eaLnBrk="1" fontAlgn="base" hangingPunct="1">
              <a:spcBef>
                <a:spcPct val="0"/>
              </a:spcBef>
              <a:spcAft>
                <a:spcPct val="0"/>
              </a:spcAft>
              <a:defRPr sz="3600">
                <a:solidFill>
                  <a:schemeClr val="tx2"/>
                </a:solidFill>
                <a:latin typeface="Verdana" pitchFamily="34" charset="0"/>
                <a:cs typeface="Arial" charset="0"/>
              </a:defRPr>
            </a:lvl7pPr>
            <a:lvl8pPr marL="1371600" algn="ctr" rtl="0" eaLnBrk="1" fontAlgn="base" hangingPunct="1">
              <a:spcBef>
                <a:spcPct val="0"/>
              </a:spcBef>
              <a:spcAft>
                <a:spcPct val="0"/>
              </a:spcAft>
              <a:defRPr sz="3600">
                <a:solidFill>
                  <a:schemeClr val="tx2"/>
                </a:solidFill>
                <a:latin typeface="Verdana" pitchFamily="34" charset="0"/>
                <a:cs typeface="Arial" charset="0"/>
              </a:defRPr>
            </a:lvl8pPr>
            <a:lvl9pPr marL="1828800" algn="ctr" rtl="0" eaLnBrk="1" fontAlgn="base" hangingPunct="1">
              <a:spcBef>
                <a:spcPct val="0"/>
              </a:spcBef>
              <a:spcAft>
                <a:spcPct val="0"/>
              </a:spcAft>
              <a:defRPr sz="3600">
                <a:solidFill>
                  <a:schemeClr val="tx2"/>
                </a:solidFill>
                <a:latin typeface="Verdana" pitchFamily="34" charset="0"/>
                <a:cs typeface="Arial" charset="0"/>
              </a:defRPr>
            </a:lvl9pPr>
          </a:lstStyle>
          <a:p>
            <a:pPr marL="457200" indent="-457200" algn="just">
              <a:buFontTx/>
              <a:buChar char="-"/>
            </a:pPr>
            <a:r>
              <a:rPr lang="fr-FR" sz="2800" kern="0" dirty="0">
                <a:solidFill>
                  <a:schemeClr val="tx1"/>
                </a:solidFill>
              </a:rPr>
              <a:t>Application de la circulaire du 15 mai 2018 : le montant des primes et indemnités doit être calculé au prorata de la durée effective du temps partiel thérapeutique.</a:t>
            </a:r>
          </a:p>
          <a:p>
            <a:pPr marL="457200" indent="-457200" algn="just">
              <a:buFontTx/>
              <a:buChar char="-"/>
            </a:pPr>
            <a:endParaRPr lang="fr-FR" sz="2800" kern="0" dirty="0">
              <a:solidFill>
                <a:schemeClr val="tx1"/>
              </a:solidFill>
            </a:endParaRPr>
          </a:p>
          <a:p>
            <a:pPr marL="457200" indent="-457200" algn="just">
              <a:buFontTx/>
              <a:buChar char="-"/>
            </a:pPr>
            <a:r>
              <a:rPr lang="fr-FR" sz="2800" kern="0" dirty="0">
                <a:solidFill>
                  <a:schemeClr val="tx1"/>
                </a:solidFill>
              </a:rPr>
              <a:t>Donc pas possible de prévoir par délibération le maintien en intégralité du RI pour un agent à TPT.</a:t>
            </a:r>
          </a:p>
        </p:txBody>
      </p:sp>
    </p:spTree>
    <p:extLst>
      <p:ext uri="{BB962C8B-B14F-4D97-AF65-F5344CB8AC3E}">
        <p14:creationId xmlns:p14="http://schemas.microsoft.com/office/powerpoint/2010/main" val="13237183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B9082E-B291-48D3-AA61-8524F9816B76}"/>
              </a:ext>
            </a:extLst>
          </p:cNvPr>
          <p:cNvSpPr>
            <a:spLocks noGrp="1"/>
          </p:cNvSpPr>
          <p:nvPr>
            <p:ph type="title"/>
          </p:nvPr>
        </p:nvSpPr>
        <p:spPr>
          <a:xfrm>
            <a:off x="502345" y="2852936"/>
            <a:ext cx="8641655" cy="936625"/>
          </a:xfrm>
        </p:spPr>
        <p:txBody>
          <a:bodyPr/>
          <a:lstStyle/>
          <a:p>
            <a:r>
              <a:rPr lang="fr-FR" dirty="0"/>
              <a:t>Merci de votre attention</a:t>
            </a:r>
          </a:p>
        </p:txBody>
      </p:sp>
      <p:sp>
        <p:nvSpPr>
          <p:cNvPr id="3" name="Espace réservé du numéro de diapositive 2">
            <a:extLst>
              <a:ext uri="{FF2B5EF4-FFF2-40B4-BE49-F238E27FC236}">
                <a16:creationId xmlns:a16="http://schemas.microsoft.com/office/drawing/2014/main" id="{81B8E5EE-613A-4981-A579-1761C23C018F}"/>
              </a:ext>
            </a:extLst>
          </p:cNvPr>
          <p:cNvSpPr>
            <a:spLocks noGrp="1"/>
          </p:cNvSpPr>
          <p:nvPr>
            <p:ph type="sldNum" sz="quarter" idx="10"/>
          </p:nvPr>
        </p:nvSpPr>
        <p:spPr/>
        <p:txBody>
          <a:bodyPr/>
          <a:lstStyle/>
          <a:p>
            <a:fld id="{7B54CB16-3FA8-4BC4-933A-5010D0A3CCAB}" type="slidenum">
              <a:rPr lang="fr-FR" smtClean="0"/>
              <a:pPr/>
              <a:t>21</a:t>
            </a:fld>
            <a:endParaRPr lang="fr-FR" dirty="0"/>
          </a:p>
        </p:txBody>
      </p:sp>
    </p:spTree>
    <p:extLst>
      <p:ext uri="{BB962C8B-B14F-4D97-AF65-F5344CB8AC3E}">
        <p14:creationId xmlns:p14="http://schemas.microsoft.com/office/powerpoint/2010/main" val="1614686895"/>
      </p:ext>
    </p:extLst>
  </p:cSld>
  <p:clrMapOvr>
    <a:masterClrMapping/>
  </p:clrMapOvr>
</p:sld>
</file>

<file path=ppt/theme/theme1.xml><?xml version="1.0" encoding="utf-8"?>
<a:theme xmlns:a="http://schemas.openxmlformats.org/drawingml/2006/main" name="Présentation">
  <a:themeElements>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ème Office">
      <a:majorFont>
        <a:latin typeface="Verdana"/>
        <a:ea typeface=""/>
        <a:cs typeface="Arial"/>
      </a:majorFont>
      <a:minorFont>
        <a:latin typeface="Verdana"/>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ème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ème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ème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ème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ème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ème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ème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ème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1833</TotalTime>
  <Words>771</Words>
  <Application>Microsoft Office PowerPoint</Application>
  <PresentationFormat>Affichage à l'écran (4:3)</PresentationFormat>
  <Paragraphs>123</Paragraphs>
  <Slides>21</Slides>
  <Notes>1</Notes>
  <HiddenSlides>0</HiddenSlides>
  <MMClips>0</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21</vt:i4>
      </vt:variant>
    </vt:vector>
  </HeadingPairs>
  <TitlesOfParts>
    <vt:vector size="24" baseType="lpstr">
      <vt:lpstr>Arial</vt:lpstr>
      <vt:lpstr>Verdana</vt:lpstr>
      <vt:lpstr>Présentation</vt:lpstr>
      <vt:lpstr>RIFSEEP</vt:lpstr>
      <vt:lpstr>Fondement juridique</vt:lpstr>
      <vt:lpstr>Rappels sommaires</vt:lpstr>
      <vt:lpstr>Rappels sommaires</vt:lpstr>
      <vt:lpstr>Les dispositions au 1er mars</vt:lpstr>
      <vt:lpstr>Les dispositions au 1er mars</vt:lpstr>
      <vt:lpstr>Les dispositions au 1er mars</vt:lpstr>
      <vt:lpstr>Les dispositions au 1er mars</vt:lpstr>
      <vt:lpstr>Les dispositions au 1er mars</vt:lpstr>
      <vt:lpstr>Les dispositions au 1er mars</vt:lpstr>
      <vt:lpstr>Les dispositions au 1er mars</vt:lpstr>
      <vt:lpstr>1-Fondement juridique</vt:lpstr>
      <vt:lpstr>La délibération</vt:lpstr>
      <vt:lpstr>RIFSEEP et congé maladie</vt:lpstr>
      <vt:lpstr>RIFSEEP et congé maladie</vt:lpstr>
      <vt:lpstr>RIFSEEP et congé maladie</vt:lpstr>
      <vt:lpstr>RIFSEEP et congé maladie</vt:lpstr>
      <vt:lpstr>RIFSEEP et congé maladie</vt:lpstr>
      <vt:lpstr>RIFSEEP et congé de maternité</vt:lpstr>
      <vt:lpstr>7-RIFSEEP et temps partiel thérapeutique</vt:lpstr>
      <vt:lpstr>Merci de votre attention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Titre page</dc:title>
  <dc:creator>Elodie</dc:creator>
  <cp:lastModifiedBy>Anne DELABARRE</cp:lastModifiedBy>
  <cp:revision>354</cp:revision>
  <dcterms:created xsi:type="dcterms:W3CDTF">2015-05-06T12:32:27Z</dcterms:created>
  <dcterms:modified xsi:type="dcterms:W3CDTF">2020-07-01T15:00:17Z</dcterms:modified>
</cp:coreProperties>
</file>