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256" r:id="rId2"/>
    <p:sldId id="257" r:id="rId3"/>
    <p:sldId id="258" r:id="rId4"/>
    <p:sldId id="259" r:id="rId5"/>
    <p:sldId id="260" r:id="rId6"/>
    <p:sldId id="261" r:id="rId7"/>
    <p:sldId id="268" r:id="rId8"/>
    <p:sldId id="263" r:id="rId9"/>
    <p:sldId id="264" r:id="rId10"/>
    <p:sldId id="265" r:id="rId11"/>
    <p:sldId id="266" r:id="rId12"/>
    <p:sldId id="267"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6" r:id="rId30"/>
    <p:sldId id="287" r:id="rId31"/>
    <p:sldId id="289" r:id="rId32"/>
    <p:sldId id="285" r:id="rId33"/>
    <p:sldId id="290" r:id="rId34"/>
    <p:sldId id="291" r:id="rId35"/>
    <p:sldId id="292" r:id="rId36"/>
    <p:sldId id="293" r:id="rId37"/>
    <p:sldId id="294" r:id="rId38"/>
    <p:sldId id="297" r:id="rId39"/>
    <p:sldId id="295" r:id="rId40"/>
    <p:sldId id="296" r:id="rId41"/>
    <p:sldId id="298" r:id="rId42"/>
    <p:sldId id="299" r:id="rId43"/>
    <p:sldId id="300" r:id="rId44"/>
    <p:sldId id="301" r:id="rId45"/>
    <p:sldId id="302" r:id="rId46"/>
    <p:sldId id="303" r:id="rId47"/>
    <p:sldId id="306" r:id="rId48"/>
    <p:sldId id="307" r:id="rId49"/>
    <p:sldId id="308" r:id="rId50"/>
    <p:sldId id="309" r:id="rId51"/>
    <p:sldId id="310" r:id="rId52"/>
    <p:sldId id="311" r:id="rId53"/>
  </p:sldIdLst>
  <p:sldSz cx="12192000" cy="6858000"/>
  <p:notesSz cx="6808788" cy="9940925"/>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15446"/>
    <a:srgbClr val="273479"/>
    <a:srgbClr val="99CCE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20" d="100"/>
          <a:sy n="120" d="100"/>
        </p:scale>
        <p:origin x="23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50475" cy="498773"/>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56737" y="0"/>
            <a:ext cx="2950475" cy="498773"/>
          </a:xfrm>
          <a:prstGeom prst="rect">
            <a:avLst/>
          </a:prstGeom>
        </p:spPr>
        <p:txBody>
          <a:bodyPr vert="horz" lIns="91440" tIns="45720" rIns="91440" bIns="45720" rtlCol="0"/>
          <a:lstStyle>
            <a:lvl1pPr algn="r">
              <a:defRPr sz="1200"/>
            </a:lvl1pPr>
          </a:lstStyle>
          <a:p>
            <a:fld id="{273968DD-1E75-46F2-9F0D-55EE2DE9BA65}" type="datetimeFigureOut">
              <a:rPr lang="fr-FR" smtClean="0"/>
              <a:t>05/06/2026</a:t>
            </a:fld>
            <a:endParaRPr lang="fr-FR"/>
          </a:p>
        </p:txBody>
      </p:sp>
      <p:sp>
        <p:nvSpPr>
          <p:cNvPr id="4" name="Espace réservé de l'image des diapositives 3"/>
          <p:cNvSpPr>
            <a:spLocks noGrp="1" noRot="1" noChangeAspect="1"/>
          </p:cNvSpPr>
          <p:nvPr>
            <p:ph type="sldImg" idx="2"/>
          </p:nvPr>
        </p:nvSpPr>
        <p:spPr>
          <a:xfrm>
            <a:off x="423863" y="1243013"/>
            <a:ext cx="5961062" cy="3354387"/>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0879" y="4784070"/>
            <a:ext cx="5447030" cy="3914239"/>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9442154"/>
            <a:ext cx="2950475" cy="498772"/>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56737" y="9442154"/>
            <a:ext cx="2950475" cy="498772"/>
          </a:xfrm>
          <a:prstGeom prst="rect">
            <a:avLst/>
          </a:prstGeom>
        </p:spPr>
        <p:txBody>
          <a:bodyPr vert="horz" lIns="91440" tIns="45720" rIns="91440" bIns="45720" rtlCol="0" anchor="b"/>
          <a:lstStyle>
            <a:lvl1pPr algn="r">
              <a:defRPr sz="1200"/>
            </a:lvl1pPr>
          </a:lstStyle>
          <a:p>
            <a:fld id="{FD7E3390-232D-46AE-9382-5FBD8186ADBA}" type="slidenum">
              <a:rPr lang="fr-FR" smtClean="0"/>
              <a:t>‹N°›</a:t>
            </a:fld>
            <a:endParaRPr lang="fr-FR"/>
          </a:p>
        </p:txBody>
      </p:sp>
    </p:spTree>
    <p:extLst>
      <p:ext uri="{BB962C8B-B14F-4D97-AF65-F5344CB8AC3E}">
        <p14:creationId xmlns:p14="http://schemas.microsoft.com/office/powerpoint/2010/main" val="799514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FD7E3390-232D-46AE-9382-5FBD8186ADBA}" type="slidenum">
              <a:rPr lang="fr-FR" smtClean="0"/>
              <a:t>14</a:t>
            </a:fld>
            <a:endParaRPr lang="fr-FR"/>
          </a:p>
        </p:txBody>
      </p:sp>
    </p:spTree>
    <p:extLst>
      <p:ext uri="{BB962C8B-B14F-4D97-AF65-F5344CB8AC3E}">
        <p14:creationId xmlns:p14="http://schemas.microsoft.com/office/powerpoint/2010/main" val="20278747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FD7E3390-232D-46AE-9382-5FBD8186ADBA}" type="slidenum">
              <a:rPr lang="fr-FR" smtClean="0"/>
              <a:t>24</a:t>
            </a:fld>
            <a:endParaRPr lang="fr-FR"/>
          </a:p>
        </p:txBody>
      </p:sp>
    </p:spTree>
    <p:extLst>
      <p:ext uri="{BB962C8B-B14F-4D97-AF65-F5344CB8AC3E}">
        <p14:creationId xmlns:p14="http://schemas.microsoft.com/office/powerpoint/2010/main" val="4261065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33A333-4402-F884-CC59-738975C3985A}"/>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20FA0256-D0C9-04E4-8337-9208ED9A3BCB}"/>
              </a:ext>
            </a:extLst>
          </p:cNvPr>
          <p:cNvSpPr>
            <a:spLocks noGrp="1" noRot="1" noChangeAspect="1"/>
          </p:cNvSpPr>
          <p:nvPr>
            <p:ph type="sldImg"/>
          </p:nvPr>
        </p:nvSpPr>
        <p:spPr/>
        <p:txBody>
          <a:bodyPr/>
          <a:lstStyle/>
          <a:p>
            <a:endParaRPr lang="fr-FR"/>
          </a:p>
        </p:txBody>
      </p:sp>
      <p:sp>
        <p:nvSpPr>
          <p:cNvPr id="3" name="Espace réservé des notes 2">
            <a:extLst>
              <a:ext uri="{FF2B5EF4-FFF2-40B4-BE49-F238E27FC236}">
                <a16:creationId xmlns:a16="http://schemas.microsoft.com/office/drawing/2014/main" id="{2FF9F141-F570-ED29-1BE0-4C9A15059519}"/>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EC846429-546D-C13F-712D-E64677A7660A}"/>
              </a:ext>
            </a:extLst>
          </p:cNvPr>
          <p:cNvSpPr>
            <a:spLocks noGrp="1"/>
          </p:cNvSpPr>
          <p:nvPr>
            <p:ph type="sldNum" sz="quarter" idx="5"/>
          </p:nvPr>
        </p:nvSpPr>
        <p:spPr/>
        <p:txBody>
          <a:bodyPr/>
          <a:lstStyle/>
          <a:p>
            <a:fld id="{FD7E3390-232D-46AE-9382-5FBD8186ADBA}" type="slidenum">
              <a:rPr lang="fr-FR" smtClean="0"/>
              <a:t>25</a:t>
            </a:fld>
            <a:endParaRPr lang="fr-FR"/>
          </a:p>
        </p:txBody>
      </p:sp>
    </p:spTree>
    <p:extLst>
      <p:ext uri="{BB962C8B-B14F-4D97-AF65-F5344CB8AC3E}">
        <p14:creationId xmlns:p14="http://schemas.microsoft.com/office/powerpoint/2010/main" val="2502886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FD7E3390-232D-46AE-9382-5FBD8186ADBA}" type="slidenum">
              <a:rPr lang="fr-FR" smtClean="0"/>
              <a:t>47</a:t>
            </a:fld>
            <a:endParaRPr lang="fr-FR"/>
          </a:p>
        </p:txBody>
      </p:sp>
    </p:spTree>
    <p:extLst>
      <p:ext uri="{BB962C8B-B14F-4D97-AF65-F5344CB8AC3E}">
        <p14:creationId xmlns:p14="http://schemas.microsoft.com/office/powerpoint/2010/main" val="33275636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D6A55C-E7E1-3979-DF38-304941555AA0}"/>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7A62262E-5CC2-FB1A-8923-0A944E819FBE}"/>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E411B9C3-4BC9-5FA7-D063-928794D5E248}"/>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1B821BA9-3CE2-D0A5-448B-538C305E0B23}"/>
              </a:ext>
            </a:extLst>
          </p:cNvPr>
          <p:cNvSpPr>
            <a:spLocks noGrp="1"/>
          </p:cNvSpPr>
          <p:nvPr>
            <p:ph type="sldNum" sz="quarter" idx="5"/>
          </p:nvPr>
        </p:nvSpPr>
        <p:spPr/>
        <p:txBody>
          <a:bodyPr/>
          <a:lstStyle/>
          <a:p>
            <a:fld id="{FD7E3390-232D-46AE-9382-5FBD8186ADBA}" type="slidenum">
              <a:rPr lang="fr-FR" smtClean="0"/>
              <a:t>48</a:t>
            </a:fld>
            <a:endParaRPr lang="fr-FR"/>
          </a:p>
        </p:txBody>
      </p:sp>
    </p:spTree>
    <p:extLst>
      <p:ext uri="{BB962C8B-B14F-4D97-AF65-F5344CB8AC3E}">
        <p14:creationId xmlns:p14="http://schemas.microsoft.com/office/powerpoint/2010/main" val="3650218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FD7E3390-232D-46AE-9382-5FBD8186ADBA}" type="slidenum">
              <a:rPr lang="fr-FR" smtClean="0"/>
              <a:t>49</a:t>
            </a:fld>
            <a:endParaRPr lang="fr-FR"/>
          </a:p>
        </p:txBody>
      </p:sp>
    </p:spTree>
    <p:extLst>
      <p:ext uri="{BB962C8B-B14F-4D97-AF65-F5344CB8AC3E}">
        <p14:creationId xmlns:p14="http://schemas.microsoft.com/office/powerpoint/2010/main" val="29932723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810218-0E80-8DD6-8063-52FE04D74027}"/>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F0526100-7CE4-1449-B0EB-8E616BA2E94A}"/>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1A0AEA37-8EE5-2981-14C5-B2987DC3E82E}"/>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577C98FB-A135-FB3D-E0BA-EB30F5B5814D}"/>
              </a:ext>
            </a:extLst>
          </p:cNvPr>
          <p:cNvSpPr>
            <a:spLocks noGrp="1"/>
          </p:cNvSpPr>
          <p:nvPr>
            <p:ph type="sldNum" sz="quarter" idx="5"/>
          </p:nvPr>
        </p:nvSpPr>
        <p:spPr/>
        <p:txBody>
          <a:bodyPr/>
          <a:lstStyle/>
          <a:p>
            <a:fld id="{FD7E3390-232D-46AE-9382-5FBD8186ADBA}" type="slidenum">
              <a:rPr lang="fr-FR" smtClean="0"/>
              <a:t>50</a:t>
            </a:fld>
            <a:endParaRPr lang="fr-FR"/>
          </a:p>
        </p:txBody>
      </p:sp>
    </p:spTree>
    <p:extLst>
      <p:ext uri="{BB962C8B-B14F-4D97-AF65-F5344CB8AC3E}">
        <p14:creationId xmlns:p14="http://schemas.microsoft.com/office/powerpoint/2010/main" val="20974196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725E2F-E501-32AE-53D9-831EA4A8CD1C}"/>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50C84AF8-DC51-2995-FBDC-9BFDB14C1D76}"/>
              </a:ext>
            </a:extLst>
          </p:cNvPr>
          <p:cNvSpPr>
            <a:spLocks noGrp="1" noRot="1" noChangeAspect="1"/>
          </p:cNvSpPr>
          <p:nvPr>
            <p:ph type="sldImg"/>
          </p:nvPr>
        </p:nvSpPr>
        <p:spPr/>
      </p:sp>
      <p:sp>
        <p:nvSpPr>
          <p:cNvPr id="3" name="Espace réservé des notes 2">
            <a:extLst>
              <a:ext uri="{FF2B5EF4-FFF2-40B4-BE49-F238E27FC236}">
                <a16:creationId xmlns:a16="http://schemas.microsoft.com/office/drawing/2014/main" id="{2A35513F-24F1-059F-B59D-889637F05DD9}"/>
              </a:ext>
            </a:extLst>
          </p:cNvPr>
          <p:cNvSpPr>
            <a:spLocks noGrp="1"/>
          </p:cNvSpPr>
          <p:nvPr>
            <p:ph type="body" idx="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1FEA723A-E369-C3E4-6EDA-AB10D107BC75}"/>
              </a:ext>
            </a:extLst>
          </p:cNvPr>
          <p:cNvSpPr>
            <a:spLocks noGrp="1"/>
          </p:cNvSpPr>
          <p:nvPr>
            <p:ph type="sldNum" sz="quarter" idx="5"/>
          </p:nvPr>
        </p:nvSpPr>
        <p:spPr/>
        <p:txBody>
          <a:bodyPr/>
          <a:lstStyle/>
          <a:p>
            <a:fld id="{FD7E3390-232D-46AE-9382-5FBD8186ADBA}" type="slidenum">
              <a:rPr lang="fr-FR" smtClean="0"/>
              <a:t>51</a:t>
            </a:fld>
            <a:endParaRPr lang="fr-FR"/>
          </a:p>
        </p:txBody>
      </p:sp>
    </p:spTree>
    <p:extLst>
      <p:ext uri="{BB962C8B-B14F-4D97-AF65-F5344CB8AC3E}">
        <p14:creationId xmlns:p14="http://schemas.microsoft.com/office/powerpoint/2010/main" val="5529800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E8270C-1D8B-9929-233C-93E0B1C5FAC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F35D14D-3FD7-C112-371F-94F2786CC3F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D7189CBE-2109-DD32-0C03-CDD04B149BE6}"/>
              </a:ext>
            </a:extLst>
          </p:cNvPr>
          <p:cNvSpPr>
            <a:spLocks noGrp="1"/>
          </p:cNvSpPr>
          <p:nvPr>
            <p:ph type="dt" sz="half" idx="10"/>
          </p:nvPr>
        </p:nvSpPr>
        <p:spPr/>
        <p:txBody>
          <a:bodyPr/>
          <a:lstStyle/>
          <a:p>
            <a:fld id="{33944A55-D2B2-4F98-B636-D5940FDEA970}" type="datetimeFigureOut">
              <a:rPr lang="fr-FR" smtClean="0"/>
              <a:t>05/06/2026</a:t>
            </a:fld>
            <a:endParaRPr lang="fr-FR"/>
          </a:p>
        </p:txBody>
      </p:sp>
      <p:sp>
        <p:nvSpPr>
          <p:cNvPr id="5" name="Espace réservé du pied de page 4">
            <a:extLst>
              <a:ext uri="{FF2B5EF4-FFF2-40B4-BE49-F238E27FC236}">
                <a16:creationId xmlns:a16="http://schemas.microsoft.com/office/drawing/2014/main" id="{CD105B64-D6CF-F016-D37C-0B442333208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E1B8B72-1292-FDFA-28CF-FB5852C2952D}"/>
              </a:ext>
            </a:extLst>
          </p:cNvPr>
          <p:cNvSpPr>
            <a:spLocks noGrp="1"/>
          </p:cNvSpPr>
          <p:nvPr>
            <p:ph type="sldNum" sz="quarter" idx="12"/>
          </p:nvPr>
        </p:nvSpPr>
        <p:spPr/>
        <p:txBody>
          <a:bodyPr/>
          <a:lstStyle/>
          <a:p>
            <a:fld id="{2DAA3C52-BE3B-48DD-AF09-28029048188F}" type="slidenum">
              <a:rPr lang="fr-FR" smtClean="0"/>
              <a:t>‹N°›</a:t>
            </a:fld>
            <a:endParaRPr lang="fr-FR"/>
          </a:p>
        </p:txBody>
      </p:sp>
    </p:spTree>
    <p:extLst>
      <p:ext uri="{BB962C8B-B14F-4D97-AF65-F5344CB8AC3E}">
        <p14:creationId xmlns:p14="http://schemas.microsoft.com/office/powerpoint/2010/main" val="2758616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57411F-57BF-7565-BC77-35952462BE0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97FB061-77DD-E979-F550-E6C1A1AB229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A923732-213C-F5E9-5A9B-4230F6E2D20D}"/>
              </a:ext>
            </a:extLst>
          </p:cNvPr>
          <p:cNvSpPr>
            <a:spLocks noGrp="1"/>
          </p:cNvSpPr>
          <p:nvPr>
            <p:ph type="dt" sz="half" idx="10"/>
          </p:nvPr>
        </p:nvSpPr>
        <p:spPr/>
        <p:txBody>
          <a:bodyPr/>
          <a:lstStyle/>
          <a:p>
            <a:fld id="{33944A55-D2B2-4F98-B636-D5940FDEA970}" type="datetimeFigureOut">
              <a:rPr lang="fr-FR" smtClean="0"/>
              <a:t>05/06/2026</a:t>
            </a:fld>
            <a:endParaRPr lang="fr-FR"/>
          </a:p>
        </p:txBody>
      </p:sp>
      <p:sp>
        <p:nvSpPr>
          <p:cNvPr id="5" name="Espace réservé du pied de page 4">
            <a:extLst>
              <a:ext uri="{FF2B5EF4-FFF2-40B4-BE49-F238E27FC236}">
                <a16:creationId xmlns:a16="http://schemas.microsoft.com/office/drawing/2014/main" id="{CCAE63FB-A0EA-0CCF-75F3-AAE4057556E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33411E0-950E-A8C2-FEC7-3C8D079A425B}"/>
              </a:ext>
            </a:extLst>
          </p:cNvPr>
          <p:cNvSpPr>
            <a:spLocks noGrp="1"/>
          </p:cNvSpPr>
          <p:nvPr>
            <p:ph type="sldNum" sz="quarter" idx="12"/>
          </p:nvPr>
        </p:nvSpPr>
        <p:spPr/>
        <p:txBody>
          <a:bodyPr/>
          <a:lstStyle/>
          <a:p>
            <a:fld id="{2DAA3C52-BE3B-48DD-AF09-28029048188F}" type="slidenum">
              <a:rPr lang="fr-FR" smtClean="0"/>
              <a:t>‹N°›</a:t>
            </a:fld>
            <a:endParaRPr lang="fr-FR"/>
          </a:p>
        </p:txBody>
      </p:sp>
    </p:spTree>
    <p:extLst>
      <p:ext uri="{BB962C8B-B14F-4D97-AF65-F5344CB8AC3E}">
        <p14:creationId xmlns:p14="http://schemas.microsoft.com/office/powerpoint/2010/main" val="33358513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C0B41A0-059F-2679-4A6E-3E83E4D3A93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42B2A6A-A690-DE6F-97E9-F4460E4560C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5055805-1CF3-A88B-9AFF-B1619DEEB68B}"/>
              </a:ext>
            </a:extLst>
          </p:cNvPr>
          <p:cNvSpPr>
            <a:spLocks noGrp="1"/>
          </p:cNvSpPr>
          <p:nvPr>
            <p:ph type="dt" sz="half" idx="10"/>
          </p:nvPr>
        </p:nvSpPr>
        <p:spPr/>
        <p:txBody>
          <a:bodyPr/>
          <a:lstStyle/>
          <a:p>
            <a:fld id="{33944A55-D2B2-4F98-B636-D5940FDEA970}" type="datetimeFigureOut">
              <a:rPr lang="fr-FR" smtClean="0"/>
              <a:t>05/06/2026</a:t>
            </a:fld>
            <a:endParaRPr lang="fr-FR"/>
          </a:p>
        </p:txBody>
      </p:sp>
      <p:sp>
        <p:nvSpPr>
          <p:cNvPr id="5" name="Espace réservé du pied de page 4">
            <a:extLst>
              <a:ext uri="{FF2B5EF4-FFF2-40B4-BE49-F238E27FC236}">
                <a16:creationId xmlns:a16="http://schemas.microsoft.com/office/drawing/2014/main" id="{853C8055-E129-9387-3D90-EEB2BA1EB43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8352BA4-7520-C632-AFF8-C85AAACF4303}"/>
              </a:ext>
            </a:extLst>
          </p:cNvPr>
          <p:cNvSpPr>
            <a:spLocks noGrp="1"/>
          </p:cNvSpPr>
          <p:nvPr>
            <p:ph type="sldNum" sz="quarter" idx="12"/>
          </p:nvPr>
        </p:nvSpPr>
        <p:spPr/>
        <p:txBody>
          <a:bodyPr/>
          <a:lstStyle/>
          <a:p>
            <a:fld id="{2DAA3C52-BE3B-48DD-AF09-28029048188F}" type="slidenum">
              <a:rPr lang="fr-FR" smtClean="0"/>
              <a:t>‹N°›</a:t>
            </a:fld>
            <a:endParaRPr lang="fr-FR"/>
          </a:p>
        </p:txBody>
      </p:sp>
    </p:spTree>
    <p:extLst>
      <p:ext uri="{BB962C8B-B14F-4D97-AF65-F5344CB8AC3E}">
        <p14:creationId xmlns:p14="http://schemas.microsoft.com/office/powerpoint/2010/main" val="535015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E15286-FD15-8CD6-E6EE-46CF06E8AB8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A1C7C3F-ECCC-8267-CE15-08B9A8F91832}"/>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EAC4EB2-5EB7-2A5E-8F00-E074E428E47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8135A45-FE3B-C27F-BF96-6BF3B0C48EB7}"/>
              </a:ext>
            </a:extLst>
          </p:cNvPr>
          <p:cNvSpPr>
            <a:spLocks noGrp="1"/>
          </p:cNvSpPr>
          <p:nvPr>
            <p:ph type="dt" sz="half" idx="10"/>
          </p:nvPr>
        </p:nvSpPr>
        <p:spPr/>
        <p:txBody>
          <a:bodyPr/>
          <a:lstStyle/>
          <a:p>
            <a:fld id="{33944A55-D2B2-4F98-B636-D5940FDEA970}" type="datetimeFigureOut">
              <a:rPr lang="fr-FR" smtClean="0"/>
              <a:t>05/06/2026</a:t>
            </a:fld>
            <a:endParaRPr lang="fr-FR"/>
          </a:p>
        </p:txBody>
      </p:sp>
      <p:sp>
        <p:nvSpPr>
          <p:cNvPr id="6" name="Espace réservé du pied de page 5">
            <a:extLst>
              <a:ext uri="{FF2B5EF4-FFF2-40B4-BE49-F238E27FC236}">
                <a16:creationId xmlns:a16="http://schemas.microsoft.com/office/drawing/2014/main" id="{A4AB4DE4-E021-9281-D633-50687BDFEBE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2714347-0547-B7E4-EF9F-ECA67BCD63A0}"/>
              </a:ext>
            </a:extLst>
          </p:cNvPr>
          <p:cNvSpPr>
            <a:spLocks noGrp="1"/>
          </p:cNvSpPr>
          <p:nvPr>
            <p:ph type="sldNum" sz="quarter" idx="12"/>
          </p:nvPr>
        </p:nvSpPr>
        <p:spPr/>
        <p:txBody>
          <a:bodyPr/>
          <a:lstStyle/>
          <a:p>
            <a:fld id="{2DAA3C52-BE3B-48DD-AF09-28029048188F}" type="slidenum">
              <a:rPr lang="fr-FR" smtClean="0"/>
              <a:t>‹N°›</a:t>
            </a:fld>
            <a:endParaRPr lang="fr-FR"/>
          </a:p>
        </p:txBody>
      </p:sp>
    </p:spTree>
    <p:extLst>
      <p:ext uri="{BB962C8B-B14F-4D97-AF65-F5344CB8AC3E}">
        <p14:creationId xmlns:p14="http://schemas.microsoft.com/office/powerpoint/2010/main" val="24695745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B6F9C0-49A7-D692-149E-6451BC04640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A8510AD-19C6-7922-0067-6A6051CC865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EACB3F14-88C0-2F90-BAD0-B215A56A952D}"/>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2EA9565-FAA8-570F-C194-1F341B26834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F83A3460-6981-8516-3FDA-C4CCD10E318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17D91C05-F554-449F-6B3E-67E9DA17B636}"/>
              </a:ext>
            </a:extLst>
          </p:cNvPr>
          <p:cNvSpPr>
            <a:spLocks noGrp="1"/>
          </p:cNvSpPr>
          <p:nvPr>
            <p:ph type="dt" sz="half" idx="10"/>
          </p:nvPr>
        </p:nvSpPr>
        <p:spPr/>
        <p:txBody>
          <a:bodyPr/>
          <a:lstStyle/>
          <a:p>
            <a:fld id="{33944A55-D2B2-4F98-B636-D5940FDEA970}" type="datetimeFigureOut">
              <a:rPr lang="fr-FR" smtClean="0"/>
              <a:t>05/06/2026</a:t>
            </a:fld>
            <a:endParaRPr lang="fr-FR"/>
          </a:p>
        </p:txBody>
      </p:sp>
      <p:sp>
        <p:nvSpPr>
          <p:cNvPr id="8" name="Espace réservé du pied de page 7">
            <a:extLst>
              <a:ext uri="{FF2B5EF4-FFF2-40B4-BE49-F238E27FC236}">
                <a16:creationId xmlns:a16="http://schemas.microsoft.com/office/drawing/2014/main" id="{B4D8D9C8-5B21-79F8-8F0D-01C0DA28BDF9}"/>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C010B210-2561-7BFB-ECBE-9641CE411F55}"/>
              </a:ext>
            </a:extLst>
          </p:cNvPr>
          <p:cNvSpPr>
            <a:spLocks noGrp="1"/>
          </p:cNvSpPr>
          <p:nvPr>
            <p:ph type="sldNum" sz="quarter" idx="12"/>
          </p:nvPr>
        </p:nvSpPr>
        <p:spPr/>
        <p:txBody>
          <a:bodyPr/>
          <a:lstStyle/>
          <a:p>
            <a:fld id="{2DAA3C52-BE3B-48DD-AF09-28029048188F}" type="slidenum">
              <a:rPr lang="fr-FR" smtClean="0"/>
              <a:t>‹N°›</a:t>
            </a:fld>
            <a:endParaRPr lang="fr-FR"/>
          </a:p>
        </p:txBody>
      </p:sp>
    </p:spTree>
    <p:extLst>
      <p:ext uri="{BB962C8B-B14F-4D97-AF65-F5344CB8AC3E}">
        <p14:creationId xmlns:p14="http://schemas.microsoft.com/office/powerpoint/2010/main" val="2590829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D5763A-7DAA-D675-8911-C20810131BB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E9980A1-3076-8B85-0C1E-86F2FEF268A7}"/>
              </a:ext>
            </a:extLst>
          </p:cNvPr>
          <p:cNvSpPr>
            <a:spLocks noGrp="1"/>
          </p:cNvSpPr>
          <p:nvPr>
            <p:ph type="dt" sz="half" idx="10"/>
          </p:nvPr>
        </p:nvSpPr>
        <p:spPr/>
        <p:txBody>
          <a:bodyPr/>
          <a:lstStyle/>
          <a:p>
            <a:fld id="{33944A55-D2B2-4F98-B636-D5940FDEA970}" type="datetimeFigureOut">
              <a:rPr lang="fr-FR" smtClean="0"/>
              <a:t>05/06/2026</a:t>
            </a:fld>
            <a:endParaRPr lang="fr-FR"/>
          </a:p>
        </p:txBody>
      </p:sp>
      <p:sp>
        <p:nvSpPr>
          <p:cNvPr id="4" name="Espace réservé du pied de page 3">
            <a:extLst>
              <a:ext uri="{FF2B5EF4-FFF2-40B4-BE49-F238E27FC236}">
                <a16:creationId xmlns:a16="http://schemas.microsoft.com/office/drawing/2014/main" id="{4F6D73B2-0C1B-1589-4CED-298A8F55D1C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1DCC491-7E88-8DE9-C947-90E02A214109}"/>
              </a:ext>
            </a:extLst>
          </p:cNvPr>
          <p:cNvSpPr>
            <a:spLocks noGrp="1"/>
          </p:cNvSpPr>
          <p:nvPr>
            <p:ph type="sldNum" sz="quarter" idx="12"/>
          </p:nvPr>
        </p:nvSpPr>
        <p:spPr/>
        <p:txBody>
          <a:bodyPr/>
          <a:lstStyle/>
          <a:p>
            <a:fld id="{2DAA3C52-BE3B-48DD-AF09-28029048188F}" type="slidenum">
              <a:rPr lang="fr-FR" smtClean="0"/>
              <a:t>‹N°›</a:t>
            </a:fld>
            <a:endParaRPr lang="fr-FR"/>
          </a:p>
        </p:txBody>
      </p:sp>
    </p:spTree>
    <p:extLst>
      <p:ext uri="{BB962C8B-B14F-4D97-AF65-F5344CB8AC3E}">
        <p14:creationId xmlns:p14="http://schemas.microsoft.com/office/powerpoint/2010/main" val="19109060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0293F9C-6B6F-867D-4612-40054A78C176}"/>
              </a:ext>
            </a:extLst>
          </p:cNvPr>
          <p:cNvSpPr>
            <a:spLocks noGrp="1"/>
          </p:cNvSpPr>
          <p:nvPr>
            <p:ph type="dt" sz="half" idx="10"/>
          </p:nvPr>
        </p:nvSpPr>
        <p:spPr/>
        <p:txBody>
          <a:bodyPr/>
          <a:lstStyle/>
          <a:p>
            <a:fld id="{33944A55-D2B2-4F98-B636-D5940FDEA970}" type="datetimeFigureOut">
              <a:rPr lang="fr-FR" smtClean="0"/>
              <a:t>05/06/2026</a:t>
            </a:fld>
            <a:endParaRPr lang="fr-FR"/>
          </a:p>
        </p:txBody>
      </p:sp>
      <p:sp>
        <p:nvSpPr>
          <p:cNvPr id="3" name="Espace réservé du pied de page 2">
            <a:extLst>
              <a:ext uri="{FF2B5EF4-FFF2-40B4-BE49-F238E27FC236}">
                <a16:creationId xmlns:a16="http://schemas.microsoft.com/office/drawing/2014/main" id="{1F892AE4-1A1A-388A-5B33-00603715395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16F0B37-EBD8-20DC-0E19-6452616C9432}"/>
              </a:ext>
            </a:extLst>
          </p:cNvPr>
          <p:cNvSpPr>
            <a:spLocks noGrp="1"/>
          </p:cNvSpPr>
          <p:nvPr>
            <p:ph type="sldNum" sz="quarter" idx="12"/>
          </p:nvPr>
        </p:nvSpPr>
        <p:spPr/>
        <p:txBody>
          <a:bodyPr/>
          <a:lstStyle/>
          <a:p>
            <a:fld id="{2DAA3C52-BE3B-48DD-AF09-28029048188F}" type="slidenum">
              <a:rPr lang="fr-FR" smtClean="0"/>
              <a:t>‹N°›</a:t>
            </a:fld>
            <a:endParaRPr lang="fr-FR"/>
          </a:p>
        </p:txBody>
      </p:sp>
    </p:spTree>
    <p:extLst>
      <p:ext uri="{BB962C8B-B14F-4D97-AF65-F5344CB8AC3E}">
        <p14:creationId xmlns:p14="http://schemas.microsoft.com/office/powerpoint/2010/main" val="38773826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9359DF5-9B07-4B80-6778-226D5F55C12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53AF50F-F28B-1E1E-46C0-42D2BB6227E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2AC721A-B421-9F99-CB30-285DF3CB63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1F11EB3-4337-9EDF-1716-5FEB425D3D3D}"/>
              </a:ext>
            </a:extLst>
          </p:cNvPr>
          <p:cNvSpPr>
            <a:spLocks noGrp="1"/>
          </p:cNvSpPr>
          <p:nvPr>
            <p:ph type="dt" sz="half" idx="10"/>
          </p:nvPr>
        </p:nvSpPr>
        <p:spPr/>
        <p:txBody>
          <a:bodyPr/>
          <a:lstStyle/>
          <a:p>
            <a:fld id="{33944A55-D2B2-4F98-B636-D5940FDEA970}" type="datetimeFigureOut">
              <a:rPr lang="fr-FR" smtClean="0"/>
              <a:t>05/06/2026</a:t>
            </a:fld>
            <a:endParaRPr lang="fr-FR"/>
          </a:p>
        </p:txBody>
      </p:sp>
      <p:sp>
        <p:nvSpPr>
          <p:cNvPr id="6" name="Espace réservé du pied de page 5">
            <a:extLst>
              <a:ext uri="{FF2B5EF4-FFF2-40B4-BE49-F238E27FC236}">
                <a16:creationId xmlns:a16="http://schemas.microsoft.com/office/drawing/2014/main" id="{B99C3162-887D-BD4B-9F84-E116B83E0A8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ECA51B6-61B8-2B96-063D-027331A26F40}"/>
              </a:ext>
            </a:extLst>
          </p:cNvPr>
          <p:cNvSpPr>
            <a:spLocks noGrp="1"/>
          </p:cNvSpPr>
          <p:nvPr>
            <p:ph type="sldNum" sz="quarter" idx="12"/>
          </p:nvPr>
        </p:nvSpPr>
        <p:spPr/>
        <p:txBody>
          <a:bodyPr/>
          <a:lstStyle/>
          <a:p>
            <a:fld id="{2DAA3C52-BE3B-48DD-AF09-28029048188F}" type="slidenum">
              <a:rPr lang="fr-FR" smtClean="0"/>
              <a:t>‹N°›</a:t>
            </a:fld>
            <a:endParaRPr lang="fr-FR"/>
          </a:p>
        </p:txBody>
      </p:sp>
    </p:spTree>
    <p:extLst>
      <p:ext uri="{BB962C8B-B14F-4D97-AF65-F5344CB8AC3E}">
        <p14:creationId xmlns:p14="http://schemas.microsoft.com/office/powerpoint/2010/main" val="3107447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82C26C-13BF-B891-31A8-D413894C522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55C5DAA-CC4D-5BB4-DE25-D584536F87C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698DF61-B451-457C-803F-C71D276BE5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85C5E6F-EC5C-E99A-A6D7-639969B0DCB2}"/>
              </a:ext>
            </a:extLst>
          </p:cNvPr>
          <p:cNvSpPr>
            <a:spLocks noGrp="1"/>
          </p:cNvSpPr>
          <p:nvPr>
            <p:ph type="dt" sz="half" idx="10"/>
          </p:nvPr>
        </p:nvSpPr>
        <p:spPr/>
        <p:txBody>
          <a:bodyPr/>
          <a:lstStyle/>
          <a:p>
            <a:fld id="{33944A55-D2B2-4F98-B636-D5940FDEA970}" type="datetimeFigureOut">
              <a:rPr lang="fr-FR" smtClean="0"/>
              <a:t>05/06/2026</a:t>
            </a:fld>
            <a:endParaRPr lang="fr-FR"/>
          </a:p>
        </p:txBody>
      </p:sp>
      <p:sp>
        <p:nvSpPr>
          <p:cNvPr id="6" name="Espace réservé du pied de page 5">
            <a:extLst>
              <a:ext uri="{FF2B5EF4-FFF2-40B4-BE49-F238E27FC236}">
                <a16:creationId xmlns:a16="http://schemas.microsoft.com/office/drawing/2014/main" id="{5D124D5E-6034-4316-CE1E-02552362B1A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70B15E5-5414-E893-51DB-8A7CD97B10F3}"/>
              </a:ext>
            </a:extLst>
          </p:cNvPr>
          <p:cNvSpPr>
            <a:spLocks noGrp="1"/>
          </p:cNvSpPr>
          <p:nvPr>
            <p:ph type="sldNum" sz="quarter" idx="12"/>
          </p:nvPr>
        </p:nvSpPr>
        <p:spPr/>
        <p:txBody>
          <a:bodyPr/>
          <a:lstStyle/>
          <a:p>
            <a:fld id="{2DAA3C52-BE3B-48DD-AF09-28029048188F}" type="slidenum">
              <a:rPr lang="fr-FR" smtClean="0"/>
              <a:t>‹N°›</a:t>
            </a:fld>
            <a:endParaRPr lang="fr-FR"/>
          </a:p>
        </p:txBody>
      </p:sp>
    </p:spTree>
    <p:extLst>
      <p:ext uri="{BB962C8B-B14F-4D97-AF65-F5344CB8AC3E}">
        <p14:creationId xmlns:p14="http://schemas.microsoft.com/office/powerpoint/2010/main" val="10793818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9B9886-EAD2-6C97-44DE-FE2956471B8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83137D7-1056-AB7B-B834-675A4EE1778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0464825-439F-6C93-A1E9-C5EEBDA1AE25}"/>
              </a:ext>
            </a:extLst>
          </p:cNvPr>
          <p:cNvSpPr>
            <a:spLocks noGrp="1"/>
          </p:cNvSpPr>
          <p:nvPr>
            <p:ph type="dt" sz="half" idx="10"/>
          </p:nvPr>
        </p:nvSpPr>
        <p:spPr/>
        <p:txBody>
          <a:bodyPr/>
          <a:lstStyle/>
          <a:p>
            <a:fld id="{33944A55-D2B2-4F98-B636-D5940FDEA970}" type="datetimeFigureOut">
              <a:rPr lang="fr-FR" smtClean="0"/>
              <a:t>05/06/2026</a:t>
            </a:fld>
            <a:endParaRPr lang="fr-FR"/>
          </a:p>
        </p:txBody>
      </p:sp>
      <p:sp>
        <p:nvSpPr>
          <p:cNvPr id="5" name="Espace réservé du pied de page 4">
            <a:extLst>
              <a:ext uri="{FF2B5EF4-FFF2-40B4-BE49-F238E27FC236}">
                <a16:creationId xmlns:a16="http://schemas.microsoft.com/office/drawing/2014/main" id="{BE1B187B-9FD9-7D93-0DF9-C08BD3DA51F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E3FC418-2BCF-1E28-A805-C05340A6B266}"/>
              </a:ext>
            </a:extLst>
          </p:cNvPr>
          <p:cNvSpPr>
            <a:spLocks noGrp="1"/>
          </p:cNvSpPr>
          <p:nvPr>
            <p:ph type="sldNum" sz="quarter" idx="12"/>
          </p:nvPr>
        </p:nvSpPr>
        <p:spPr/>
        <p:txBody>
          <a:bodyPr/>
          <a:lstStyle/>
          <a:p>
            <a:fld id="{2DAA3C52-BE3B-48DD-AF09-28029048188F}" type="slidenum">
              <a:rPr lang="fr-FR" smtClean="0"/>
              <a:t>‹N°›</a:t>
            </a:fld>
            <a:endParaRPr lang="fr-FR"/>
          </a:p>
        </p:txBody>
      </p:sp>
    </p:spTree>
    <p:extLst>
      <p:ext uri="{BB962C8B-B14F-4D97-AF65-F5344CB8AC3E}">
        <p14:creationId xmlns:p14="http://schemas.microsoft.com/office/powerpoint/2010/main" val="191494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DB367A2-3A50-89AF-FFF7-C574491A3C38}"/>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971F298-59DB-6FFF-2319-F5E718730CF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6BB616E-2C75-7BD0-4284-F3719BE40536}"/>
              </a:ext>
            </a:extLst>
          </p:cNvPr>
          <p:cNvSpPr>
            <a:spLocks noGrp="1"/>
          </p:cNvSpPr>
          <p:nvPr>
            <p:ph type="dt" sz="half" idx="10"/>
          </p:nvPr>
        </p:nvSpPr>
        <p:spPr/>
        <p:txBody>
          <a:bodyPr/>
          <a:lstStyle/>
          <a:p>
            <a:fld id="{33944A55-D2B2-4F98-B636-D5940FDEA970}" type="datetimeFigureOut">
              <a:rPr lang="fr-FR" smtClean="0"/>
              <a:t>05/06/2026</a:t>
            </a:fld>
            <a:endParaRPr lang="fr-FR"/>
          </a:p>
        </p:txBody>
      </p:sp>
      <p:sp>
        <p:nvSpPr>
          <p:cNvPr id="5" name="Espace réservé du pied de page 4">
            <a:extLst>
              <a:ext uri="{FF2B5EF4-FFF2-40B4-BE49-F238E27FC236}">
                <a16:creationId xmlns:a16="http://schemas.microsoft.com/office/drawing/2014/main" id="{AC4896EB-8093-A000-B306-82CA8202487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A522446-2BFB-AFDA-0584-B153BA454944}"/>
              </a:ext>
            </a:extLst>
          </p:cNvPr>
          <p:cNvSpPr>
            <a:spLocks noGrp="1"/>
          </p:cNvSpPr>
          <p:nvPr>
            <p:ph type="sldNum" sz="quarter" idx="12"/>
          </p:nvPr>
        </p:nvSpPr>
        <p:spPr/>
        <p:txBody>
          <a:bodyPr/>
          <a:lstStyle/>
          <a:p>
            <a:fld id="{2DAA3C52-BE3B-48DD-AF09-28029048188F}" type="slidenum">
              <a:rPr lang="fr-FR" smtClean="0"/>
              <a:t>‹N°›</a:t>
            </a:fld>
            <a:endParaRPr lang="fr-FR"/>
          </a:p>
        </p:txBody>
      </p:sp>
    </p:spTree>
    <p:extLst>
      <p:ext uri="{BB962C8B-B14F-4D97-AF65-F5344CB8AC3E}">
        <p14:creationId xmlns:p14="http://schemas.microsoft.com/office/powerpoint/2010/main" val="660649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BBDE6A0-D39A-0DFE-D157-525B29BDE6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DC6A9EA-FCD0-93D6-BC33-1FADA0681B6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98078AD-2A35-EEE2-5C0F-6540B0BD2BF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944A55-D2B2-4F98-B636-D5940FDEA970}" type="datetimeFigureOut">
              <a:rPr lang="fr-FR" smtClean="0"/>
              <a:t>05/06/2026</a:t>
            </a:fld>
            <a:endParaRPr lang="fr-FR"/>
          </a:p>
        </p:txBody>
      </p:sp>
      <p:sp>
        <p:nvSpPr>
          <p:cNvPr id="5" name="Espace réservé du pied de page 4">
            <a:extLst>
              <a:ext uri="{FF2B5EF4-FFF2-40B4-BE49-F238E27FC236}">
                <a16:creationId xmlns:a16="http://schemas.microsoft.com/office/drawing/2014/main" id="{91C04D5B-BBCF-ECD5-E860-FDB8A0CECD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7B5D528D-CD47-44D2-D6BB-7C0C3FB36F1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AA3C52-BE3B-48DD-AF09-28029048188F}" type="slidenum">
              <a:rPr lang="fr-FR" smtClean="0"/>
              <a:t>‹N°›</a:t>
            </a:fld>
            <a:endParaRPr lang="fr-FR"/>
          </a:p>
        </p:txBody>
      </p:sp>
    </p:spTree>
    <p:extLst>
      <p:ext uri="{BB962C8B-B14F-4D97-AF65-F5344CB8AC3E}">
        <p14:creationId xmlns:p14="http://schemas.microsoft.com/office/powerpoint/2010/main" val="31366907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39FD9B9-335C-5980-FAD5-8B8DA8E9CE39}"/>
              </a:ext>
            </a:extLst>
          </p:cNvPr>
          <p:cNvSpPr>
            <a:spLocks noGrp="1"/>
          </p:cNvSpPr>
          <p:nvPr>
            <p:ph type="ctrTitle"/>
          </p:nvPr>
        </p:nvSpPr>
        <p:spPr/>
        <p:txBody>
          <a:bodyPr/>
          <a:lstStyle/>
          <a:p>
            <a:endParaRPr lang="fr-FR"/>
          </a:p>
        </p:txBody>
      </p:sp>
      <p:sp>
        <p:nvSpPr>
          <p:cNvPr id="3" name="Sous-titre 2">
            <a:extLst>
              <a:ext uri="{FF2B5EF4-FFF2-40B4-BE49-F238E27FC236}">
                <a16:creationId xmlns:a16="http://schemas.microsoft.com/office/drawing/2014/main" id="{6241B040-C124-4F00-425F-E0B71EF69CB6}"/>
              </a:ext>
            </a:extLst>
          </p:cNvPr>
          <p:cNvSpPr>
            <a:spLocks noGrp="1"/>
          </p:cNvSpPr>
          <p:nvPr>
            <p:ph type="subTitle" idx="1"/>
          </p:nvPr>
        </p:nvSpPr>
        <p:spPr/>
        <p:txBody>
          <a:bodyPr/>
          <a:lstStyle/>
          <a:p>
            <a:endParaRPr lang="fr-FR"/>
          </a:p>
        </p:txBody>
      </p:sp>
      <p:sp>
        <p:nvSpPr>
          <p:cNvPr id="4" name="Rectangle 3">
            <a:extLst>
              <a:ext uri="{FF2B5EF4-FFF2-40B4-BE49-F238E27FC236}">
                <a16:creationId xmlns:a16="http://schemas.microsoft.com/office/drawing/2014/main" id="{0166C7E1-2974-EB93-2B50-8F9A3F21E17F}"/>
              </a:ext>
            </a:extLst>
          </p:cNvPr>
          <p:cNvSpPr/>
          <p:nvPr/>
        </p:nvSpPr>
        <p:spPr>
          <a:xfrm>
            <a:off x="0" y="0"/>
            <a:ext cx="12192000" cy="6858000"/>
          </a:xfrm>
          <a:prstGeom prst="rect">
            <a:avLst/>
          </a:prstGeom>
          <a:solidFill>
            <a:srgbClr val="27347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Text 0">
            <a:extLst>
              <a:ext uri="{FF2B5EF4-FFF2-40B4-BE49-F238E27FC236}">
                <a16:creationId xmlns:a16="http://schemas.microsoft.com/office/drawing/2014/main" id="{59FA0986-8A93-BB38-4BB5-860EF133D079}"/>
              </a:ext>
            </a:extLst>
          </p:cNvPr>
          <p:cNvSpPr/>
          <p:nvPr/>
        </p:nvSpPr>
        <p:spPr>
          <a:xfrm>
            <a:off x="661491" y="544215"/>
            <a:ext cx="10869017" cy="1771948"/>
          </a:xfrm>
          <a:prstGeom prst="rect">
            <a:avLst/>
          </a:prstGeom>
          <a:noFill/>
          <a:ln/>
        </p:spPr>
        <p:txBody>
          <a:bodyPr wrap="square" lIns="0" tIns="0" rIns="0" bIns="0" rtlCol="0" anchor="t">
            <a:normAutofit fontScale="92500" lnSpcReduction="10000"/>
          </a:bodyPr>
          <a:lstStyle/>
          <a:p>
            <a:pPr marL="0" indent="0" algn="ctr">
              <a:lnSpc>
                <a:spcPct val="104000"/>
              </a:lnSpc>
              <a:buNone/>
            </a:pPr>
            <a:r>
              <a:rPr lang="en-US" sz="5200" b="1" dirty="0">
                <a:solidFill>
                  <a:schemeClr val="bg1"/>
                </a:solidFill>
                <a:latin typeface="General Sans Semibold" pitchFamily="50" charset="0"/>
                <a:ea typeface="Inter Bold" pitchFamily="34" charset="-122"/>
                <a:cs typeface="Inter Bold" pitchFamily="34" charset="-120"/>
              </a:rPr>
              <a:t>NOUVEAUX ÉLUS</a:t>
            </a:r>
          </a:p>
          <a:p>
            <a:pPr marL="0" indent="0" algn="ctr">
              <a:lnSpc>
                <a:spcPct val="104000"/>
              </a:lnSpc>
              <a:buNone/>
            </a:pPr>
            <a:endParaRPr lang="en-US" sz="2750" b="1" dirty="0">
              <a:solidFill>
                <a:schemeClr val="bg1"/>
              </a:solidFill>
              <a:latin typeface="General Sans Semibold" pitchFamily="50" charset="0"/>
              <a:ea typeface="Inter Bold" pitchFamily="34" charset="-122"/>
              <a:cs typeface="Inter Bold" pitchFamily="34" charset="-120"/>
            </a:endParaRPr>
          </a:p>
          <a:p>
            <a:pPr marL="0" indent="0" algn="ctr">
              <a:lnSpc>
                <a:spcPct val="104000"/>
              </a:lnSpc>
              <a:buNone/>
            </a:pPr>
            <a:r>
              <a:rPr lang="en-US" sz="2750" b="1" dirty="0">
                <a:solidFill>
                  <a:schemeClr val="bg1"/>
                </a:solidFill>
                <a:latin typeface="General Sans Semibold" pitchFamily="50" charset="0"/>
                <a:ea typeface="Inter Bold" pitchFamily="34" charset="-122"/>
                <a:cs typeface="Inter Bold" pitchFamily="34" charset="-120"/>
              </a:rPr>
              <a:t>APPRÉHENDER LA GESTION DES RESSOURCES HUMAINES DANS LES COLLECTIVITÉS TERRITORIALES</a:t>
            </a:r>
            <a:endParaRPr lang="en-US" sz="2750" dirty="0">
              <a:solidFill>
                <a:schemeClr val="bg1"/>
              </a:solidFill>
              <a:latin typeface="General Sans Semibold" pitchFamily="50" charset="0"/>
            </a:endParaRPr>
          </a:p>
        </p:txBody>
      </p:sp>
      <p:pic>
        <p:nvPicPr>
          <p:cNvPr id="7" name="Image 6">
            <a:extLst>
              <a:ext uri="{FF2B5EF4-FFF2-40B4-BE49-F238E27FC236}">
                <a16:creationId xmlns:a16="http://schemas.microsoft.com/office/drawing/2014/main" id="{392DF1FD-2C8C-7EE2-8D63-1C052984B3CA}"/>
              </a:ext>
            </a:extLst>
          </p:cNvPr>
          <p:cNvPicPr>
            <a:picLocks noChangeAspect="1"/>
          </p:cNvPicPr>
          <p:nvPr/>
        </p:nvPicPr>
        <p:blipFill>
          <a:blip r:embed="rId2">
            <a:extLst>
              <a:ext uri="{28A0092B-C50C-407E-A947-70E740481C1C}">
                <a14:useLocalDpi xmlns:a14="http://schemas.microsoft.com/office/drawing/2010/main" val="0"/>
              </a:ext>
            </a:extLst>
          </a:blip>
          <a:srcRect l="21961" t="34000" r="23156" b="25867"/>
          <a:stretch>
            <a:fillRect/>
          </a:stretch>
        </p:blipFill>
        <p:spPr>
          <a:xfrm>
            <a:off x="4645152" y="2860378"/>
            <a:ext cx="2660904" cy="2752344"/>
          </a:xfrm>
          <a:prstGeom prst="rect">
            <a:avLst/>
          </a:prstGeom>
        </p:spPr>
      </p:pic>
      <p:pic>
        <p:nvPicPr>
          <p:cNvPr id="9" name="Image 8">
            <a:extLst>
              <a:ext uri="{FF2B5EF4-FFF2-40B4-BE49-F238E27FC236}">
                <a16:creationId xmlns:a16="http://schemas.microsoft.com/office/drawing/2014/main" id="{6D58A392-7EE0-C1DC-F2D3-8E952E89C8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1018" y="5501940"/>
            <a:ext cx="1965964" cy="1111920"/>
          </a:xfrm>
          <a:prstGeom prst="rect">
            <a:avLst/>
          </a:prstGeom>
        </p:spPr>
      </p:pic>
      <p:sp>
        <p:nvSpPr>
          <p:cNvPr id="10" name="Rectangle 9">
            <a:extLst>
              <a:ext uri="{FF2B5EF4-FFF2-40B4-BE49-F238E27FC236}">
                <a16:creationId xmlns:a16="http://schemas.microsoft.com/office/drawing/2014/main" id="{66D352D8-B61F-3F0F-D816-FED6D546F88E}"/>
              </a:ext>
            </a:extLst>
          </p:cNvPr>
          <p:cNvSpPr/>
          <p:nvPr/>
        </p:nvSpPr>
        <p:spPr>
          <a:xfrm>
            <a:off x="9345168" y="5501940"/>
            <a:ext cx="2846832" cy="811845"/>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ZoneTexte 10">
            <a:extLst>
              <a:ext uri="{FF2B5EF4-FFF2-40B4-BE49-F238E27FC236}">
                <a16:creationId xmlns:a16="http://schemas.microsoft.com/office/drawing/2014/main" id="{1DDFD107-7946-C5FE-49FF-3E19FF5BC2CA}"/>
              </a:ext>
            </a:extLst>
          </p:cNvPr>
          <p:cNvSpPr txBox="1"/>
          <p:nvPr/>
        </p:nvSpPr>
        <p:spPr>
          <a:xfrm>
            <a:off x="9474708" y="5646252"/>
            <a:ext cx="2587752" cy="523220"/>
          </a:xfrm>
          <a:prstGeom prst="rect">
            <a:avLst/>
          </a:prstGeom>
          <a:noFill/>
        </p:spPr>
        <p:txBody>
          <a:bodyPr wrap="square" rtlCol="0">
            <a:spAutoFit/>
          </a:bodyPr>
          <a:lstStyle/>
          <a:p>
            <a:r>
              <a:rPr lang="fr-FR" sz="2800" dirty="0">
                <a:solidFill>
                  <a:schemeClr val="bg1"/>
                </a:solidFill>
                <a:latin typeface="General Sans Semibold" pitchFamily="50" charset="0"/>
              </a:rPr>
              <a:t>Mandat 2026</a:t>
            </a:r>
          </a:p>
        </p:txBody>
      </p:sp>
    </p:spTree>
    <p:extLst>
      <p:ext uri="{BB962C8B-B14F-4D97-AF65-F5344CB8AC3E}">
        <p14:creationId xmlns:p14="http://schemas.microsoft.com/office/powerpoint/2010/main" val="25985436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0">
            <a:extLst>
              <a:ext uri="{FF2B5EF4-FFF2-40B4-BE49-F238E27FC236}">
                <a16:creationId xmlns:a16="http://schemas.microsoft.com/office/drawing/2014/main" id="{DBBC7C49-EB7D-1D40-3FEC-DF12AA560735}"/>
              </a:ext>
            </a:extLst>
          </p:cNvPr>
          <p:cNvSpPr/>
          <p:nvPr/>
        </p:nvSpPr>
        <p:spPr>
          <a:xfrm>
            <a:off x="1153344" y="1132630"/>
            <a:ext cx="4333056" cy="705695"/>
          </a:xfrm>
          <a:prstGeom prst="rect">
            <a:avLst/>
          </a:prstGeom>
          <a:noFill/>
          <a:ln/>
        </p:spPr>
        <p:txBody>
          <a:bodyPr wrap="none" lIns="0" tIns="0" rIns="0" bIns="0" rtlCol="0" anchor="t"/>
          <a:lstStyle/>
          <a:p>
            <a:pPr marL="0" indent="0" algn="l">
              <a:lnSpc>
                <a:spcPct val="104000"/>
              </a:lnSpc>
              <a:buNone/>
            </a:pPr>
            <a:r>
              <a:rPr lang="en-US" sz="4400" b="1" dirty="0">
                <a:solidFill>
                  <a:srgbClr val="273479"/>
                </a:solidFill>
                <a:latin typeface="General Sans Semibold" pitchFamily="50" charset="0"/>
                <a:ea typeface="Inter Bold" pitchFamily="34" charset="-122"/>
                <a:cs typeface="Inter Bold" pitchFamily="34" charset="-120"/>
              </a:rPr>
              <a:t>POINTS ABORDES</a:t>
            </a:r>
            <a:endParaRPr lang="en-US" sz="4400" dirty="0">
              <a:solidFill>
                <a:srgbClr val="273479"/>
              </a:solidFill>
              <a:latin typeface="General Sans Semibold" pitchFamily="50" charset="0"/>
            </a:endParaRPr>
          </a:p>
        </p:txBody>
      </p:sp>
      <p:sp>
        <p:nvSpPr>
          <p:cNvPr id="5" name="Text 1">
            <a:extLst>
              <a:ext uri="{FF2B5EF4-FFF2-40B4-BE49-F238E27FC236}">
                <a16:creationId xmlns:a16="http://schemas.microsoft.com/office/drawing/2014/main" id="{BBEB611B-4F5E-C398-F7A5-52ABAFEA9B05}"/>
              </a:ext>
            </a:extLst>
          </p:cNvPr>
          <p:cNvSpPr/>
          <p:nvPr/>
        </p:nvSpPr>
        <p:spPr>
          <a:xfrm>
            <a:off x="1153344" y="2266426"/>
            <a:ext cx="740718" cy="177180"/>
          </a:xfrm>
          <a:prstGeom prst="rect">
            <a:avLst/>
          </a:prstGeom>
          <a:noFill/>
          <a:ln/>
        </p:spPr>
        <p:txBody>
          <a:bodyPr wrap="none" lIns="0" tIns="0" rIns="0" bIns="0" rtlCol="0" anchor="ctr"/>
          <a:lstStyle/>
          <a:p>
            <a:pPr marL="0" indent="0" algn="l">
              <a:lnSpc>
                <a:spcPct val="100000"/>
              </a:lnSpc>
              <a:buNone/>
            </a:pPr>
            <a:r>
              <a:rPr lang="en-US" sz="1400" dirty="0">
                <a:solidFill>
                  <a:srgbClr val="273479"/>
                </a:solidFill>
                <a:latin typeface="Satoshi" pitchFamily="50" charset="0"/>
                <a:ea typeface="Inter Light" pitchFamily="34" charset="-122"/>
                <a:cs typeface="Inter Light" pitchFamily="34" charset="-120"/>
              </a:rPr>
              <a:t>01</a:t>
            </a:r>
            <a:endParaRPr lang="en-US" sz="1400" dirty="0">
              <a:latin typeface="Satoshi" pitchFamily="50" charset="0"/>
            </a:endParaRPr>
          </a:p>
        </p:txBody>
      </p:sp>
      <p:sp>
        <p:nvSpPr>
          <p:cNvPr id="6" name="Shape 2">
            <a:extLst>
              <a:ext uri="{FF2B5EF4-FFF2-40B4-BE49-F238E27FC236}">
                <a16:creationId xmlns:a16="http://schemas.microsoft.com/office/drawing/2014/main" id="{6B3EA15E-7B7C-4FF0-FCC6-F65C2E140796}"/>
              </a:ext>
            </a:extLst>
          </p:cNvPr>
          <p:cNvSpPr/>
          <p:nvPr/>
        </p:nvSpPr>
        <p:spPr>
          <a:xfrm>
            <a:off x="1153344" y="2498626"/>
            <a:ext cx="4004965" cy="19050"/>
          </a:xfrm>
          <a:prstGeom prst="rect">
            <a:avLst/>
          </a:prstGeom>
          <a:solidFill>
            <a:srgbClr val="273479"/>
          </a:solidFill>
          <a:ln/>
        </p:spPr>
        <p:txBody>
          <a:bodyPr/>
          <a:lstStyle/>
          <a:p>
            <a:endParaRPr lang="fr-FR"/>
          </a:p>
        </p:txBody>
      </p:sp>
      <p:sp>
        <p:nvSpPr>
          <p:cNvPr id="7" name="Text 3">
            <a:extLst>
              <a:ext uri="{FF2B5EF4-FFF2-40B4-BE49-F238E27FC236}">
                <a16:creationId xmlns:a16="http://schemas.microsoft.com/office/drawing/2014/main" id="{2B05DDE2-91E3-5694-3E53-7282022A1A1C}"/>
              </a:ext>
            </a:extLst>
          </p:cNvPr>
          <p:cNvSpPr/>
          <p:nvPr/>
        </p:nvSpPr>
        <p:spPr>
          <a:xfrm>
            <a:off x="1153343" y="2640381"/>
            <a:ext cx="4218757" cy="537596"/>
          </a:xfrm>
          <a:prstGeom prst="rect">
            <a:avLst/>
          </a:prstGeom>
          <a:noFill/>
          <a:ln/>
        </p:spPr>
        <p:txBody>
          <a:bodyPr wrap="square" lIns="0" tIns="0" rIns="0" bIns="0" rtlCol="0" anchor="t">
            <a:normAutofit lnSpcReduction="10000"/>
          </a:bodyPr>
          <a:lstStyle/>
          <a:p>
            <a:pPr marL="0" indent="0" algn="l">
              <a:lnSpc>
                <a:spcPct val="104000"/>
              </a:lnSpc>
              <a:buNone/>
            </a:pPr>
            <a:r>
              <a:rPr lang="en-US" b="1" dirty="0">
                <a:solidFill>
                  <a:srgbClr val="99CCE7"/>
                </a:solidFill>
                <a:latin typeface="Satoshi" pitchFamily="50" charset="0"/>
                <a:ea typeface="Inter Bold" pitchFamily="34" charset="-122"/>
                <a:cs typeface="Inter Bold" pitchFamily="34" charset="-120"/>
              </a:rPr>
              <a:t>Les enjeux en matière de gestion du personnel pour le mandat</a:t>
            </a:r>
            <a:endParaRPr lang="en-US" dirty="0">
              <a:solidFill>
                <a:srgbClr val="99CCE7"/>
              </a:solidFill>
              <a:latin typeface="Satoshi" pitchFamily="50" charset="0"/>
            </a:endParaRPr>
          </a:p>
        </p:txBody>
      </p:sp>
      <p:sp>
        <p:nvSpPr>
          <p:cNvPr id="8" name="Text 4">
            <a:extLst>
              <a:ext uri="{FF2B5EF4-FFF2-40B4-BE49-F238E27FC236}">
                <a16:creationId xmlns:a16="http://schemas.microsoft.com/office/drawing/2014/main" id="{58AA73EF-3BAE-F322-9E3C-97B54272D443}"/>
              </a:ext>
            </a:extLst>
          </p:cNvPr>
          <p:cNvSpPr/>
          <p:nvPr/>
        </p:nvSpPr>
        <p:spPr>
          <a:xfrm>
            <a:off x="6096000" y="2262107"/>
            <a:ext cx="740718" cy="177180"/>
          </a:xfrm>
          <a:prstGeom prst="rect">
            <a:avLst/>
          </a:prstGeom>
          <a:noFill/>
          <a:ln/>
        </p:spPr>
        <p:txBody>
          <a:bodyPr wrap="none" lIns="0" tIns="0" rIns="0" bIns="0" rtlCol="0" anchor="ctr"/>
          <a:lstStyle/>
          <a:p>
            <a:pPr marL="0" indent="0" algn="l">
              <a:lnSpc>
                <a:spcPct val="100000"/>
              </a:lnSpc>
              <a:buNone/>
            </a:pPr>
            <a:r>
              <a:rPr lang="en-US" sz="1400" dirty="0">
                <a:solidFill>
                  <a:srgbClr val="273479"/>
                </a:solidFill>
                <a:latin typeface="Satoshi" pitchFamily="50" charset="0"/>
                <a:ea typeface="Inter Light" pitchFamily="34" charset="-122"/>
                <a:cs typeface="Inter Light" pitchFamily="34" charset="-120"/>
              </a:rPr>
              <a:t>02</a:t>
            </a:r>
            <a:endParaRPr lang="en-US" sz="1400" dirty="0">
              <a:latin typeface="Satoshi" pitchFamily="50" charset="0"/>
            </a:endParaRPr>
          </a:p>
        </p:txBody>
      </p:sp>
      <p:sp>
        <p:nvSpPr>
          <p:cNvPr id="9" name="Shape 5">
            <a:extLst>
              <a:ext uri="{FF2B5EF4-FFF2-40B4-BE49-F238E27FC236}">
                <a16:creationId xmlns:a16="http://schemas.microsoft.com/office/drawing/2014/main" id="{5358545F-D003-5657-8CC7-75CF6C4BFFF1}"/>
              </a:ext>
            </a:extLst>
          </p:cNvPr>
          <p:cNvSpPr/>
          <p:nvPr/>
        </p:nvSpPr>
        <p:spPr>
          <a:xfrm>
            <a:off x="6096000" y="2498626"/>
            <a:ext cx="4005039" cy="19050"/>
          </a:xfrm>
          <a:prstGeom prst="rect">
            <a:avLst/>
          </a:prstGeom>
          <a:solidFill>
            <a:srgbClr val="273479"/>
          </a:solidFill>
          <a:ln/>
        </p:spPr>
        <p:txBody>
          <a:bodyPr/>
          <a:lstStyle/>
          <a:p>
            <a:endParaRPr lang="fr-FR"/>
          </a:p>
        </p:txBody>
      </p:sp>
      <p:sp>
        <p:nvSpPr>
          <p:cNvPr id="10" name="Text 6">
            <a:extLst>
              <a:ext uri="{FF2B5EF4-FFF2-40B4-BE49-F238E27FC236}">
                <a16:creationId xmlns:a16="http://schemas.microsoft.com/office/drawing/2014/main" id="{AE8C85A4-C824-3F5A-1C20-774D3ACB658B}"/>
              </a:ext>
            </a:extLst>
          </p:cNvPr>
          <p:cNvSpPr/>
          <p:nvPr/>
        </p:nvSpPr>
        <p:spPr>
          <a:xfrm>
            <a:off x="6096000" y="2640381"/>
            <a:ext cx="4005039" cy="646213"/>
          </a:xfrm>
          <a:prstGeom prst="rect">
            <a:avLst/>
          </a:prstGeom>
          <a:noFill/>
          <a:ln/>
        </p:spPr>
        <p:txBody>
          <a:bodyPr wrap="square" lIns="0" tIns="0" rIns="0" bIns="0" rtlCol="0" anchor="t">
            <a:normAutofit/>
          </a:bodyPr>
          <a:lstStyle/>
          <a:p>
            <a:pPr marL="0" indent="0" algn="l">
              <a:lnSpc>
                <a:spcPct val="104000"/>
              </a:lnSpc>
              <a:buNone/>
            </a:pPr>
            <a:r>
              <a:rPr lang="en-US" b="1" dirty="0">
                <a:solidFill>
                  <a:srgbClr val="99CCE7"/>
                </a:solidFill>
                <a:latin typeface="Satoshi" pitchFamily="50" charset="0"/>
                <a:ea typeface="Inter Bold" pitchFamily="34" charset="-122"/>
                <a:cs typeface="Inter Bold" pitchFamily="34" charset="-120"/>
              </a:rPr>
              <a:t>La </a:t>
            </a:r>
            <a:r>
              <a:rPr lang="en-US" b="1" dirty="0" err="1">
                <a:solidFill>
                  <a:srgbClr val="99CCE7"/>
                </a:solidFill>
                <a:latin typeface="Satoshi" pitchFamily="50" charset="0"/>
                <a:ea typeface="Inter Bold" pitchFamily="34" charset="-122"/>
                <a:cs typeface="Inter Bold" pitchFamily="34" charset="-120"/>
              </a:rPr>
              <a:t>fonction</a:t>
            </a:r>
            <a:r>
              <a:rPr lang="en-US" b="1" dirty="0">
                <a:solidFill>
                  <a:srgbClr val="99CCE7"/>
                </a:solidFill>
                <a:latin typeface="Satoshi" pitchFamily="50" charset="0"/>
                <a:ea typeface="Inter Bold" pitchFamily="34" charset="-122"/>
                <a:cs typeface="Inter Bold" pitchFamily="34" charset="-120"/>
              </a:rPr>
              <a:t> publique territoriale : les chiffres clés et les grands principes</a:t>
            </a:r>
            <a:endParaRPr lang="en-US" dirty="0">
              <a:solidFill>
                <a:srgbClr val="99CCE7"/>
              </a:solidFill>
              <a:latin typeface="Satoshi" pitchFamily="50" charset="0"/>
            </a:endParaRPr>
          </a:p>
        </p:txBody>
      </p:sp>
      <p:sp>
        <p:nvSpPr>
          <p:cNvPr id="11" name="Text 7">
            <a:extLst>
              <a:ext uri="{FF2B5EF4-FFF2-40B4-BE49-F238E27FC236}">
                <a16:creationId xmlns:a16="http://schemas.microsoft.com/office/drawing/2014/main" id="{B3C4DBB1-7FF0-6CA4-24CC-9B7FB3010CBA}"/>
              </a:ext>
            </a:extLst>
          </p:cNvPr>
          <p:cNvSpPr/>
          <p:nvPr/>
        </p:nvSpPr>
        <p:spPr>
          <a:xfrm>
            <a:off x="1153344" y="3642876"/>
            <a:ext cx="740718" cy="177180"/>
          </a:xfrm>
          <a:prstGeom prst="rect">
            <a:avLst/>
          </a:prstGeom>
          <a:noFill/>
          <a:ln/>
        </p:spPr>
        <p:txBody>
          <a:bodyPr wrap="none" lIns="0" tIns="0" rIns="0" bIns="0" rtlCol="0" anchor="ctr"/>
          <a:lstStyle/>
          <a:p>
            <a:pPr marL="0" indent="0" algn="l">
              <a:lnSpc>
                <a:spcPct val="100000"/>
              </a:lnSpc>
              <a:buNone/>
            </a:pPr>
            <a:r>
              <a:rPr lang="en-US" sz="1400" dirty="0">
                <a:solidFill>
                  <a:srgbClr val="273479"/>
                </a:solidFill>
                <a:latin typeface="Satoshi" pitchFamily="50" charset="0"/>
                <a:ea typeface="Inter Light" pitchFamily="34" charset="-122"/>
                <a:cs typeface="Inter Light" pitchFamily="34" charset="-120"/>
              </a:rPr>
              <a:t>03</a:t>
            </a:r>
            <a:endParaRPr lang="en-US" sz="1400" dirty="0">
              <a:latin typeface="Satoshi" pitchFamily="50" charset="0"/>
            </a:endParaRPr>
          </a:p>
        </p:txBody>
      </p:sp>
      <p:sp>
        <p:nvSpPr>
          <p:cNvPr id="12" name="Shape 8">
            <a:extLst>
              <a:ext uri="{FF2B5EF4-FFF2-40B4-BE49-F238E27FC236}">
                <a16:creationId xmlns:a16="http://schemas.microsoft.com/office/drawing/2014/main" id="{1CAB3CA9-F38B-9981-2A14-7880FDCD9088}"/>
              </a:ext>
            </a:extLst>
          </p:cNvPr>
          <p:cNvSpPr/>
          <p:nvPr/>
        </p:nvSpPr>
        <p:spPr>
          <a:xfrm>
            <a:off x="1153344" y="3895995"/>
            <a:ext cx="4004965" cy="19050"/>
          </a:xfrm>
          <a:prstGeom prst="rect">
            <a:avLst/>
          </a:prstGeom>
          <a:solidFill>
            <a:srgbClr val="273479"/>
          </a:solidFill>
          <a:ln/>
        </p:spPr>
        <p:txBody>
          <a:bodyPr/>
          <a:lstStyle/>
          <a:p>
            <a:endParaRPr lang="fr-FR"/>
          </a:p>
        </p:txBody>
      </p:sp>
      <p:sp>
        <p:nvSpPr>
          <p:cNvPr id="13" name="Text 9">
            <a:extLst>
              <a:ext uri="{FF2B5EF4-FFF2-40B4-BE49-F238E27FC236}">
                <a16:creationId xmlns:a16="http://schemas.microsoft.com/office/drawing/2014/main" id="{515A26FE-239B-03E0-5BDA-109FF08FF4BD}"/>
              </a:ext>
            </a:extLst>
          </p:cNvPr>
          <p:cNvSpPr/>
          <p:nvPr/>
        </p:nvSpPr>
        <p:spPr>
          <a:xfrm>
            <a:off x="1153344" y="4042815"/>
            <a:ext cx="4004965" cy="595312"/>
          </a:xfrm>
          <a:prstGeom prst="rect">
            <a:avLst/>
          </a:prstGeom>
          <a:noFill/>
          <a:ln/>
        </p:spPr>
        <p:txBody>
          <a:bodyPr wrap="square" lIns="0" tIns="0" rIns="0" bIns="0" rtlCol="0" anchor="t">
            <a:normAutofit/>
          </a:bodyPr>
          <a:lstStyle/>
          <a:p>
            <a:pPr marL="0" indent="0" algn="l">
              <a:lnSpc>
                <a:spcPct val="104000"/>
              </a:lnSpc>
              <a:buNone/>
            </a:pPr>
            <a:r>
              <a:rPr lang="en-US" b="1" dirty="0">
                <a:solidFill>
                  <a:srgbClr val="99CCE7"/>
                </a:solidFill>
                <a:latin typeface="Satoshi" pitchFamily="50" charset="0"/>
                <a:ea typeface="Inter Bold" pitchFamily="34" charset="-122"/>
                <a:cs typeface="Inter Bold" pitchFamily="34" charset="-120"/>
              </a:rPr>
              <a:t>L'environnement territorial du maire employeur</a:t>
            </a:r>
            <a:endParaRPr lang="en-US" dirty="0">
              <a:solidFill>
                <a:srgbClr val="99CCE7"/>
              </a:solidFill>
              <a:latin typeface="Satoshi" pitchFamily="50" charset="0"/>
            </a:endParaRPr>
          </a:p>
        </p:txBody>
      </p:sp>
      <p:sp>
        <p:nvSpPr>
          <p:cNvPr id="14" name="Text 10">
            <a:extLst>
              <a:ext uri="{FF2B5EF4-FFF2-40B4-BE49-F238E27FC236}">
                <a16:creationId xmlns:a16="http://schemas.microsoft.com/office/drawing/2014/main" id="{53099F04-7305-4BD6-5125-2765758083D3}"/>
              </a:ext>
            </a:extLst>
          </p:cNvPr>
          <p:cNvSpPr/>
          <p:nvPr/>
        </p:nvSpPr>
        <p:spPr>
          <a:xfrm>
            <a:off x="6096000" y="3642876"/>
            <a:ext cx="740718" cy="177180"/>
          </a:xfrm>
          <a:prstGeom prst="rect">
            <a:avLst/>
          </a:prstGeom>
          <a:noFill/>
          <a:ln/>
        </p:spPr>
        <p:txBody>
          <a:bodyPr wrap="none" lIns="0" tIns="0" rIns="0" bIns="0" rtlCol="0" anchor="ctr"/>
          <a:lstStyle/>
          <a:p>
            <a:pPr marL="0" indent="0" algn="l">
              <a:lnSpc>
                <a:spcPct val="100000"/>
              </a:lnSpc>
              <a:buNone/>
            </a:pPr>
            <a:r>
              <a:rPr lang="en-US" sz="1400" dirty="0">
                <a:solidFill>
                  <a:srgbClr val="273479"/>
                </a:solidFill>
                <a:latin typeface="Satoshi" pitchFamily="50" charset="0"/>
                <a:ea typeface="Inter Light" pitchFamily="34" charset="-122"/>
                <a:cs typeface="Inter Light" pitchFamily="34" charset="-120"/>
              </a:rPr>
              <a:t>04</a:t>
            </a:r>
            <a:endParaRPr lang="en-US" sz="1400" dirty="0">
              <a:latin typeface="Satoshi" pitchFamily="50" charset="0"/>
            </a:endParaRPr>
          </a:p>
        </p:txBody>
      </p:sp>
      <p:sp>
        <p:nvSpPr>
          <p:cNvPr id="15" name="Shape 11">
            <a:extLst>
              <a:ext uri="{FF2B5EF4-FFF2-40B4-BE49-F238E27FC236}">
                <a16:creationId xmlns:a16="http://schemas.microsoft.com/office/drawing/2014/main" id="{0865BE4A-B83E-C568-8F82-8090A668B447}"/>
              </a:ext>
            </a:extLst>
          </p:cNvPr>
          <p:cNvSpPr/>
          <p:nvPr/>
        </p:nvSpPr>
        <p:spPr>
          <a:xfrm>
            <a:off x="6095999" y="3893661"/>
            <a:ext cx="4005039" cy="19050"/>
          </a:xfrm>
          <a:prstGeom prst="rect">
            <a:avLst/>
          </a:prstGeom>
          <a:solidFill>
            <a:srgbClr val="273479"/>
          </a:solidFill>
          <a:ln/>
        </p:spPr>
        <p:txBody>
          <a:bodyPr/>
          <a:lstStyle/>
          <a:p>
            <a:endParaRPr lang="fr-FR"/>
          </a:p>
        </p:txBody>
      </p:sp>
      <p:sp>
        <p:nvSpPr>
          <p:cNvPr id="16" name="Text 12">
            <a:extLst>
              <a:ext uri="{FF2B5EF4-FFF2-40B4-BE49-F238E27FC236}">
                <a16:creationId xmlns:a16="http://schemas.microsoft.com/office/drawing/2014/main" id="{185C6A6C-14F5-4B82-207E-B69B6F560259}"/>
              </a:ext>
            </a:extLst>
          </p:cNvPr>
          <p:cNvSpPr/>
          <p:nvPr/>
        </p:nvSpPr>
        <p:spPr>
          <a:xfrm>
            <a:off x="6095999" y="4042815"/>
            <a:ext cx="4005039" cy="735659"/>
          </a:xfrm>
          <a:prstGeom prst="rect">
            <a:avLst/>
          </a:prstGeom>
          <a:noFill/>
          <a:ln/>
        </p:spPr>
        <p:txBody>
          <a:bodyPr wrap="square" lIns="0" tIns="0" rIns="0" bIns="0" rtlCol="0" anchor="t">
            <a:normAutofit/>
          </a:bodyPr>
          <a:lstStyle/>
          <a:p>
            <a:pPr marL="0" indent="0" algn="l">
              <a:lnSpc>
                <a:spcPct val="104000"/>
              </a:lnSpc>
              <a:buNone/>
            </a:pPr>
            <a:r>
              <a:rPr lang="en-US" b="1" dirty="0">
                <a:solidFill>
                  <a:srgbClr val="99CCE7"/>
                </a:solidFill>
                <a:latin typeface="Satoshi" pitchFamily="50" charset="0"/>
                <a:ea typeface="Inter Bold" pitchFamily="34" charset="-122"/>
                <a:cs typeface="Inter Bold" pitchFamily="34" charset="-120"/>
              </a:rPr>
              <a:t>Les grands aspects de la politique RH des collectivités territoriales</a:t>
            </a:r>
            <a:endParaRPr lang="en-US" dirty="0">
              <a:solidFill>
                <a:srgbClr val="99CCE7"/>
              </a:solidFill>
              <a:latin typeface="Satoshi" pitchFamily="50" charset="0"/>
            </a:endParaRPr>
          </a:p>
        </p:txBody>
      </p:sp>
    </p:spTree>
    <p:extLst>
      <p:ext uri="{BB962C8B-B14F-4D97-AF65-F5344CB8AC3E}">
        <p14:creationId xmlns:p14="http://schemas.microsoft.com/office/powerpoint/2010/main" val="14747163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0">
            <a:extLst>
              <a:ext uri="{FF2B5EF4-FFF2-40B4-BE49-F238E27FC236}">
                <a16:creationId xmlns:a16="http://schemas.microsoft.com/office/drawing/2014/main" id="{32BD6917-FDEA-582A-F77F-795C4A9507E3}"/>
              </a:ext>
            </a:extLst>
          </p:cNvPr>
          <p:cNvSpPr/>
          <p:nvPr/>
        </p:nvSpPr>
        <p:spPr>
          <a:xfrm>
            <a:off x="1010469" y="2069269"/>
            <a:ext cx="8151763" cy="2548012"/>
          </a:xfrm>
          <a:prstGeom prst="rect">
            <a:avLst/>
          </a:prstGeom>
          <a:noFill/>
          <a:ln/>
        </p:spPr>
        <p:txBody>
          <a:bodyPr wrap="square" lIns="0" tIns="0" rIns="0" bIns="0" rtlCol="0" anchor="t">
            <a:normAutofit/>
          </a:bodyPr>
          <a:lstStyle/>
          <a:p>
            <a:pPr marL="0" indent="0" algn="l">
              <a:lnSpc>
                <a:spcPct val="104000"/>
              </a:lnSpc>
              <a:buNone/>
            </a:pPr>
            <a:r>
              <a:rPr lang="en-US" sz="6000" b="1" dirty="0">
                <a:solidFill>
                  <a:srgbClr val="273479"/>
                </a:solidFill>
                <a:latin typeface="Satoshi" pitchFamily="50" charset="0"/>
                <a:ea typeface="Inter Bold" pitchFamily="34" charset="-122"/>
                <a:cs typeface="Inter Bold" pitchFamily="34" charset="-120"/>
              </a:rPr>
              <a:t>01</a:t>
            </a:r>
          </a:p>
          <a:p>
            <a:pPr marL="0" indent="0" algn="l">
              <a:lnSpc>
                <a:spcPct val="104000"/>
              </a:lnSpc>
              <a:buNone/>
            </a:pPr>
            <a:endParaRPr lang="en-US" b="1" dirty="0">
              <a:solidFill>
                <a:srgbClr val="273479"/>
              </a:solidFill>
              <a:latin typeface="General Sans Semibold" pitchFamily="50" charset="0"/>
              <a:ea typeface="Inter Bold" pitchFamily="34" charset="-122"/>
              <a:cs typeface="Inter Bold" pitchFamily="34" charset="-120"/>
            </a:endParaRPr>
          </a:p>
          <a:p>
            <a:pPr marL="0" indent="0" algn="l">
              <a:lnSpc>
                <a:spcPct val="104000"/>
              </a:lnSpc>
              <a:buNone/>
            </a:pPr>
            <a:r>
              <a:rPr lang="en-US" sz="4000" b="1" dirty="0">
                <a:solidFill>
                  <a:srgbClr val="273479"/>
                </a:solidFill>
                <a:latin typeface="General Sans Semibold" pitchFamily="50" charset="0"/>
                <a:ea typeface="Inter Bold" pitchFamily="34" charset="-122"/>
                <a:cs typeface="Inter Bold" pitchFamily="34" charset="-120"/>
              </a:rPr>
              <a:t>Les enjeux en matière de gestion du personnel pour le mandat</a:t>
            </a:r>
            <a:endParaRPr lang="en-US" sz="4000" dirty="0">
              <a:solidFill>
                <a:srgbClr val="273479"/>
              </a:solidFill>
              <a:latin typeface="General Sans Semibold" pitchFamily="50" charset="0"/>
            </a:endParaRPr>
          </a:p>
        </p:txBody>
      </p:sp>
      <p:pic>
        <p:nvPicPr>
          <p:cNvPr id="6" name="Image 5">
            <a:extLst>
              <a:ext uri="{FF2B5EF4-FFF2-40B4-BE49-F238E27FC236}">
                <a16:creationId xmlns:a16="http://schemas.microsoft.com/office/drawing/2014/main" id="{80060060-A385-C235-0463-D185869A2993}"/>
              </a:ext>
            </a:extLst>
          </p:cNvPr>
          <p:cNvPicPr>
            <a:picLocks noChangeAspect="1"/>
          </p:cNvPicPr>
          <p:nvPr/>
        </p:nvPicPr>
        <p:blipFill>
          <a:blip r:embed="rId2">
            <a:extLst>
              <a:ext uri="{28A0092B-C50C-407E-A947-70E740481C1C}">
                <a14:useLocalDpi xmlns:a14="http://schemas.microsoft.com/office/drawing/2010/main" val="0"/>
              </a:ext>
            </a:extLst>
          </a:blip>
          <a:srcRect l="53144" t="54444" r="7565" b="5833"/>
          <a:stretch>
            <a:fillRect/>
          </a:stretch>
        </p:blipFill>
        <p:spPr>
          <a:xfrm>
            <a:off x="9944100" y="3780882"/>
            <a:ext cx="2151831" cy="3077118"/>
          </a:xfrm>
          <a:prstGeom prst="rect">
            <a:avLst/>
          </a:prstGeom>
        </p:spPr>
      </p:pic>
    </p:spTree>
    <p:extLst>
      <p:ext uri="{BB962C8B-B14F-4D97-AF65-F5344CB8AC3E}">
        <p14:creationId xmlns:p14="http://schemas.microsoft.com/office/powerpoint/2010/main" val="17914408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F9D9D-C52E-9B31-F108-96CB1244B6B3}"/>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CA5057CD-0FEA-CF54-2A43-48C3A314C17F}"/>
              </a:ext>
            </a:extLst>
          </p:cNvPr>
          <p:cNvSpPr/>
          <p:nvPr/>
        </p:nvSpPr>
        <p:spPr>
          <a:xfrm>
            <a:off x="4216748" y="1019182"/>
            <a:ext cx="5747589" cy="680442"/>
          </a:xfrm>
          <a:prstGeom prst="rect">
            <a:avLst/>
          </a:prstGeom>
          <a:noFill/>
          <a:ln/>
        </p:spPr>
        <p:txBody>
          <a:bodyPr wrap="none" lIns="0" tIns="0" rIns="0" bIns="0" rtlCol="0" anchor="t"/>
          <a:lstStyle/>
          <a:p>
            <a:pPr marL="0" indent="0" algn="l">
              <a:lnSpc>
                <a:spcPts val="3200"/>
              </a:lnSpc>
              <a:buNone/>
            </a:pPr>
            <a:r>
              <a:rPr lang="en-US" sz="2400" b="1" dirty="0">
                <a:solidFill>
                  <a:srgbClr val="273479"/>
                </a:solidFill>
                <a:latin typeface="General Sans Semibold" pitchFamily="50" charset="0"/>
                <a:ea typeface="Inter" pitchFamily="34" charset="-122"/>
                <a:cs typeface="Inter" pitchFamily="34" charset="-120"/>
              </a:rPr>
              <a:t>Être maire ou président, plus </a:t>
            </a:r>
            <a:r>
              <a:rPr lang="en-US" sz="2400" b="1" dirty="0" err="1">
                <a:solidFill>
                  <a:srgbClr val="273479"/>
                </a:solidFill>
                <a:latin typeface="General Sans Semibold" pitchFamily="50" charset="0"/>
                <a:ea typeface="Inter" pitchFamily="34" charset="-122"/>
                <a:cs typeface="Inter" pitchFamily="34" charset="-120"/>
              </a:rPr>
              <a:t>qu'un</a:t>
            </a:r>
            <a:r>
              <a:rPr lang="en-US" sz="2400" b="1" dirty="0">
                <a:solidFill>
                  <a:srgbClr val="273479"/>
                </a:solidFill>
                <a:latin typeface="General Sans Semibold" pitchFamily="50" charset="0"/>
                <a:ea typeface="Inter" pitchFamily="34" charset="-122"/>
                <a:cs typeface="Inter" pitchFamily="34" charset="-120"/>
              </a:rPr>
              <a:t> </a:t>
            </a:r>
            <a:r>
              <a:rPr lang="en-US" sz="2400" b="1" dirty="0" err="1">
                <a:solidFill>
                  <a:srgbClr val="273479"/>
                </a:solidFill>
                <a:latin typeface="General Sans Semibold" pitchFamily="50" charset="0"/>
                <a:ea typeface="Inter" pitchFamily="34" charset="-122"/>
                <a:cs typeface="Inter" pitchFamily="34" charset="-120"/>
              </a:rPr>
              <a:t>rôle</a:t>
            </a:r>
            <a:r>
              <a:rPr lang="en-US" sz="2400" b="1" dirty="0">
                <a:solidFill>
                  <a:srgbClr val="273479"/>
                </a:solidFill>
                <a:latin typeface="General Sans Semibold" pitchFamily="50" charset="0"/>
                <a:ea typeface="Inter" pitchFamily="34" charset="-122"/>
                <a:cs typeface="Inter" pitchFamily="34" charset="-120"/>
              </a:rPr>
              <a:t>, </a:t>
            </a:r>
          </a:p>
          <a:p>
            <a:pPr marL="0" indent="0" algn="l">
              <a:lnSpc>
                <a:spcPts val="3200"/>
              </a:lnSpc>
              <a:buNone/>
            </a:pPr>
            <a:r>
              <a:rPr lang="en-US" sz="2400" b="1" dirty="0" err="1">
                <a:solidFill>
                  <a:srgbClr val="273479"/>
                </a:solidFill>
                <a:latin typeface="General Sans Semibold" pitchFamily="50" charset="0"/>
                <a:ea typeface="Inter" pitchFamily="34" charset="-122"/>
                <a:cs typeface="Inter" pitchFamily="34" charset="-120"/>
              </a:rPr>
              <a:t>c'est</a:t>
            </a:r>
            <a:r>
              <a:rPr lang="en-US" sz="2400" b="1" dirty="0">
                <a:solidFill>
                  <a:srgbClr val="273479"/>
                </a:solidFill>
                <a:latin typeface="General Sans Semibold" pitchFamily="50" charset="0"/>
                <a:ea typeface="Inter" pitchFamily="34" charset="-122"/>
                <a:cs typeface="Inter" pitchFamily="34" charset="-120"/>
              </a:rPr>
              <a:t> une responsabilité multiple :</a:t>
            </a:r>
            <a:endParaRPr lang="en-US" sz="2400" dirty="0">
              <a:solidFill>
                <a:srgbClr val="273479"/>
              </a:solidFill>
              <a:latin typeface="General Sans Semibold" pitchFamily="50" charset="0"/>
            </a:endParaRPr>
          </a:p>
        </p:txBody>
      </p:sp>
      <p:sp>
        <p:nvSpPr>
          <p:cNvPr id="3" name="Shape 1">
            <a:extLst>
              <a:ext uri="{FF2B5EF4-FFF2-40B4-BE49-F238E27FC236}">
                <a16:creationId xmlns:a16="http://schemas.microsoft.com/office/drawing/2014/main" id="{05EC2A54-DECD-BDC9-DF1D-C46228641027}"/>
              </a:ext>
            </a:extLst>
          </p:cNvPr>
          <p:cNvSpPr/>
          <p:nvPr/>
        </p:nvSpPr>
        <p:spPr>
          <a:xfrm>
            <a:off x="3794976" y="2345457"/>
            <a:ext cx="232013" cy="230104"/>
          </a:xfrm>
          <a:prstGeom prst="roundRect">
            <a:avLst>
              <a:gd name="adj" fmla="val 18669"/>
            </a:avLst>
          </a:prstGeom>
          <a:solidFill>
            <a:srgbClr val="273479"/>
          </a:solidFill>
          <a:ln w="4763">
            <a:noFill/>
            <a:prstDash val="solid"/>
          </a:ln>
        </p:spPr>
        <p:txBody>
          <a:bodyPr/>
          <a:lstStyle/>
          <a:p>
            <a:endParaRPr lang="fr-FR"/>
          </a:p>
        </p:txBody>
      </p:sp>
      <p:sp>
        <p:nvSpPr>
          <p:cNvPr id="4" name="Text 2">
            <a:extLst>
              <a:ext uri="{FF2B5EF4-FFF2-40B4-BE49-F238E27FC236}">
                <a16:creationId xmlns:a16="http://schemas.microsoft.com/office/drawing/2014/main" id="{476386B3-A459-6B4D-C580-6A42FD4B9307}"/>
              </a:ext>
            </a:extLst>
          </p:cNvPr>
          <p:cNvSpPr/>
          <p:nvPr/>
        </p:nvSpPr>
        <p:spPr>
          <a:xfrm>
            <a:off x="4216748" y="2276548"/>
            <a:ext cx="3508027" cy="1800152"/>
          </a:xfrm>
          <a:prstGeom prst="rect">
            <a:avLst/>
          </a:prstGeom>
          <a:noFill/>
          <a:ln/>
        </p:spPr>
        <p:txBody>
          <a:bodyPr wrap="square" lIns="0" tIns="0" rIns="0" bIns="0" rtlCol="0" anchor="t">
            <a:normAutofit/>
          </a:bodyPr>
          <a:lstStyle/>
          <a:p>
            <a:pPr marL="0" indent="0" algn="l">
              <a:lnSpc>
                <a:spcPct val="120000"/>
              </a:lnSpc>
              <a:buNone/>
            </a:pPr>
            <a:r>
              <a:rPr lang="en-US" dirty="0">
                <a:solidFill>
                  <a:srgbClr val="273479"/>
                </a:solidFill>
                <a:latin typeface="Satoshi" pitchFamily="50" charset="0"/>
                <a:ea typeface="Inter" pitchFamily="34" charset="-122"/>
                <a:cs typeface="Inter" pitchFamily="34" charset="-120"/>
              </a:rPr>
              <a:t>Une responsabilité administrative et disciplinaire à travers les différents actes liés à l'application du statut de la Fonction publique territoriale</a:t>
            </a:r>
            <a:endParaRPr lang="en-US" dirty="0">
              <a:latin typeface="Satoshi" pitchFamily="50" charset="0"/>
            </a:endParaRPr>
          </a:p>
        </p:txBody>
      </p:sp>
      <p:sp>
        <p:nvSpPr>
          <p:cNvPr id="5" name="Shape 3">
            <a:extLst>
              <a:ext uri="{FF2B5EF4-FFF2-40B4-BE49-F238E27FC236}">
                <a16:creationId xmlns:a16="http://schemas.microsoft.com/office/drawing/2014/main" id="{DABD0169-755D-E467-0C61-7845124DD0E7}"/>
              </a:ext>
            </a:extLst>
          </p:cNvPr>
          <p:cNvSpPr/>
          <p:nvPr/>
        </p:nvSpPr>
        <p:spPr>
          <a:xfrm>
            <a:off x="7925627" y="2345457"/>
            <a:ext cx="232013" cy="230104"/>
          </a:xfrm>
          <a:prstGeom prst="roundRect">
            <a:avLst>
              <a:gd name="adj" fmla="val 18669"/>
            </a:avLst>
          </a:prstGeom>
          <a:solidFill>
            <a:srgbClr val="273479"/>
          </a:solidFill>
          <a:ln w="4763">
            <a:noFill/>
            <a:prstDash val="solid"/>
          </a:ln>
        </p:spPr>
        <p:txBody>
          <a:bodyPr/>
          <a:lstStyle/>
          <a:p>
            <a:endParaRPr lang="fr-FR" dirty="0"/>
          </a:p>
        </p:txBody>
      </p:sp>
      <p:sp>
        <p:nvSpPr>
          <p:cNvPr id="6" name="Text 4">
            <a:extLst>
              <a:ext uri="{FF2B5EF4-FFF2-40B4-BE49-F238E27FC236}">
                <a16:creationId xmlns:a16="http://schemas.microsoft.com/office/drawing/2014/main" id="{7CF1FB2F-C9B0-8513-8AFE-E98F67614FA4}"/>
              </a:ext>
            </a:extLst>
          </p:cNvPr>
          <p:cNvSpPr/>
          <p:nvPr/>
        </p:nvSpPr>
        <p:spPr>
          <a:xfrm>
            <a:off x="8347399" y="2276548"/>
            <a:ext cx="3606476" cy="1579514"/>
          </a:xfrm>
          <a:prstGeom prst="rect">
            <a:avLst/>
          </a:prstGeom>
          <a:noFill/>
          <a:ln/>
        </p:spPr>
        <p:txBody>
          <a:bodyPr wrap="square" lIns="0" tIns="0" rIns="0" bIns="0" rtlCol="0" anchor="t">
            <a:normAutofit/>
          </a:bodyPr>
          <a:lstStyle/>
          <a:p>
            <a:pPr marL="0" indent="0" algn="l">
              <a:lnSpc>
                <a:spcPct val="120000"/>
              </a:lnSpc>
              <a:buNone/>
            </a:pPr>
            <a:r>
              <a:rPr lang="en-US" dirty="0">
                <a:solidFill>
                  <a:srgbClr val="273479"/>
                </a:solidFill>
                <a:latin typeface="Satoshi" pitchFamily="50" charset="0"/>
                <a:ea typeface="Inter" pitchFamily="34" charset="-122"/>
                <a:cs typeface="Inter" pitchFamily="34" charset="-120"/>
              </a:rPr>
              <a:t>Une responsabilité civile et pénale en matière d'hygiène et de sécurité au travail</a:t>
            </a:r>
            <a:endParaRPr lang="en-US" dirty="0">
              <a:latin typeface="Satoshi" pitchFamily="50" charset="0"/>
            </a:endParaRPr>
          </a:p>
        </p:txBody>
      </p:sp>
      <p:sp>
        <p:nvSpPr>
          <p:cNvPr id="7" name="Shape 5">
            <a:extLst>
              <a:ext uri="{FF2B5EF4-FFF2-40B4-BE49-F238E27FC236}">
                <a16:creationId xmlns:a16="http://schemas.microsoft.com/office/drawing/2014/main" id="{A45A2809-75AF-883F-084E-3D504E77D207}"/>
              </a:ext>
            </a:extLst>
          </p:cNvPr>
          <p:cNvSpPr/>
          <p:nvPr/>
        </p:nvSpPr>
        <p:spPr>
          <a:xfrm>
            <a:off x="3794976" y="4508079"/>
            <a:ext cx="232013" cy="230105"/>
          </a:xfrm>
          <a:prstGeom prst="roundRect">
            <a:avLst>
              <a:gd name="adj" fmla="val 18669"/>
            </a:avLst>
          </a:prstGeom>
          <a:solidFill>
            <a:srgbClr val="273479"/>
          </a:solidFill>
          <a:ln w="4763">
            <a:noFill/>
            <a:prstDash val="solid"/>
          </a:ln>
        </p:spPr>
        <p:txBody>
          <a:bodyPr/>
          <a:lstStyle/>
          <a:p>
            <a:endParaRPr lang="fr-FR"/>
          </a:p>
        </p:txBody>
      </p:sp>
      <p:sp>
        <p:nvSpPr>
          <p:cNvPr id="8" name="Text 6">
            <a:extLst>
              <a:ext uri="{FF2B5EF4-FFF2-40B4-BE49-F238E27FC236}">
                <a16:creationId xmlns:a16="http://schemas.microsoft.com/office/drawing/2014/main" id="{BBBBAFF0-EA1E-FFBF-04FB-AB601AFD2754}"/>
              </a:ext>
            </a:extLst>
          </p:cNvPr>
          <p:cNvSpPr/>
          <p:nvPr/>
        </p:nvSpPr>
        <p:spPr>
          <a:xfrm>
            <a:off x="4216748" y="4452030"/>
            <a:ext cx="3508027" cy="2393083"/>
          </a:xfrm>
          <a:prstGeom prst="rect">
            <a:avLst/>
          </a:prstGeom>
          <a:noFill/>
          <a:ln/>
        </p:spPr>
        <p:txBody>
          <a:bodyPr wrap="square" lIns="0" tIns="0" rIns="0" bIns="0" rtlCol="0" anchor="t">
            <a:normAutofit/>
          </a:bodyPr>
          <a:lstStyle/>
          <a:p>
            <a:pPr marL="0" indent="0" algn="l">
              <a:lnSpc>
                <a:spcPct val="120000"/>
              </a:lnSpc>
              <a:buNone/>
            </a:pPr>
            <a:r>
              <a:rPr lang="en-US" dirty="0">
                <a:solidFill>
                  <a:srgbClr val="273479"/>
                </a:solidFill>
                <a:latin typeface="Satoshi" pitchFamily="50" charset="0"/>
                <a:ea typeface="Inter" pitchFamily="34" charset="-122"/>
                <a:cs typeface="Inter" pitchFamily="34" charset="-120"/>
              </a:rPr>
              <a:t>Une responsabilité financière au regard de la part prépondérante des frais de personnel dans le budget de fonctionnement des collectivités territoriales</a:t>
            </a:r>
            <a:endParaRPr lang="en-US" dirty="0">
              <a:latin typeface="Satoshi" pitchFamily="50" charset="0"/>
            </a:endParaRPr>
          </a:p>
        </p:txBody>
      </p:sp>
      <p:sp>
        <p:nvSpPr>
          <p:cNvPr id="9" name="Shape 7">
            <a:extLst>
              <a:ext uri="{FF2B5EF4-FFF2-40B4-BE49-F238E27FC236}">
                <a16:creationId xmlns:a16="http://schemas.microsoft.com/office/drawing/2014/main" id="{4D4EC792-DAD5-BDE8-C30C-7B390EDD49E0}"/>
              </a:ext>
            </a:extLst>
          </p:cNvPr>
          <p:cNvSpPr/>
          <p:nvPr/>
        </p:nvSpPr>
        <p:spPr>
          <a:xfrm>
            <a:off x="7925627" y="4508079"/>
            <a:ext cx="232013" cy="230105"/>
          </a:xfrm>
          <a:prstGeom prst="roundRect">
            <a:avLst>
              <a:gd name="adj" fmla="val 18669"/>
            </a:avLst>
          </a:prstGeom>
          <a:solidFill>
            <a:srgbClr val="273479"/>
          </a:solidFill>
          <a:ln w="4763">
            <a:noFill/>
            <a:prstDash val="solid"/>
          </a:ln>
        </p:spPr>
        <p:txBody>
          <a:bodyPr/>
          <a:lstStyle/>
          <a:p>
            <a:endParaRPr lang="fr-FR"/>
          </a:p>
        </p:txBody>
      </p:sp>
      <p:sp>
        <p:nvSpPr>
          <p:cNvPr id="10" name="Text 8">
            <a:extLst>
              <a:ext uri="{FF2B5EF4-FFF2-40B4-BE49-F238E27FC236}">
                <a16:creationId xmlns:a16="http://schemas.microsoft.com/office/drawing/2014/main" id="{DFE56F6B-113C-C45D-D13A-BF062031B6BC}"/>
              </a:ext>
            </a:extLst>
          </p:cNvPr>
          <p:cNvSpPr/>
          <p:nvPr/>
        </p:nvSpPr>
        <p:spPr>
          <a:xfrm>
            <a:off x="8347400" y="4452030"/>
            <a:ext cx="3606476" cy="2090515"/>
          </a:xfrm>
          <a:prstGeom prst="rect">
            <a:avLst/>
          </a:prstGeom>
          <a:noFill/>
          <a:ln/>
        </p:spPr>
        <p:txBody>
          <a:bodyPr wrap="square" lIns="0" tIns="0" rIns="0" bIns="0" rtlCol="0" anchor="t">
            <a:normAutofit/>
          </a:bodyPr>
          <a:lstStyle/>
          <a:p>
            <a:pPr marL="0" indent="0" algn="l">
              <a:lnSpc>
                <a:spcPct val="120000"/>
              </a:lnSpc>
              <a:buNone/>
            </a:pPr>
            <a:r>
              <a:rPr lang="en-US" dirty="0">
                <a:solidFill>
                  <a:srgbClr val="273479"/>
                </a:solidFill>
                <a:latin typeface="Satoshi" pitchFamily="50" charset="0"/>
                <a:ea typeface="Inter" pitchFamily="34" charset="-122"/>
                <a:cs typeface="Inter" pitchFamily="34" charset="-120"/>
              </a:rPr>
              <a:t>Une responsabilité sociale car bien souvent le Maire est l'un des tout premiers employeurs de la commune.</a:t>
            </a:r>
            <a:endParaRPr lang="en-US" dirty="0">
              <a:latin typeface="Satoshi" pitchFamily="50" charset="0"/>
            </a:endParaRPr>
          </a:p>
        </p:txBody>
      </p:sp>
      <p:sp>
        <p:nvSpPr>
          <p:cNvPr id="11" name="Rectangle 10">
            <a:extLst>
              <a:ext uri="{FF2B5EF4-FFF2-40B4-BE49-F238E27FC236}">
                <a16:creationId xmlns:a16="http://schemas.microsoft.com/office/drawing/2014/main" id="{CA5EF63B-E47A-9A70-F373-9FDE7995539A}"/>
              </a:ext>
            </a:extLst>
          </p:cNvPr>
          <p:cNvSpPr/>
          <p:nvPr/>
        </p:nvSpPr>
        <p:spPr>
          <a:xfrm>
            <a:off x="4770474" y="106326"/>
            <a:ext cx="7421526"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ZoneTexte 11">
            <a:extLst>
              <a:ext uri="{FF2B5EF4-FFF2-40B4-BE49-F238E27FC236}">
                <a16:creationId xmlns:a16="http://schemas.microsoft.com/office/drawing/2014/main" id="{BA7CBDB5-C553-5A43-DC76-FCFEE2B88959}"/>
              </a:ext>
            </a:extLst>
          </p:cNvPr>
          <p:cNvSpPr txBox="1"/>
          <p:nvPr/>
        </p:nvSpPr>
        <p:spPr>
          <a:xfrm>
            <a:off x="5036288" y="135137"/>
            <a:ext cx="688989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cs typeface="Inter Bold" pitchFamily="34" charset="-120"/>
              </a:rPr>
              <a:t>Les </a:t>
            </a:r>
            <a:r>
              <a:rPr lang="en-US" b="1" dirty="0" err="1">
                <a:solidFill>
                  <a:schemeClr val="bg1"/>
                </a:solidFill>
                <a:latin typeface="General Sans Semibold" pitchFamily="50" charset="0"/>
                <a:ea typeface="Inter Bold" pitchFamily="34" charset="-122"/>
                <a:cs typeface="Inter Bold" pitchFamily="34" charset="-120"/>
              </a:rPr>
              <a:t>enjeux</a:t>
            </a:r>
            <a:r>
              <a:rPr lang="en-US" b="1" dirty="0">
                <a:solidFill>
                  <a:schemeClr val="bg1"/>
                </a:solidFill>
                <a:latin typeface="General Sans Semibold" pitchFamily="50" charset="0"/>
                <a:ea typeface="Inter Bold" pitchFamily="34" charset="-122"/>
                <a:cs typeface="Inter Bold" pitchFamily="34" charset="-120"/>
              </a:rPr>
              <a:t> </a:t>
            </a:r>
            <a:r>
              <a:rPr lang="en-US" b="1" dirty="0" err="1">
                <a:solidFill>
                  <a:schemeClr val="bg1"/>
                </a:solidFill>
                <a:latin typeface="General Sans Semibold" pitchFamily="50" charset="0"/>
                <a:ea typeface="Inter Bold" pitchFamily="34" charset="-122"/>
                <a:cs typeface="Inter Bold" pitchFamily="34" charset="-120"/>
              </a:rPr>
              <a:t>en</a:t>
            </a:r>
            <a:r>
              <a:rPr lang="en-US" b="1" dirty="0">
                <a:solidFill>
                  <a:schemeClr val="bg1"/>
                </a:solidFill>
                <a:latin typeface="General Sans Semibold" pitchFamily="50" charset="0"/>
                <a:ea typeface="Inter Bold" pitchFamily="34" charset="-122"/>
                <a:cs typeface="Inter Bold" pitchFamily="34" charset="-120"/>
              </a:rPr>
              <a:t> matière de gestion du personnel pour le </a:t>
            </a:r>
            <a:r>
              <a:rPr lang="en-US" b="1" dirty="0" err="1">
                <a:solidFill>
                  <a:schemeClr val="bg1"/>
                </a:solidFill>
                <a:latin typeface="General Sans Semibold" pitchFamily="50" charset="0"/>
                <a:ea typeface="Inter Bold" pitchFamily="34" charset="-122"/>
                <a:cs typeface="Inter Bold" pitchFamily="34" charset="-120"/>
              </a:rPr>
              <a:t>mandat</a:t>
            </a:r>
            <a:endParaRPr lang="en-US" dirty="0">
              <a:solidFill>
                <a:schemeClr val="bg1"/>
              </a:solidFill>
              <a:latin typeface="General Sans Semibold" pitchFamily="50" charset="0"/>
            </a:endParaRPr>
          </a:p>
        </p:txBody>
      </p:sp>
      <p:pic>
        <p:nvPicPr>
          <p:cNvPr id="14" name="Image 13">
            <a:extLst>
              <a:ext uri="{FF2B5EF4-FFF2-40B4-BE49-F238E27FC236}">
                <a16:creationId xmlns:a16="http://schemas.microsoft.com/office/drawing/2014/main" id="{0A4E5FA7-5193-0255-357E-6EB5F4D7D80E}"/>
              </a:ext>
            </a:extLst>
          </p:cNvPr>
          <p:cNvPicPr>
            <a:picLocks noChangeAspect="1"/>
          </p:cNvPicPr>
          <p:nvPr/>
        </p:nvPicPr>
        <p:blipFill>
          <a:blip r:embed="rId2">
            <a:extLst>
              <a:ext uri="{28A0092B-C50C-407E-A947-70E740481C1C}">
                <a14:useLocalDpi xmlns:a14="http://schemas.microsoft.com/office/drawing/2010/main" val="0"/>
              </a:ext>
            </a:extLst>
          </a:blip>
          <a:srcRect l="25230" r="2902"/>
          <a:stretch>
            <a:fillRect/>
          </a:stretch>
        </p:blipFill>
        <p:spPr>
          <a:xfrm>
            <a:off x="-25806" y="0"/>
            <a:ext cx="3286125" cy="6858000"/>
          </a:xfrm>
          <a:prstGeom prst="rect">
            <a:avLst/>
          </a:prstGeom>
        </p:spPr>
      </p:pic>
      <p:sp>
        <p:nvSpPr>
          <p:cNvPr id="15" name="Triangle isocèle 9">
            <a:extLst>
              <a:ext uri="{FF2B5EF4-FFF2-40B4-BE49-F238E27FC236}">
                <a16:creationId xmlns:a16="http://schemas.microsoft.com/office/drawing/2014/main" id="{3A9B5B2F-DF8A-BC60-1CD5-322588E3B1A3}"/>
              </a:ext>
            </a:extLst>
          </p:cNvPr>
          <p:cNvSpPr/>
          <p:nvPr/>
        </p:nvSpPr>
        <p:spPr>
          <a:xfrm rot="10800000" flipV="1">
            <a:off x="2526935" y="-3260"/>
            <a:ext cx="742909" cy="6861260"/>
          </a:xfrm>
          <a:custGeom>
            <a:avLst/>
            <a:gdLst>
              <a:gd name="csX0" fmla="*/ 0 w 737190"/>
              <a:gd name="csY0" fmla="*/ 6858000 h 6858000"/>
              <a:gd name="csX1" fmla="*/ 368595 w 737190"/>
              <a:gd name="csY1" fmla="*/ 0 h 6858000"/>
              <a:gd name="csX2" fmla="*/ 737190 w 737190"/>
              <a:gd name="csY2" fmla="*/ 6858000 h 6858000"/>
              <a:gd name="csX3" fmla="*/ 0 w 737190"/>
              <a:gd name="csY3" fmla="*/ 6858000 h 6858000"/>
              <a:gd name="csX0" fmla="*/ 0 w 737190"/>
              <a:gd name="csY0" fmla="*/ 6868633 h 6868633"/>
              <a:gd name="csX1" fmla="*/ 17720 w 737190"/>
              <a:gd name="csY1" fmla="*/ 0 h 6868633"/>
              <a:gd name="csX2" fmla="*/ 737190 w 737190"/>
              <a:gd name="csY2" fmla="*/ 6868633 h 6868633"/>
              <a:gd name="csX3" fmla="*/ 0 w 737190"/>
              <a:gd name="csY3" fmla="*/ 6868633 h 6868633"/>
              <a:gd name="csX0" fmla="*/ 0 w 737190"/>
              <a:gd name="csY0" fmla="*/ 6890756 h 6890756"/>
              <a:gd name="csX1" fmla="*/ 2972 w 737190"/>
              <a:gd name="csY1" fmla="*/ 0 h 6890756"/>
              <a:gd name="csX2" fmla="*/ 737190 w 737190"/>
              <a:gd name="csY2" fmla="*/ 6890756 h 6890756"/>
              <a:gd name="csX3" fmla="*/ 0 w 737190"/>
              <a:gd name="csY3" fmla="*/ 6890756 h 6890756"/>
              <a:gd name="csX0" fmla="*/ 5719 w 742909"/>
              <a:gd name="csY0" fmla="*/ 6912879 h 6912879"/>
              <a:gd name="csX1" fmla="*/ 1317 w 742909"/>
              <a:gd name="csY1" fmla="*/ 0 h 6912879"/>
              <a:gd name="csX2" fmla="*/ 742909 w 742909"/>
              <a:gd name="csY2" fmla="*/ 6912879 h 6912879"/>
              <a:gd name="csX3" fmla="*/ 5719 w 742909"/>
              <a:gd name="csY3" fmla="*/ 6912879 h 6912879"/>
              <a:gd name="csX0" fmla="*/ 5719 w 742909"/>
              <a:gd name="csY0" fmla="*/ 6853886 h 6853886"/>
              <a:gd name="csX1" fmla="*/ 1317 w 742909"/>
              <a:gd name="csY1" fmla="*/ 0 h 6853886"/>
              <a:gd name="csX2" fmla="*/ 742909 w 742909"/>
              <a:gd name="csY2" fmla="*/ 6853886 h 6853886"/>
              <a:gd name="csX3" fmla="*/ 5719 w 742909"/>
              <a:gd name="csY3" fmla="*/ 6853886 h 6853886"/>
              <a:gd name="csX0" fmla="*/ 5719 w 742909"/>
              <a:gd name="csY0" fmla="*/ 6861260 h 6861260"/>
              <a:gd name="csX1" fmla="*/ 1317 w 742909"/>
              <a:gd name="csY1" fmla="*/ 0 h 6861260"/>
              <a:gd name="csX2" fmla="*/ 742909 w 742909"/>
              <a:gd name="csY2" fmla="*/ 6861260 h 6861260"/>
              <a:gd name="csX3" fmla="*/ 5719 w 742909"/>
              <a:gd name="csY3" fmla="*/ 6861260 h 6861260"/>
            </a:gdLst>
            <a:ahLst/>
            <a:cxnLst>
              <a:cxn ang="0">
                <a:pos x="csX0" y="csY0"/>
              </a:cxn>
              <a:cxn ang="0">
                <a:pos x="csX1" y="csY1"/>
              </a:cxn>
              <a:cxn ang="0">
                <a:pos x="csX2" y="csY2"/>
              </a:cxn>
              <a:cxn ang="0">
                <a:pos x="csX3" y="csY3"/>
              </a:cxn>
            </a:cxnLst>
            <a:rect l="l" t="t" r="r" b="b"/>
            <a:pathLst>
              <a:path w="742909" h="6861260">
                <a:moveTo>
                  <a:pt x="5719" y="6861260"/>
                </a:moveTo>
                <a:cubicBezTo>
                  <a:pt x="11626" y="4571716"/>
                  <a:pt x="-4590" y="2289544"/>
                  <a:pt x="1317" y="0"/>
                </a:cubicBezTo>
                <a:lnTo>
                  <a:pt x="742909" y="6861260"/>
                </a:lnTo>
                <a:lnTo>
                  <a:pt x="5719" y="6861260"/>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9904649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77D404-DAB5-3E94-0742-E0C19E5E7C5F}"/>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4E80B282-D4D2-7EEE-AE07-009B53ED06BA}"/>
              </a:ext>
            </a:extLst>
          </p:cNvPr>
          <p:cNvSpPr/>
          <p:nvPr/>
        </p:nvSpPr>
        <p:spPr>
          <a:xfrm>
            <a:off x="623813" y="508035"/>
            <a:ext cx="3693468" cy="354360"/>
          </a:xfrm>
          <a:prstGeom prst="rect">
            <a:avLst/>
          </a:prstGeom>
          <a:noFill/>
          <a:ln/>
        </p:spPr>
        <p:txBody>
          <a:bodyPr wrap="none" lIns="0" tIns="0" rIns="0" bIns="0" rtlCol="0" anchor="t"/>
          <a:lstStyle/>
          <a:p>
            <a:pPr marL="0" indent="0" algn="l">
              <a:lnSpc>
                <a:spcPct val="104000"/>
              </a:lnSpc>
              <a:buNone/>
            </a:pPr>
            <a:r>
              <a:rPr lang="en-US" sz="2200" b="1" dirty="0">
                <a:solidFill>
                  <a:srgbClr val="99CCE7"/>
                </a:solidFill>
                <a:latin typeface="General Sans Semibold" pitchFamily="50" charset="0"/>
                <a:ea typeface="Inter Bold" pitchFamily="34" charset="-122"/>
                <a:cs typeface="Inter Bold" pitchFamily="34" charset="-120"/>
              </a:rPr>
              <a:t>Trois enjeux principaux</a:t>
            </a:r>
            <a:endParaRPr lang="en-US" sz="2200" dirty="0">
              <a:solidFill>
                <a:srgbClr val="99CCE7"/>
              </a:solidFill>
              <a:latin typeface="General Sans Semibold" pitchFamily="50" charset="0"/>
            </a:endParaRPr>
          </a:p>
        </p:txBody>
      </p:sp>
      <p:sp>
        <p:nvSpPr>
          <p:cNvPr id="3" name="Shape 1">
            <a:extLst>
              <a:ext uri="{FF2B5EF4-FFF2-40B4-BE49-F238E27FC236}">
                <a16:creationId xmlns:a16="http://schemas.microsoft.com/office/drawing/2014/main" id="{93B95AAC-6A41-D857-822E-B657BC61E875}"/>
              </a:ext>
            </a:extLst>
          </p:cNvPr>
          <p:cNvSpPr/>
          <p:nvPr/>
        </p:nvSpPr>
        <p:spPr>
          <a:xfrm>
            <a:off x="623813" y="1040533"/>
            <a:ext cx="3221806" cy="3499569"/>
          </a:xfrm>
          <a:prstGeom prst="roundRect">
            <a:avLst>
              <a:gd name="adj" fmla="val 1793"/>
            </a:avLst>
          </a:prstGeom>
          <a:solidFill>
            <a:srgbClr val="FFFFFF"/>
          </a:solidFill>
          <a:ln w="14288">
            <a:solidFill>
              <a:srgbClr val="273479"/>
            </a:solidFill>
            <a:prstDash val="solid"/>
          </a:ln>
        </p:spPr>
        <p:txBody>
          <a:bodyPr/>
          <a:lstStyle/>
          <a:p>
            <a:endParaRPr lang="fr-FR"/>
          </a:p>
        </p:txBody>
      </p:sp>
      <p:sp>
        <p:nvSpPr>
          <p:cNvPr id="4" name="Text 2">
            <a:extLst>
              <a:ext uri="{FF2B5EF4-FFF2-40B4-BE49-F238E27FC236}">
                <a16:creationId xmlns:a16="http://schemas.microsoft.com/office/drawing/2014/main" id="{4EB0C159-0608-C8C9-B913-A18EE851514C}"/>
              </a:ext>
            </a:extLst>
          </p:cNvPr>
          <p:cNvSpPr/>
          <p:nvPr/>
        </p:nvSpPr>
        <p:spPr>
          <a:xfrm>
            <a:off x="871995" y="1221262"/>
            <a:ext cx="2725442" cy="512766"/>
          </a:xfrm>
          <a:prstGeom prst="rect">
            <a:avLst/>
          </a:prstGeom>
          <a:noFill/>
          <a:ln/>
        </p:spPr>
        <p:txBody>
          <a:bodyPr wrap="square" lIns="0" tIns="0" rIns="0" bIns="0" rtlCol="0" anchor="t">
            <a:normAutofit/>
          </a:bodyPr>
          <a:lstStyle/>
          <a:p>
            <a:pPr marL="0" indent="0" algn="l">
              <a:lnSpc>
                <a:spcPct val="104000"/>
              </a:lnSpc>
              <a:buNone/>
            </a:pPr>
            <a:r>
              <a:rPr lang="en-US" sz="1600" b="1" dirty="0">
                <a:solidFill>
                  <a:srgbClr val="273479"/>
                </a:solidFill>
                <a:latin typeface="General Sans Semibold" pitchFamily="50" charset="0"/>
                <a:ea typeface="Inter Bold" pitchFamily="34" charset="-122"/>
                <a:cs typeface="Inter Bold" pitchFamily="34" charset="-120"/>
              </a:rPr>
              <a:t>Des évolutions normatives importantes et instables</a:t>
            </a:r>
            <a:endParaRPr lang="en-US" sz="1600" dirty="0">
              <a:latin typeface="General Sans Semibold" pitchFamily="50" charset="0"/>
            </a:endParaRPr>
          </a:p>
        </p:txBody>
      </p:sp>
      <p:sp>
        <p:nvSpPr>
          <p:cNvPr id="5" name="Text 3">
            <a:extLst>
              <a:ext uri="{FF2B5EF4-FFF2-40B4-BE49-F238E27FC236}">
                <a16:creationId xmlns:a16="http://schemas.microsoft.com/office/drawing/2014/main" id="{A528F2A8-990A-CC62-F71F-50017549712D}"/>
              </a:ext>
            </a:extLst>
          </p:cNvPr>
          <p:cNvSpPr/>
          <p:nvPr/>
        </p:nvSpPr>
        <p:spPr>
          <a:xfrm>
            <a:off x="721087" y="1824739"/>
            <a:ext cx="2401342" cy="1814675"/>
          </a:xfrm>
          <a:prstGeom prst="rect">
            <a:avLst/>
          </a:prstGeom>
          <a:noFill/>
          <a:ln/>
        </p:spPr>
        <p:txBody>
          <a:bodyPr wrap="square" lIns="0" tIns="0" rIns="0" bIns="0" rtlCol="0" anchor="t">
            <a:normAutofit/>
          </a:bodyPr>
          <a:lstStyle/>
          <a:p>
            <a:pPr marL="342900" indent="-342900" algn="l">
              <a:lnSpc>
                <a:spcPct val="120000"/>
              </a:lnSpc>
              <a:buSzPct val="100000"/>
              <a:buChar char="•"/>
            </a:pPr>
            <a:r>
              <a:rPr lang="en-US" sz="1000" dirty="0">
                <a:solidFill>
                  <a:srgbClr val="273479"/>
                </a:solidFill>
                <a:latin typeface="Satoshi" pitchFamily="50" charset="0"/>
                <a:ea typeface="Inter" pitchFamily="34" charset="-122"/>
                <a:cs typeface="Inter" pitchFamily="34" charset="-120"/>
              </a:rPr>
              <a:t>Le code général des collectivités des territoriales a triplé de volume entre 2002 et 2023</a:t>
            </a:r>
            <a:endParaRPr lang="en-US" sz="1000" dirty="0">
              <a:latin typeface="Satoshi" pitchFamily="50" charset="0"/>
            </a:endParaRPr>
          </a:p>
          <a:p>
            <a:pPr marL="342900" indent="-342900" algn="l">
              <a:lnSpc>
                <a:spcPct val="120000"/>
              </a:lnSpc>
              <a:buSzPct val="100000"/>
              <a:buChar char="•"/>
            </a:pPr>
            <a:r>
              <a:rPr lang="en-US" sz="1000" dirty="0">
                <a:solidFill>
                  <a:srgbClr val="273479"/>
                </a:solidFill>
                <a:latin typeface="Satoshi" pitchFamily="50" charset="0"/>
                <a:ea typeface="Inter" pitchFamily="34" charset="-122"/>
                <a:cs typeface="Inter" pitchFamily="34" charset="-120"/>
              </a:rPr>
              <a:t>Le code de l'environnement et le code de l'action sociale ont vu le nombre de leurs articles multiplié par 6 ou 7</a:t>
            </a:r>
            <a:endParaRPr lang="en-US" sz="1000" dirty="0">
              <a:latin typeface="Satoshi" pitchFamily="50" charset="0"/>
            </a:endParaRPr>
          </a:p>
          <a:p>
            <a:pPr marL="342900" indent="-342900" algn="l">
              <a:lnSpc>
                <a:spcPct val="120000"/>
              </a:lnSpc>
              <a:buSzPct val="100000"/>
              <a:buChar char="•"/>
            </a:pPr>
            <a:r>
              <a:rPr lang="en-US" sz="1000" dirty="0">
                <a:solidFill>
                  <a:srgbClr val="273479"/>
                </a:solidFill>
                <a:latin typeface="Satoshi" pitchFamily="50" charset="0"/>
                <a:ea typeface="Inter" pitchFamily="34" charset="-122"/>
                <a:cs typeface="Inter" pitchFamily="34" charset="-120"/>
              </a:rPr>
              <a:t>En matière de RH, de nombreux textes à mettre en œuvre tout au long du mandat</a:t>
            </a:r>
            <a:endParaRPr lang="en-US" sz="1000" dirty="0">
              <a:latin typeface="Satoshi" pitchFamily="50" charset="0"/>
            </a:endParaRPr>
          </a:p>
        </p:txBody>
      </p:sp>
      <p:sp>
        <p:nvSpPr>
          <p:cNvPr id="6" name="Text 4">
            <a:extLst>
              <a:ext uri="{FF2B5EF4-FFF2-40B4-BE49-F238E27FC236}">
                <a16:creationId xmlns:a16="http://schemas.microsoft.com/office/drawing/2014/main" id="{D0DBBBD2-4419-B999-9343-9A7088B07939}"/>
              </a:ext>
            </a:extLst>
          </p:cNvPr>
          <p:cNvSpPr/>
          <p:nvPr/>
        </p:nvSpPr>
        <p:spPr>
          <a:xfrm>
            <a:off x="740668" y="3712464"/>
            <a:ext cx="2948197" cy="813460"/>
          </a:xfrm>
          <a:prstGeom prst="rect">
            <a:avLst/>
          </a:prstGeom>
          <a:noFill/>
          <a:ln/>
        </p:spPr>
        <p:txBody>
          <a:bodyPr wrap="square" lIns="0" tIns="0" rIns="0" bIns="0" rtlCol="0" anchor="t">
            <a:normAutofit/>
          </a:bodyPr>
          <a:lstStyle/>
          <a:p>
            <a:pPr marL="0" indent="0" algn="l">
              <a:lnSpc>
                <a:spcPct val="120000"/>
              </a:lnSpc>
              <a:buNone/>
            </a:pPr>
            <a:r>
              <a:rPr lang="en-US" sz="1000" dirty="0">
                <a:solidFill>
                  <a:srgbClr val="273479"/>
                </a:solidFill>
                <a:latin typeface="Satoshi" pitchFamily="50" charset="0"/>
                <a:ea typeface="Inter" pitchFamily="34" charset="-122"/>
                <a:cs typeface="Inter" pitchFamily="34" charset="-120"/>
              </a:rPr>
              <a:t>La complexité de certaines dispositions régissant le fonctionnement des collectivités territoriales représente un frein à la liberté d'action des élus locaux.</a:t>
            </a:r>
            <a:endParaRPr lang="en-US" sz="1000" dirty="0">
              <a:latin typeface="Satoshi" pitchFamily="50" charset="0"/>
            </a:endParaRPr>
          </a:p>
        </p:txBody>
      </p:sp>
      <p:sp>
        <p:nvSpPr>
          <p:cNvPr id="7" name="Shape 5">
            <a:extLst>
              <a:ext uri="{FF2B5EF4-FFF2-40B4-BE49-F238E27FC236}">
                <a16:creationId xmlns:a16="http://schemas.microsoft.com/office/drawing/2014/main" id="{7B7D0C77-2053-AC7C-97A5-6638D331FA30}"/>
              </a:ext>
            </a:extLst>
          </p:cNvPr>
          <p:cNvSpPr/>
          <p:nvPr/>
        </p:nvSpPr>
        <p:spPr>
          <a:xfrm>
            <a:off x="4444268" y="1040532"/>
            <a:ext cx="3221806" cy="3499570"/>
          </a:xfrm>
          <a:prstGeom prst="roundRect">
            <a:avLst>
              <a:gd name="adj" fmla="val 1793"/>
            </a:avLst>
          </a:prstGeom>
          <a:solidFill>
            <a:srgbClr val="FFFFFF"/>
          </a:solidFill>
          <a:ln w="14288">
            <a:solidFill>
              <a:srgbClr val="273479"/>
            </a:solidFill>
            <a:prstDash val="solid"/>
          </a:ln>
        </p:spPr>
        <p:txBody>
          <a:bodyPr/>
          <a:lstStyle/>
          <a:p>
            <a:endParaRPr lang="fr-FR"/>
          </a:p>
        </p:txBody>
      </p:sp>
      <p:sp>
        <p:nvSpPr>
          <p:cNvPr id="8" name="Text 6">
            <a:extLst>
              <a:ext uri="{FF2B5EF4-FFF2-40B4-BE49-F238E27FC236}">
                <a16:creationId xmlns:a16="http://schemas.microsoft.com/office/drawing/2014/main" id="{33260667-A4ED-92F6-0A44-F1A511474D5B}"/>
              </a:ext>
            </a:extLst>
          </p:cNvPr>
          <p:cNvSpPr/>
          <p:nvPr/>
        </p:nvSpPr>
        <p:spPr>
          <a:xfrm>
            <a:off x="4686604" y="1222622"/>
            <a:ext cx="2734922" cy="2743321"/>
          </a:xfrm>
          <a:prstGeom prst="rect">
            <a:avLst/>
          </a:prstGeom>
          <a:noFill/>
          <a:ln/>
        </p:spPr>
        <p:txBody>
          <a:bodyPr wrap="square" lIns="0" tIns="0" rIns="0" bIns="0" rtlCol="0" anchor="t">
            <a:normAutofit/>
          </a:bodyPr>
          <a:lstStyle/>
          <a:p>
            <a:pPr marL="0" indent="0" algn="l">
              <a:lnSpc>
                <a:spcPct val="104000"/>
              </a:lnSpc>
              <a:buNone/>
            </a:pPr>
            <a:r>
              <a:rPr lang="en-US" sz="1600" b="1" dirty="0">
                <a:solidFill>
                  <a:srgbClr val="273479"/>
                </a:solidFill>
                <a:latin typeface="General Sans Semibold" pitchFamily="50" charset="0"/>
                <a:ea typeface="Inter Bold" pitchFamily="34" charset="-122"/>
                <a:cs typeface="Inter Bold" pitchFamily="34" charset="-120"/>
              </a:rPr>
              <a:t>Des transitions importantes à appréhender : transitions environnementale, démographique, numérique</a:t>
            </a:r>
            <a:endParaRPr lang="en-US" sz="1600" dirty="0">
              <a:latin typeface="General Sans Semibold" pitchFamily="50" charset="0"/>
            </a:endParaRPr>
          </a:p>
        </p:txBody>
      </p:sp>
      <p:sp>
        <p:nvSpPr>
          <p:cNvPr id="9" name="Shape 7">
            <a:extLst>
              <a:ext uri="{FF2B5EF4-FFF2-40B4-BE49-F238E27FC236}">
                <a16:creationId xmlns:a16="http://schemas.microsoft.com/office/drawing/2014/main" id="{CD20D506-AADD-891C-6647-B61E6D2E1078}"/>
              </a:ext>
            </a:extLst>
          </p:cNvPr>
          <p:cNvSpPr/>
          <p:nvPr/>
        </p:nvSpPr>
        <p:spPr>
          <a:xfrm>
            <a:off x="8346382" y="1026357"/>
            <a:ext cx="3221805" cy="3499568"/>
          </a:xfrm>
          <a:prstGeom prst="roundRect">
            <a:avLst>
              <a:gd name="adj" fmla="val 1793"/>
            </a:avLst>
          </a:prstGeom>
          <a:solidFill>
            <a:srgbClr val="FFFFFF"/>
          </a:solidFill>
          <a:ln w="14288">
            <a:solidFill>
              <a:srgbClr val="273479"/>
            </a:solidFill>
            <a:prstDash val="solid"/>
          </a:ln>
        </p:spPr>
        <p:txBody>
          <a:bodyPr/>
          <a:lstStyle/>
          <a:p>
            <a:endParaRPr lang="fr-FR"/>
          </a:p>
        </p:txBody>
      </p:sp>
      <p:sp>
        <p:nvSpPr>
          <p:cNvPr id="10" name="Text 8">
            <a:extLst>
              <a:ext uri="{FF2B5EF4-FFF2-40B4-BE49-F238E27FC236}">
                <a16:creationId xmlns:a16="http://schemas.microsoft.com/office/drawing/2014/main" id="{DB4E4A86-C0E7-04B0-B5A0-6BD2F86F3988}"/>
              </a:ext>
            </a:extLst>
          </p:cNvPr>
          <p:cNvSpPr/>
          <p:nvPr/>
        </p:nvSpPr>
        <p:spPr>
          <a:xfrm>
            <a:off x="8560611" y="1222622"/>
            <a:ext cx="2759394" cy="1871452"/>
          </a:xfrm>
          <a:prstGeom prst="rect">
            <a:avLst/>
          </a:prstGeom>
          <a:noFill/>
          <a:ln/>
        </p:spPr>
        <p:txBody>
          <a:bodyPr wrap="square" lIns="0" tIns="0" rIns="0" bIns="0" rtlCol="0" anchor="t">
            <a:normAutofit/>
          </a:bodyPr>
          <a:lstStyle/>
          <a:p>
            <a:pPr marL="0" indent="0" algn="l">
              <a:lnSpc>
                <a:spcPct val="104000"/>
              </a:lnSpc>
              <a:buNone/>
            </a:pPr>
            <a:r>
              <a:rPr lang="en-US" sz="1600" b="1" dirty="0">
                <a:solidFill>
                  <a:srgbClr val="273479"/>
                </a:solidFill>
                <a:latin typeface="General Sans Semibold" pitchFamily="50" charset="0"/>
                <a:ea typeface="Inter Bold" pitchFamily="34" charset="-122"/>
                <a:cs typeface="Inter Bold" pitchFamily="34" charset="-120"/>
              </a:rPr>
              <a:t>De fortes contraintes budgétaires pesant sur les marges de manœuvre pour financer des politiques RH.</a:t>
            </a:r>
            <a:endParaRPr lang="en-US" sz="1600" dirty="0">
              <a:latin typeface="General Sans Semibold" pitchFamily="50" charset="0"/>
            </a:endParaRPr>
          </a:p>
        </p:txBody>
      </p:sp>
      <p:sp>
        <p:nvSpPr>
          <p:cNvPr id="11" name="Text 9">
            <a:extLst>
              <a:ext uri="{FF2B5EF4-FFF2-40B4-BE49-F238E27FC236}">
                <a16:creationId xmlns:a16="http://schemas.microsoft.com/office/drawing/2014/main" id="{339D6FDB-49AC-A2E0-2F0A-2CD10B7B383B}"/>
              </a:ext>
            </a:extLst>
          </p:cNvPr>
          <p:cNvSpPr/>
          <p:nvPr/>
        </p:nvSpPr>
        <p:spPr>
          <a:xfrm>
            <a:off x="623813" y="4900385"/>
            <a:ext cx="10997676" cy="1731239"/>
          </a:xfrm>
          <a:prstGeom prst="rect">
            <a:avLst/>
          </a:prstGeom>
          <a:noFill/>
          <a:ln/>
        </p:spPr>
        <p:txBody>
          <a:bodyPr wrap="square" lIns="0" tIns="0" rIns="0" bIns="0" rtlCol="0" anchor="t">
            <a:normAutofit/>
          </a:bodyPr>
          <a:lstStyle/>
          <a:p>
            <a:pPr marL="0" indent="0" algn="l">
              <a:lnSpc>
                <a:spcPct val="120000"/>
              </a:lnSpc>
              <a:spcAft>
                <a:spcPts val="800"/>
              </a:spcAft>
              <a:buNone/>
            </a:pPr>
            <a:r>
              <a:rPr lang="en-US" sz="1600" dirty="0">
                <a:solidFill>
                  <a:srgbClr val="273479"/>
                </a:solidFill>
                <a:latin typeface="Satoshi" pitchFamily="50" charset="0"/>
                <a:ea typeface="Inter" pitchFamily="34" charset="-122"/>
                <a:cs typeface="Inter" pitchFamily="34" charset="-120"/>
              </a:rPr>
              <a:t>La maîtrise de la masse salariale est apparue comme un enjeu majeur tout au long du mandat précédent caractérisé par une longue crise sanitaire, une inflation forte, mais aussi par des mesures gouvernementales exogènes. Cet enjeu demeurera important dans les années à venir.</a:t>
            </a:r>
            <a:endParaRPr lang="en-US" sz="1600" dirty="0">
              <a:latin typeface="Satoshi" pitchFamily="50" charset="0"/>
            </a:endParaRPr>
          </a:p>
          <a:p>
            <a:pPr marL="0" indent="0" algn="l">
              <a:lnSpc>
                <a:spcPct val="120000"/>
              </a:lnSpc>
              <a:buNone/>
            </a:pPr>
            <a:r>
              <a:rPr lang="en-US" sz="1600" dirty="0">
                <a:solidFill>
                  <a:srgbClr val="273479"/>
                </a:solidFill>
                <a:latin typeface="Satoshi" pitchFamily="50" charset="0"/>
                <a:ea typeface="Inter" pitchFamily="34" charset="-122"/>
                <a:cs typeface="Inter" pitchFamily="34" charset="-120"/>
              </a:rPr>
              <a:t>Au cours du mandat, les dépenses de personnel des communes et des intercommunalités ont progressé de 3,4 % en moyenne annuelle, avec une accélération à compter de 2022.</a:t>
            </a:r>
            <a:endParaRPr lang="en-US" sz="1600" dirty="0">
              <a:latin typeface="Satoshi" pitchFamily="50" charset="0"/>
            </a:endParaRPr>
          </a:p>
        </p:txBody>
      </p:sp>
      <p:sp>
        <p:nvSpPr>
          <p:cNvPr id="14" name="Rectangle 13">
            <a:extLst>
              <a:ext uri="{FF2B5EF4-FFF2-40B4-BE49-F238E27FC236}">
                <a16:creationId xmlns:a16="http://schemas.microsoft.com/office/drawing/2014/main" id="{15C1FC46-C501-A4D3-2FBE-80AD687E48ED}"/>
              </a:ext>
            </a:extLst>
          </p:cNvPr>
          <p:cNvSpPr/>
          <p:nvPr/>
        </p:nvSpPr>
        <p:spPr>
          <a:xfrm>
            <a:off x="4770474" y="106326"/>
            <a:ext cx="7421526"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ZoneTexte 14">
            <a:extLst>
              <a:ext uri="{FF2B5EF4-FFF2-40B4-BE49-F238E27FC236}">
                <a16:creationId xmlns:a16="http://schemas.microsoft.com/office/drawing/2014/main" id="{78C6C48A-1639-60C7-C383-78A3D619C86F}"/>
              </a:ext>
            </a:extLst>
          </p:cNvPr>
          <p:cNvSpPr txBox="1"/>
          <p:nvPr/>
        </p:nvSpPr>
        <p:spPr>
          <a:xfrm>
            <a:off x="5036288" y="135137"/>
            <a:ext cx="688989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cs typeface="Inter Bold" pitchFamily="34" charset="-120"/>
              </a:rPr>
              <a:t>Les </a:t>
            </a:r>
            <a:r>
              <a:rPr lang="en-US" b="1" dirty="0" err="1">
                <a:solidFill>
                  <a:schemeClr val="bg1"/>
                </a:solidFill>
                <a:latin typeface="General Sans Semibold" pitchFamily="50" charset="0"/>
                <a:ea typeface="Inter Bold" pitchFamily="34" charset="-122"/>
                <a:cs typeface="Inter Bold" pitchFamily="34" charset="-120"/>
              </a:rPr>
              <a:t>enjeux</a:t>
            </a:r>
            <a:r>
              <a:rPr lang="en-US" b="1" dirty="0">
                <a:solidFill>
                  <a:schemeClr val="bg1"/>
                </a:solidFill>
                <a:latin typeface="General Sans Semibold" pitchFamily="50" charset="0"/>
                <a:ea typeface="Inter Bold" pitchFamily="34" charset="-122"/>
                <a:cs typeface="Inter Bold" pitchFamily="34" charset="-120"/>
              </a:rPr>
              <a:t> </a:t>
            </a:r>
            <a:r>
              <a:rPr lang="en-US" b="1" dirty="0" err="1">
                <a:solidFill>
                  <a:schemeClr val="bg1"/>
                </a:solidFill>
                <a:latin typeface="General Sans Semibold" pitchFamily="50" charset="0"/>
                <a:ea typeface="Inter Bold" pitchFamily="34" charset="-122"/>
                <a:cs typeface="Inter Bold" pitchFamily="34" charset="-120"/>
              </a:rPr>
              <a:t>en</a:t>
            </a:r>
            <a:r>
              <a:rPr lang="en-US" b="1" dirty="0">
                <a:solidFill>
                  <a:schemeClr val="bg1"/>
                </a:solidFill>
                <a:latin typeface="General Sans Semibold" pitchFamily="50" charset="0"/>
                <a:ea typeface="Inter Bold" pitchFamily="34" charset="-122"/>
                <a:cs typeface="Inter Bold" pitchFamily="34" charset="-120"/>
              </a:rPr>
              <a:t> matière de gestion du personnel pour le </a:t>
            </a:r>
            <a:r>
              <a:rPr lang="en-US" b="1" dirty="0" err="1">
                <a:solidFill>
                  <a:schemeClr val="bg1"/>
                </a:solidFill>
                <a:latin typeface="General Sans Semibold" pitchFamily="50" charset="0"/>
                <a:ea typeface="Inter Bold" pitchFamily="34" charset="-122"/>
                <a:cs typeface="Inter Bold" pitchFamily="34" charset="-120"/>
              </a:rPr>
              <a:t>mandat</a:t>
            </a:r>
            <a:endParaRPr lang="en-US" dirty="0">
              <a:solidFill>
                <a:schemeClr val="bg1"/>
              </a:solidFill>
              <a:latin typeface="General Sans Semibold" pitchFamily="50" charset="0"/>
            </a:endParaRPr>
          </a:p>
        </p:txBody>
      </p:sp>
    </p:spTree>
    <p:extLst>
      <p:ext uri="{BB962C8B-B14F-4D97-AF65-F5344CB8AC3E}">
        <p14:creationId xmlns:p14="http://schemas.microsoft.com/office/powerpoint/2010/main" val="11048404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3BF7FD-33F6-6B50-D1E9-E057214A4102}"/>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0D80D0F4-7768-70ED-061B-BF012B2E0B16}"/>
              </a:ext>
            </a:extLst>
          </p:cNvPr>
          <p:cNvSpPr/>
          <p:nvPr/>
        </p:nvSpPr>
        <p:spPr>
          <a:xfrm>
            <a:off x="396898" y="921615"/>
            <a:ext cx="8709868" cy="462489"/>
          </a:xfrm>
          <a:prstGeom prst="rect">
            <a:avLst/>
          </a:prstGeom>
          <a:noFill/>
          <a:ln/>
        </p:spPr>
        <p:txBody>
          <a:bodyPr wrap="none" lIns="0" tIns="0" rIns="0" bIns="0" rtlCol="0" anchor="t"/>
          <a:lstStyle/>
          <a:p>
            <a:pPr marL="0" indent="0" algn="l">
              <a:lnSpc>
                <a:spcPct val="104000"/>
              </a:lnSpc>
              <a:buNone/>
            </a:pPr>
            <a:r>
              <a:rPr lang="en-US" sz="2400" b="1" dirty="0">
                <a:solidFill>
                  <a:srgbClr val="99CCE7"/>
                </a:solidFill>
                <a:latin typeface="General Sans Semibold" pitchFamily="50" charset="0"/>
                <a:ea typeface="Inter Bold" pitchFamily="34" charset="-122"/>
                <a:cs typeface="Inter Bold" pitchFamily="34" charset="-120"/>
              </a:rPr>
              <a:t>Les priorités RH qui avaient été définies sur le mandat précédent</a:t>
            </a:r>
            <a:endParaRPr lang="en-US" sz="2400" dirty="0">
              <a:solidFill>
                <a:srgbClr val="99CCE7"/>
              </a:solidFill>
              <a:latin typeface="General Sans Semibold" pitchFamily="50" charset="0"/>
            </a:endParaRPr>
          </a:p>
        </p:txBody>
      </p:sp>
      <p:pic>
        <p:nvPicPr>
          <p:cNvPr id="3" name="Image 2">
            <a:extLst>
              <a:ext uri="{FF2B5EF4-FFF2-40B4-BE49-F238E27FC236}">
                <a16:creationId xmlns:a16="http://schemas.microsoft.com/office/drawing/2014/main" id="{35C1ECB8-FC98-AC9B-AE81-5D81537535C0}"/>
              </a:ext>
            </a:extLst>
          </p:cNvPr>
          <p:cNvPicPr>
            <a:picLocks noChangeAspect="1"/>
          </p:cNvPicPr>
          <p:nvPr/>
        </p:nvPicPr>
        <p:blipFill>
          <a:blip r:embed="rId2"/>
          <a:srcRect t="31147"/>
          <a:stretch>
            <a:fillRect/>
          </a:stretch>
        </p:blipFill>
        <p:spPr>
          <a:xfrm>
            <a:off x="2161901" y="1548696"/>
            <a:ext cx="7421011" cy="2505589"/>
          </a:xfrm>
          <a:prstGeom prst="rect">
            <a:avLst/>
          </a:prstGeom>
        </p:spPr>
      </p:pic>
      <p:pic>
        <p:nvPicPr>
          <p:cNvPr id="4" name="Image 3">
            <a:extLst>
              <a:ext uri="{FF2B5EF4-FFF2-40B4-BE49-F238E27FC236}">
                <a16:creationId xmlns:a16="http://schemas.microsoft.com/office/drawing/2014/main" id="{976A69A5-41C9-8726-ED4D-57F6221944E4}"/>
              </a:ext>
            </a:extLst>
          </p:cNvPr>
          <p:cNvPicPr>
            <a:picLocks noChangeAspect="1"/>
          </p:cNvPicPr>
          <p:nvPr/>
        </p:nvPicPr>
        <p:blipFill>
          <a:blip r:embed="rId3"/>
          <a:stretch>
            <a:fillRect/>
          </a:stretch>
        </p:blipFill>
        <p:spPr>
          <a:xfrm>
            <a:off x="3076301" y="3768435"/>
            <a:ext cx="6248400" cy="1426536"/>
          </a:xfrm>
          <a:prstGeom prst="rect">
            <a:avLst/>
          </a:prstGeom>
        </p:spPr>
      </p:pic>
      <p:pic>
        <p:nvPicPr>
          <p:cNvPr id="5" name="Image 4">
            <a:extLst>
              <a:ext uri="{FF2B5EF4-FFF2-40B4-BE49-F238E27FC236}">
                <a16:creationId xmlns:a16="http://schemas.microsoft.com/office/drawing/2014/main" id="{8872773B-FC01-508F-EB61-5400DBD5A01A}"/>
              </a:ext>
            </a:extLst>
          </p:cNvPr>
          <p:cNvPicPr>
            <a:picLocks noChangeAspect="1"/>
          </p:cNvPicPr>
          <p:nvPr/>
        </p:nvPicPr>
        <p:blipFill>
          <a:blip r:embed="rId4"/>
          <a:stretch>
            <a:fillRect/>
          </a:stretch>
        </p:blipFill>
        <p:spPr>
          <a:xfrm>
            <a:off x="2085701" y="4977696"/>
            <a:ext cx="6324600" cy="1611274"/>
          </a:xfrm>
          <a:prstGeom prst="rect">
            <a:avLst/>
          </a:prstGeom>
        </p:spPr>
      </p:pic>
      <p:sp>
        <p:nvSpPr>
          <p:cNvPr id="6" name="Rectangle 5">
            <a:extLst>
              <a:ext uri="{FF2B5EF4-FFF2-40B4-BE49-F238E27FC236}">
                <a16:creationId xmlns:a16="http://schemas.microsoft.com/office/drawing/2014/main" id="{1AB81934-F158-F132-A403-10F38ACD1175}"/>
              </a:ext>
            </a:extLst>
          </p:cNvPr>
          <p:cNvSpPr/>
          <p:nvPr/>
        </p:nvSpPr>
        <p:spPr>
          <a:xfrm>
            <a:off x="4770474" y="106326"/>
            <a:ext cx="7421526"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BF5699DA-57AE-690F-BB53-6B75EFC9159C}"/>
              </a:ext>
            </a:extLst>
          </p:cNvPr>
          <p:cNvSpPr txBox="1"/>
          <p:nvPr/>
        </p:nvSpPr>
        <p:spPr>
          <a:xfrm>
            <a:off x="5036288" y="135137"/>
            <a:ext cx="688989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cs typeface="Inter Bold" pitchFamily="34" charset="-120"/>
              </a:rPr>
              <a:t>Les </a:t>
            </a:r>
            <a:r>
              <a:rPr lang="en-US" b="1" dirty="0" err="1">
                <a:solidFill>
                  <a:schemeClr val="bg1"/>
                </a:solidFill>
                <a:latin typeface="General Sans Semibold" pitchFamily="50" charset="0"/>
                <a:ea typeface="Inter Bold" pitchFamily="34" charset="-122"/>
                <a:cs typeface="Inter Bold" pitchFamily="34" charset="-120"/>
              </a:rPr>
              <a:t>enjeux</a:t>
            </a:r>
            <a:r>
              <a:rPr lang="en-US" b="1" dirty="0">
                <a:solidFill>
                  <a:schemeClr val="bg1"/>
                </a:solidFill>
                <a:latin typeface="General Sans Semibold" pitchFamily="50" charset="0"/>
                <a:ea typeface="Inter Bold" pitchFamily="34" charset="-122"/>
                <a:cs typeface="Inter Bold" pitchFamily="34" charset="-120"/>
              </a:rPr>
              <a:t> </a:t>
            </a:r>
            <a:r>
              <a:rPr lang="en-US" b="1" dirty="0" err="1">
                <a:solidFill>
                  <a:schemeClr val="bg1"/>
                </a:solidFill>
                <a:latin typeface="General Sans Semibold" pitchFamily="50" charset="0"/>
                <a:ea typeface="Inter Bold" pitchFamily="34" charset="-122"/>
                <a:cs typeface="Inter Bold" pitchFamily="34" charset="-120"/>
              </a:rPr>
              <a:t>en</a:t>
            </a:r>
            <a:r>
              <a:rPr lang="en-US" b="1" dirty="0">
                <a:solidFill>
                  <a:schemeClr val="bg1"/>
                </a:solidFill>
                <a:latin typeface="General Sans Semibold" pitchFamily="50" charset="0"/>
                <a:ea typeface="Inter Bold" pitchFamily="34" charset="-122"/>
                <a:cs typeface="Inter Bold" pitchFamily="34" charset="-120"/>
              </a:rPr>
              <a:t> matière de gestion du personnel pour le </a:t>
            </a:r>
            <a:r>
              <a:rPr lang="en-US" b="1" dirty="0" err="1">
                <a:solidFill>
                  <a:schemeClr val="bg1"/>
                </a:solidFill>
                <a:latin typeface="General Sans Semibold" pitchFamily="50" charset="0"/>
                <a:ea typeface="Inter Bold" pitchFamily="34" charset="-122"/>
                <a:cs typeface="Inter Bold" pitchFamily="34" charset="-120"/>
              </a:rPr>
              <a:t>mandat</a:t>
            </a:r>
            <a:endParaRPr lang="en-US" dirty="0">
              <a:solidFill>
                <a:schemeClr val="bg1"/>
              </a:solidFill>
              <a:latin typeface="General Sans Semibold" pitchFamily="50" charset="0"/>
            </a:endParaRPr>
          </a:p>
        </p:txBody>
      </p:sp>
    </p:spTree>
    <p:extLst>
      <p:ext uri="{BB962C8B-B14F-4D97-AF65-F5344CB8AC3E}">
        <p14:creationId xmlns:p14="http://schemas.microsoft.com/office/powerpoint/2010/main" val="24599188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7B84CA-2B85-700C-E783-A63037DECC99}"/>
            </a:ext>
          </a:extLst>
        </p:cNvPr>
        <p:cNvGrpSpPr/>
        <p:nvPr/>
      </p:nvGrpSpPr>
      <p:grpSpPr>
        <a:xfrm>
          <a:off x="0" y="0"/>
          <a:ext cx="0" cy="0"/>
          <a:chOff x="0" y="0"/>
          <a:chExt cx="0" cy="0"/>
        </a:xfrm>
      </p:grpSpPr>
      <p:pic>
        <p:nvPicPr>
          <p:cNvPr id="6" name="Image 5">
            <a:extLst>
              <a:ext uri="{FF2B5EF4-FFF2-40B4-BE49-F238E27FC236}">
                <a16:creationId xmlns:a16="http://schemas.microsoft.com/office/drawing/2014/main" id="{B95D2BA1-1B57-A2EA-3E1C-5B7727143AD9}"/>
              </a:ext>
            </a:extLst>
          </p:cNvPr>
          <p:cNvPicPr>
            <a:picLocks noChangeAspect="1"/>
          </p:cNvPicPr>
          <p:nvPr/>
        </p:nvPicPr>
        <p:blipFill>
          <a:blip r:embed="rId2">
            <a:extLst>
              <a:ext uri="{28A0092B-C50C-407E-A947-70E740481C1C}">
                <a14:useLocalDpi xmlns:a14="http://schemas.microsoft.com/office/drawing/2010/main" val="0"/>
              </a:ext>
            </a:extLst>
          </a:blip>
          <a:srcRect l="53144" t="54444" r="7565" b="5833"/>
          <a:stretch>
            <a:fillRect/>
          </a:stretch>
        </p:blipFill>
        <p:spPr>
          <a:xfrm>
            <a:off x="9944100" y="3780882"/>
            <a:ext cx="2151831" cy="3077118"/>
          </a:xfrm>
          <a:prstGeom prst="rect">
            <a:avLst/>
          </a:prstGeom>
        </p:spPr>
      </p:pic>
      <p:sp>
        <p:nvSpPr>
          <p:cNvPr id="4" name="Text 0">
            <a:extLst>
              <a:ext uri="{FF2B5EF4-FFF2-40B4-BE49-F238E27FC236}">
                <a16:creationId xmlns:a16="http://schemas.microsoft.com/office/drawing/2014/main" id="{516C1D93-6278-2612-192E-B086768B0C75}"/>
              </a:ext>
            </a:extLst>
          </p:cNvPr>
          <p:cNvSpPr/>
          <p:nvPr/>
        </p:nvSpPr>
        <p:spPr>
          <a:xfrm>
            <a:off x="1010469" y="2069268"/>
            <a:ext cx="8933631" cy="3435419"/>
          </a:xfrm>
          <a:prstGeom prst="rect">
            <a:avLst/>
          </a:prstGeom>
          <a:noFill/>
          <a:ln/>
        </p:spPr>
        <p:txBody>
          <a:bodyPr wrap="square" lIns="0" tIns="0" rIns="0" bIns="0" rtlCol="0" anchor="t">
            <a:normAutofit fontScale="70000" lnSpcReduction="20000"/>
          </a:bodyPr>
          <a:lstStyle/>
          <a:p>
            <a:pPr marL="0" indent="0" algn="l">
              <a:lnSpc>
                <a:spcPct val="140000"/>
              </a:lnSpc>
              <a:buNone/>
            </a:pPr>
            <a:r>
              <a:rPr lang="en-US" sz="7700" b="1" dirty="0">
                <a:solidFill>
                  <a:srgbClr val="273479"/>
                </a:solidFill>
                <a:latin typeface="Satoshi" pitchFamily="50" charset="0"/>
                <a:ea typeface="Inter Bold" pitchFamily="34" charset="-122"/>
                <a:cs typeface="Inter Bold" pitchFamily="34" charset="-120"/>
              </a:rPr>
              <a:t>02</a:t>
            </a:r>
          </a:p>
          <a:p>
            <a:pPr marL="0" indent="0" algn="l">
              <a:lnSpc>
                <a:spcPct val="140000"/>
              </a:lnSpc>
              <a:buNone/>
            </a:pPr>
            <a:endParaRPr lang="en-US" b="1" dirty="0">
              <a:solidFill>
                <a:srgbClr val="273479"/>
              </a:solidFill>
              <a:latin typeface="General Sans Semibold" pitchFamily="50" charset="0"/>
              <a:ea typeface="Inter Bold" pitchFamily="34" charset="-122"/>
              <a:cs typeface="Inter Bold" pitchFamily="34" charset="-120"/>
            </a:endParaRPr>
          </a:p>
          <a:p>
            <a:pPr marL="0" indent="0" algn="l">
              <a:lnSpc>
                <a:spcPct val="140000"/>
              </a:lnSpc>
              <a:buNone/>
            </a:pPr>
            <a:r>
              <a:rPr lang="en-US" sz="5200" b="1" dirty="0">
                <a:solidFill>
                  <a:srgbClr val="273479"/>
                </a:solidFill>
                <a:latin typeface="General Sans Semibold" pitchFamily="50" charset="0"/>
                <a:ea typeface="Inter Bold" pitchFamily="34" charset="-122"/>
                <a:cs typeface="Inter Bold" pitchFamily="34" charset="-120"/>
              </a:rPr>
              <a:t>La Fonction publique </a:t>
            </a:r>
            <a:r>
              <a:rPr lang="en-US" sz="5200" b="1" dirty="0" err="1">
                <a:solidFill>
                  <a:srgbClr val="273479"/>
                </a:solidFill>
                <a:latin typeface="General Sans Semibold" pitchFamily="50" charset="0"/>
                <a:ea typeface="Inter Bold" pitchFamily="34" charset="-122"/>
                <a:cs typeface="Inter Bold" pitchFamily="34" charset="-120"/>
              </a:rPr>
              <a:t>territoriale</a:t>
            </a:r>
            <a:r>
              <a:rPr lang="en-US" sz="5200" b="1" dirty="0">
                <a:solidFill>
                  <a:srgbClr val="273479"/>
                </a:solidFill>
                <a:latin typeface="General Sans Semibold" pitchFamily="50" charset="0"/>
                <a:ea typeface="Inter Bold" pitchFamily="34" charset="-122"/>
                <a:cs typeface="Inter Bold" pitchFamily="34" charset="-120"/>
              </a:rPr>
              <a:t> :</a:t>
            </a:r>
          </a:p>
          <a:p>
            <a:pPr marL="0" indent="0" algn="l">
              <a:lnSpc>
                <a:spcPct val="140000"/>
              </a:lnSpc>
              <a:buNone/>
            </a:pPr>
            <a:r>
              <a:rPr lang="en-US" sz="5200" b="1" dirty="0">
                <a:solidFill>
                  <a:srgbClr val="273479"/>
                </a:solidFill>
                <a:latin typeface="General Sans Semibold" pitchFamily="50" charset="0"/>
                <a:ea typeface="Inter Bold" pitchFamily="34" charset="-122"/>
              </a:rPr>
              <a:t>Les chiffres </a:t>
            </a:r>
            <a:r>
              <a:rPr lang="en-US" sz="5200" b="1" dirty="0" err="1">
                <a:solidFill>
                  <a:srgbClr val="273479"/>
                </a:solidFill>
                <a:latin typeface="General Sans Semibold" pitchFamily="50" charset="0"/>
                <a:ea typeface="Inter Bold" pitchFamily="34" charset="-122"/>
              </a:rPr>
              <a:t>clés</a:t>
            </a:r>
            <a:r>
              <a:rPr lang="en-US" sz="5200" b="1" dirty="0">
                <a:solidFill>
                  <a:srgbClr val="273479"/>
                </a:solidFill>
                <a:latin typeface="General Sans Semibold" pitchFamily="50" charset="0"/>
                <a:ea typeface="Inter Bold" pitchFamily="34" charset="-122"/>
              </a:rPr>
              <a:t> et les grands principes</a:t>
            </a:r>
            <a:endParaRPr lang="en-US" sz="5200" dirty="0">
              <a:solidFill>
                <a:srgbClr val="273479"/>
              </a:solidFill>
              <a:latin typeface="General Sans Semibold" pitchFamily="50" charset="0"/>
            </a:endParaRPr>
          </a:p>
        </p:txBody>
      </p:sp>
    </p:spTree>
    <p:extLst>
      <p:ext uri="{BB962C8B-B14F-4D97-AF65-F5344CB8AC3E}">
        <p14:creationId xmlns:p14="http://schemas.microsoft.com/office/powerpoint/2010/main" val="28261358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2A7CA-04FB-A514-E2D5-4C5B9B9B4C6A}"/>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A2CBF2F5-6DDF-8930-BAD8-97D10D5E2D83}"/>
              </a:ext>
            </a:extLst>
          </p:cNvPr>
          <p:cNvSpPr txBox="1"/>
          <p:nvPr/>
        </p:nvSpPr>
        <p:spPr>
          <a:xfrm>
            <a:off x="637032" y="789432"/>
            <a:ext cx="11201400" cy="2240742"/>
          </a:xfrm>
          <a:prstGeom prst="rect">
            <a:avLst/>
          </a:prstGeom>
          <a:noFill/>
        </p:spPr>
        <p:txBody>
          <a:bodyPr wrap="square">
            <a:spAutoFit/>
          </a:bodyPr>
          <a:lstStyle/>
          <a:p>
            <a:pPr marR="177800" algn="just">
              <a:lnSpc>
                <a:spcPct val="150000"/>
              </a:lnSpc>
            </a:pP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Il existe en France trois Fonctions publiques regroupant </a:t>
            </a:r>
            <a:r>
              <a:rPr lang="fr-FR" sz="2400" b="1" dirty="0">
                <a:solidFill>
                  <a:srgbClr val="E15446"/>
                </a:solidFill>
                <a:effectLst/>
                <a:latin typeface="Satoshi" pitchFamily="50" charset="0"/>
                <a:ea typeface="Verdana" panose="020B0604030504040204" pitchFamily="34" charset="0"/>
                <a:cs typeface="Eras Medium ITC" panose="020B0602030504020804" pitchFamily="34" charset="0"/>
              </a:rPr>
              <a:t>5,6 millions d’agents </a:t>
            </a: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a:t>
            </a:r>
            <a:endParaRPr lang="fr-FR" sz="2400" dirty="0">
              <a:solidFill>
                <a:srgbClr val="273479"/>
              </a:solidFill>
              <a:effectLst/>
              <a:latin typeface="Satoshi" pitchFamily="50" charset="0"/>
              <a:ea typeface="Verdana" panose="020B060403050404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fr-FR" sz="2400" dirty="0">
                <a:solidFill>
                  <a:srgbClr val="273479"/>
                </a:solidFill>
                <a:latin typeface="Satoshi" pitchFamily="50" charset="0"/>
                <a:ea typeface="Verdana" panose="020B0604030504040204" pitchFamily="34" charset="0"/>
                <a:cs typeface="Times New Roman" panose="02020603050405020304" pitchFamily="18" charset="0"/>
              </a:rPr>
              <a:t>L</a:t>
            </a:r>
            <a:r>
              <a:rPr lang="fr-FR" sz="2400" dirty="0">
                <a:solidFill>
                  <a:srgbClr val="273479"/>
                </a:solidFill>
                <a:effectLst/>
                <a:latin typeface="Satoshi" pitchFamily="50" charset="0"/>
                <a:ea typeface="Verdana" panose="020B0604030504040204" pitchFamily="34" charset="0"/>
                <a:cs typeface="Times New Roman" panose="02020603050405020304" pitchFamily="18" charset="0"/>
              </a:rPr>
              <a:t>a Fonction publique d’</a:t>
            </a:r>
            <a:r>
              <a:rPr lang="fr-FR" sz="2400" b="1" dirty="0">
                <a:solidFill>
                  <a:srgbClr val="E15446"/>
                </a:solidFill>
                <a:effectLst/>
                <a:latin typeface="Satoshi" pitchFamily="50" charset="0"/>
                <a:ea typeface="Verdana" panose="020B0604030504040204" pitchFamily="34" charset="0"/>
                <a:cs typeface="Times New Roman" panose="02020603050405020304" pitchFamily="18" charset="0"/>
              </a:rPr>
              <a:t>État</a:t>
            </a:r>
            <a:r>
              <a:rPr lang="fr-FR" sz="2400" dirty="0">
                <a:solidFill>
                  <a:srgbClr val="273479"/>
                </a:solidFill>
                <a:effectLst/>
                <a:latin typeface="Satoshi" pitchFamily="50" charset="0"/>
                <a:ea typeface="Verdana" panose="020B0604030504040204" pitchFamily="34" charset="0"/>
                <a:cs typeface="Times New Roman" panose="02020603050405020304" pitchFamily="18" charset="0"/>
              </a:rPr>
              <a:t> </a:t>
            </a:r>
            <a:endParaRPr lang="fr-FR" sz="2400" dirty="0">
              <a:solidFill>
                <a:srgbClr val="273479"/>
              </a:solidFill>
              <a:effectLst/>
              <a:latin typeface="Satoshi" pitchFamily="50" charset="0"/>
              <a:ea typeface="Verdana" panose="020B0604030504040204" pitchFamily="34" charset="0"/>
            </a:endParaRPr>
          </a:p>
          <a:p>
            <a:pPr marL="342900" lvl="0" indent="-342900" algn="just">
              <a:lnSpc>
                <a:spcPct val="150000"/>
              </a:lnSpc>
              <a:buFont typeface="Arial" panose="020B0604020202020204" pitchFamily="34" charset="0"/>
              <a:buChar char="•"/>
            </a:pPr>
            <a:r>
              <a:rPr lang="fr-FR" sz="2400" dirty="0">
                <a:solidFill>
                  <a:srgbClr val="273479"/>
                </a:solidFill>
                <a:latin typeface="Satoshi" pitchFamily="50" charset="0"/>
                <a:ea typeface="Verdana" panose="020B0604030504040204" pitchFamily="34" charset="0"/>
                <a:cs typeface="Times New Roman" panose="02020603050405020304" pitchFamily="18" charset="0"/>
              </a:rPr>
              <a:t>L</a:t>
            </a:r>
            <a:r>
              <a:rPr lang="fr-FR" sz="2400" dirty="0">
                <a:solidFill>
                  <a:srgbClr val="273479"/>
                </a:solidFill>
                <a:effectLst/>
                <a:latin typeface="Satoshi" pitchFamily="50" charset="0"/>
                <a:ea typeface="Verdana" panose="020B0604030504040204" pitchFamily="34" charset="0"/>
                <a:cs typeface="Times New Roman" panose="02020603050405020304" pitchFamily="18" charset="0"/>
              </a:rPr>
              <a:t>a Fonction publique </a:t>
            </a:r>
            <a:r>
              <a:rPr lang="fr-FR" sz="2400" b="1" dirty="0">
                <a:solidFill>
                  <a:srgbClr val="E15446"/>
                </a:solidFill>
                <a:effectLst/>
                <a:latin typeface="Satoshi" pitchFamily="50" charset="0"/>
                <a:ea typeface="Verdana" panose="020B0604030504040204" pitchFamily="34" charset="0"/>
                <a:cs typeface="Times New Roman" panose="02020603050405020304" pitchFamily="18" charset="0"/>
              </a:rPr>
              <a:t>territoriale</a:t>
            </a:r>
            <a:r>
              <a:rPr lang="fr-FR" sz="2400" dirty="0">
                <a:solidFill>
                  <a:srgbClr val="273479"/>
                </a:solidFill>
                <a:effectLst/>
                <a:latin typeface="Satoshi" pitchFamily="50" charset="0"/>
                <a:ea typeface="Verdana" panose="020B0604030504040204" pitchFamily="34" charset="0"/>
                <a:cs typeface="Times New Roman" panose="02020603050405020304" pitchFamily="18" charset="0"/>
              </a:rPr>
              <a:t> (2,06 million</a:t>
            </a:r>
            <a:r>
              <a:rPr lang="fr-FR" sz="2400" dirty="0">
                <a:solidFill>
                  <a:srgbClr val="273479"/>
                </a:solidFill>
                <a:latin typeface="Satoshi" pitchFamily="50" charset="0"/>
                <a:ea typeface="Verdana" panose="020B0604030504040204" pitchFamily="34" charset="0"/>
                <a:cs typeface="Times New Roman" panose="02020603050405020304" pitchFamily="18" charset="0"/>
              </a:rPr>
              <a:t>s</a:t>
            </a:r>
            <a:r>
              <a:rPr lang="fr-FR" sz="2400" dirty="0">
                <a:solidFill>
                  <a:srgbClr val="273479"/>
                </a:solidFill>
                <a:effectLst/>
                <a:latin typeface="Satoshi" pitchFamily="50" charset="0"/>
                <a:ea typeface="Verdana" panose="020B0604030504040204" pitchFamily="34" charset="0"/>
                <a:cs typeface="Times New Roman" panose="02020603050405020304" pitchFamily="18" charset="0"/>
              </a:rPr>
              <a:t> d’agents au 31/12/2024)</a:t>
            </a:r>
            <a:endParaRPr lang="fr-FR" sz="2400" dirty="0">
              <a:solidFill>
                <a:srgbClr val="273479"/>
              </a:solidFill>
              <a:effectLst/>
              <a:latin typeface="Satoshi" pitchFamily="50" charset="0"/>
              <a:ea typeface="Verdana" panose="020B0604030504040204" pitchFamily="34" charset="0"/>
            </a:endParaRPr>
          </a:p>
          <a:p>
            <a:pPr marL="342900" lvl="0" indent="-342900" algn="just">
              <a:lnSpc>
                <a:spcPct val="150000"/>
              </a:lnSpc>
              <a:buFont typeface="Arial" panose="020B0604020202020204" pitchFamily="34" charset="0"/>
              <a:buChar char="•"/>
            </a:pPr>
            <a:r>
              <a:rPr lang="fr-FR" sz="2400" dirty="0">
                <a:solidFill>
                  <a:srgbClr val="273479"/>
                </a:solidFill>
                <a:latin typeface="Satoshi" pitchFamily="50" charset="0"/>
                <a:ea typeface="Verdana" panose="020B0604030504040204" pitchFamily="34" charset="0"/>
                <a:cs typeface="Times New Roman" panose="02020603050405020304" pitchFamily="18" charset="0"/>
              </a:rPr>
              <a:t>L</a:t>
            </a:r>
            <a:r>
              <a:rPr lang="fr-FR" sz="2400" dirty="0">
                <a:solidFill>
                  <a:srgbClr val="273479"/>
                </a:solidFill>
                <a:effectLst/>
                <a:latin typeface="Satoshi" pitchFamily="50" charset="0"/>
                <a:ea typeface="Verdana" panose="020B0604030504040204" pitchFamily="34" charset="0"/>
                <a:cs typeface="Times New Roman" panose="02020603050405020304" pitchFamily="18" charset="0"/>
              </a:rPr>
              <a:t>a Fonction publique </a:t>
            </a:r>
            <a:r>
              <a:rPr lang="fr-FR" sz="2400" b="1" dirty="0">
                <a:solidFill>
                  <a:srgbClr val="E15446"/>
                </a:solidFill>
                <a:effectLst/>
                <a:latin typeface="Satoshi" pitchFamily="50" charset="0"/>
                <a:ea typeface="Verdana" panose="020B0604030504040204" pitchFamily="34" charset="0"/>
                <a:cs typeface="Times New Roman" panose="02020603050405020304" pitchFamily="18" charset="0"/>
              </a:rPr>
              <a:t>hospitalière</a:t>
            </a:r>
            <a:r>
              <a:rPr lang="fr-FR" sz="2400" dirty="0">
                <a:solidFill>
                  <a:srgbClr val="273479"/>
                </a:solidFill>
                <a:effectLst/>
                <a:latin typeface="Satoshi" pitchFamily="50" charset="0"/>
                <a:ea typeface="Verdana" panose="020B0604030504040204" pitchFamily="34" charset="0"/>
                <a:cs typeface="Times New Roman" panose="02020603050405020304" pitchFamily="18" charset="0"/>
              </a:rPr>
              <a:t> </a:t>
            </a:r>
            <a:endParaRPr lang="fr-FR" sz="2400" dirty="0">
              <a:solidFill>
                <a:srgbClr val="273479"/>
              </a:solidFill>
              <a:effectLst/>
              <a:latin typeface="Satoshi" pitchFamily="50" charset="0"/>
              <a:ea typeface="Verdana" panose="020B0604030504040204" pitchFamily="34" charset="0"/>
            </a:endParaRPr>
          </a:p>
        </p:txBody>
      </p:sp>
      <p:pic>
        <p:nvPicPr>
          <p:cNvPr id="3" name="Image 2">
            <a:extLst>
              <a:ext uri="{FF2B5EF4-FFF2-40B4-BE49-F238E27FC236}">
                <a16:creationId xmlns:a16="http://schemas.microsoft.com/office/drawing/2014/main" id="{BF7506E9-7D71-B27F-4448-BEC485E37711}"/>
              </a:ext>
            </a:extLst>
          </p:cNvPr>
          <p:cNvPicPr>
            <a:picLocks noChangeAspect="1"/>
          </p:cNvPicPr>
          <p:nvPr/>
        </p:nvPicPr>
        <p:blipFill>
          <a:blip r:embed="rId2"/>
          <a:srcRect t="5642"/>
          <a:stretch>
            <a:fillRect/>
          </a:stretch>
        </p:blipFill>
        <p:spPr>
          <a:xfrm>
            <a:off x="987432" y="3694176"/>
            <a:ext cx="4972744" cy="2543852"/>
          </a:xfrm>
          <a:prstGeom prst="rect">
            <a:avLst/>
          </a:prstGeom>
        </p:spPr>
      </p:pic>
      <p:pic>
        <p:nvPicPr>
          <p:cNvPr id="4" name="Image 3">
            <a:extLst>
              <a:ext uri="{FF2B5EF4-FFF2-40B4-BE49-F238E27FC236}">
                <a16:creationId xmlns:a16="http://schemas.microsoft.com/office/drawing/2014/main" id="{92C7F74F-E41E-DA21-F8A9-7BAE0C9478DA}"/>
              </a:ext>
            </a:extLst>
          </p:cNvPr>
          <p:cNvPicPr>
            <a:picLocks noChangeAspect="1"/>
          </p:cNvPicPr>
          <p:nvPr/>
        </p:nvPicPr>
        <p:blipFill>
          <a:blip r:embed="rId3"/>
          <a:srcRect t="6836"/>
          <a:stretch>
            <a:fillRect/>
          </a:stretch>
        </p:blipFill>
        <p:spPr>
          <a:xfrm>
            <a:off x="6231825" y="3694176"/>
            <a:ext cx="4723300" cy="2543852"/>
          </a:xfrm>
          <a:prstGeom prst="rect">
            <a:avLst/>
          </a:prstGeom>
        </p:spPr>
      </p:pic>
      <p:sp>
        <p:nvSpPr>
          <p:cNvPr id="5" name="Rectangle 4">
            <a:extLst>
              <a:ext uri="{FF2B5EF4-FFF2-40B4-BE49-F238E27FC236}">
                <a16:creationId xmlns:a16="http://schemas.microsoft.com/office/drawing/2014/main" id="{94E30B9C-F124-D369-41E5-DA22A37793E8}"/>
              </a:ext>
            </a:extLst>
          </p:cNvPr>
          <p:cNvSpPr/>
          <p:nvPr/>
        </p:nvSpPr>
        <p:spPr>
          <a:xfrm>
            <a:off x="7370064" y="106326"/>
            <a:ext cx="4821936"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ACF4EB8F-8AF4-38B1-2D03-F3099F68ABE2}"/>
              </a:ext>
            </a:extLst>
          </p:cNvPr>
          <p:cNvSpPr txBox="1"/>
          <p:nvPr/>
        </p:nvSpPr>
        <p:spPr>
          <a:xfrm>
            <a:off x="7635240" y="135137"/>
            <a:ext cx="4290945"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FPT : chiffres </a:t>
            </a:r>
            <a:r>
              <a:rPr lang="en-US" b="1" dirty="0" err="1">
                <a:solidFill>
                  <a:schemeClr val="bg1"/>
                </a:solidFill>
                <a:latin typeface="General Sans Semibold" pitchFamily="50" charset="0"/>
                <a:ea typeface="Inter Bold" pitchFamily="34" charset="-122"/>
              </a:rPr>
              <a:t>clés</a:t>
            </a:r>
            <a:r>
              <a:rPr lang="en-US" b="1" dirty="0">
                <a:solidFill>
                  <a:schemeClr val="bg1"/>
                </a:solidFill>
                <a:latin typeface="General Sans Semibold" pitchFamily="50" charset="0"/>
                <a:ea typeface="Inter Bold" pitchFamily="34" charset="-122"/>
              </a:rPr>
              <a:t> et grands principes</a:t>
            </a:r>
            <a:endParaRPr lang="en-US" dirty="0">
              <a:solidFill>
                <a:schemeClr val="bg1"/>
              </a:solidFill>
              <a:latin typeface="General Sans Semibold" pitchFamily="50" charset="0"/>
            </a:endParaRPr>
          </a:p>
        </p:txBody>
      </p:sp>
    </p:spTree>
    <p:extLst>
      <p:ext uri="{BB962C8B-B14F-4D97-AF65-F5344CB8AC3E}">
        <p14:creationId xmlns:p14="http://schemas.microsoft.com/office/powerpoint/2010/main" val="40813828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83ACA2-1A69-937D-69C5-9F22B4359B54}"/>
            </a:ext>
          </a:extLst>
        </p:cNvPr>
        <p:cNvGrpSpPr/>
        <p:nvPr/>
      </p:nvGrpSpPr>
      <p:grpSpPr>
        <a:xfrm>
          <a:off x="0" y="0"/>
          <a:ext cx="0" cy="0"/>
          <a:chOff x="0" y="0"/>
          <a:chExt cx="0" cy="0"/>
        </a:xfrm>
      </p:grpSpPr>
      <p:sp>
        <p:nvSpPr>
          <p:cNvPr id="4" name="ZoneTexte 3">
            <a:extLst>
              <a:ext uri="{FF2B5EF4-FFF2-40B4-BE49-F238E27FC236}">
                <a16:creationId xmlns:a16="http://schemas.microsoft.com/office/drawing/2014/main" id="{FAE17462-AB6D-240B-702C-9065D6618D1C}"/>
              </a:ext>
            </a:extLst>
          </p:cNvPr>
          <p:cNvSpPr txBox="1"/>
          <p:nvPr/>
        </p:nvSpPr>
        <p:spPr>
          <a:xfrm>
            <a:off x="4707830" y="821252"/>
            <a:ext cx="7115574" cy="833305"/>
          </a:xfrm>
          <a:prstGeom prst="rect">
            <a:avLst/>
          </a:prstGeom>
          <a:noFill/>
        </p:spPr>
        <p:txBody>
          <a:bodyPr wrap="square">
            <a:spAutoFit/>
          </a:bodyPr>
          <a:lstStyle/>
          <a:p>
            <a:pPr marR="177800">
              <a:lnSpc>
                <a:spcPts val="3000"/>
              </a:lnSpc>
              <a:spcAft>
                <a:spcPts val="6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La FPT recouvre l’ensemble des agents employés par environ           38 000 employeurs publics locaux </a:t>
            </a:r>
          </a:p>
        </p:txBody>
      </p:sp>
      <p:pic>
        <p:nvPicPr>
          <p:cNvPr id="5" name="Image 4">
            <a:extLst>
              <a:ext uri="{FF2B5EF4-FFF2-40B4-BE49-F238E27FC236}">
                <a16:creationId xmlns:a16="http://schemas.microsoft.com/office/drawing/2014/main" id="{0614F5E7-EC54-7B38-A478-88C1A02CD5BF}"/>
              </a:ext>
            </a:extLst>
          </p:cNvPr>
          <p:cNvPicPr>
            <a:picLocks noChangeAspect="1"/>
          </p:cNvPicPr>
          <p:nvPr/>
        </p:nvPicPr>
        <p:blipFill>
          <a:blip r:embed="rId2"/>
          <a:srcRect t="3610"/>
          <a:stretch>
            <a:fillRect/>
          </a:stretch>
        </p:blipFill>
        <p:spPr>
          <a:xfrm>
            <a:off x="4484076" y="1771913"/>
            <a:ext cx="6590584" cy="5086087"/>
          </a:xfrm>
          <a:prstGeom prst="rect">
            <a:avLst/>
          </a:prstGeom>
        </p:spPr>
      </p:pic>
      <p:sp>
        <p:nvSpPr>
          <p:cNvPr id="6" name="Rectangle 5">
            <a:extLst>
              <a:ext uri="{FF2B5EF4-FFF2-40B4-BE49-F238E27FC236}">
                <a16:creationId xmlns:a16="http://schemas.microsoft.com/office/drawing/2014/main" id="{67E6D235-CC33-123B-1911-8AE93545E115}"/>
              </a:ext>
            </a:extLst>
          </p:cNvPr>
          <p:cNvSpPr/>
          <p:nvPr/>
        </p:nvSpPr>
        <p:spPr>
          <a:xfrm>
            <a:off x="7370064" y="106326"/>
            <a:ext cx="4821936"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C7F8940E-A583-CCA0-318B-B4A450A9D46E}"/>
              </a:ext>
            </a:extLst>
          </p:cNvPr>
          <p:cNvSpPr txBox="1"/>
          <p:nvPr/>
        </p:nvSpPr>
        <p:spPr>
          <a:xfrm>
            <a:off x="7635240" y="135137"/>
            <a:ext cx="4290945"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FPT : chiffres </a:t>
            </a:r>
            <a:r>
              <a:rPr lang="en-US" b="1" dirty="0" err="1">
                <a:solidFill>
                  <a:schemeClr val="bg1"/>
                </a:solidFill>
                <a:latin typeface="General Sans Semibold" pitchFamily="50" charset="0"/>
                <a:ea typeface="Inter Bold" pitchFamily="34" charset="-122"/>
              </a:rPr>
              <a:t>clés</a:t>
            </a:r>
            <a:r>
              <a:rPr lang="en-US" b="1" dirty="0">
                <a:solidFill>
                  <a:schemeClr val="bg1"/>
                </a:solidFill>
                <a:latin typeface="General Sans Semibold" pitchFamily="50" charset="0"/>
                <a:ea typeface="Inter Bold" pitchFamily="34" charset="-122"/>
              </a:rPr>
              <a:t> et grands principes</a:t>
            </a:r>
            <a:endParaRPr lang="en-US" dirty="0">
              <a:solidFill>
                <a:schemeClr val="bg1"/>
              </a:solidFill>
              <a:latin typeface="General Sans Semibold" pitchFamily="50" charset="0"/>
            </a:endParaRPr>
          </a:p>
        </p:txBody>
      </p:sp>
      <p:pic>
        <p:nvPicPr>
          <p:cNvPr id="9" name="Image 8">
            <a:extLst>
              <a:ext uri="{FF2B5EF4-FFF2-40B4-BE49-F238E27FC236}">
                <a16:creationId xmlns:a16="http://schemas.microsoft.com/office/drawing/2014/main" id="{CE498611-D11B-33D7-8EC2-1BB0AFADCCAC}"/>
              </a:ext>
            </a:extLst>
          </p:cNvPr>
          <p:cNvPicPr>
            <a:picLocks noChangeAspect="1"/>
          </p:cNvPicPr>
          <p:nvPr/>
        </p:nvPicPr>
        <p:blipFill>
          <a:blip r:embed="rId3">
            <a:extLst>
              <a:ext uri="{28A0092B-C50C-407E-A947-70E740481C1C}">
                <a14:useLocalDpi xmlns:a14="http://schemas.microsoft.com/office/drawing/2010/main" val="0"/>
              </a:ext>
            </a:extLst>
          </a:blip>
          <a:srcRect l="32807" r="33084"/>
          <a:stretch>
            <a:fillRect/>
          </a:stretch>
        </p:blipFill>
        <p:spPr>
          <a:xfrm>
            <a:off x="3544" y="0"/>
            <a:ext cx="3508744" cy="6858000"/>
          </a:xfrm>
          <a:prstGeom prst="rect">
            <a:avLst/>
          </a:prstGeom>
        </p:spPr>
      </p:pic>
      <p:sp>
        <p:nvSpPr>
          <p:cNvPr id="10" name="Triangle isocèle 9">
            <a:extLst>
              <a:ext uri="{FF2B5EF4-FFF2-40B4-BE49-F238E27FC236}">
                <a16:creationId xmlns:a16="http://schemas.microsoft.com/office/drawing/2014/main" id="{9B1639B1-1235-0B57-E140-BCB0F81465B9}"/>
              </a:ext>
            </a:extLst>
          </p:cNvPr>
          <p:cNvSpPr/>
          <p:nvPr/>
        </p:nvSpPr>
        <p:spPr>
          <a:xfrm rot="10800000" flipV="1">
            <a:off x="2784623" y="1"/>
            <a:ext cx="742909" cy="6861260"/>
          </a:xfrm>
          <a:custGeom>
            <a:avLst/>
            <a:gdLst>
              <a:gd name="csX0" fmla="*/ 0 w 737190"/>
              <a:gd name="csY0" fmla="*/ 6858000 h 6858000"/>
              <a:gd name="csX1" fmla="*/ 368595 w 737190"/>
              <a:gd name="csY1" fmla="*/ 0 h 6858000"/>
              <a:gd name="csX2" fmla="*/ 737190 w 737190"/>
              <a:gd name="csY2" fmla="*/ 6858000 h 6858000"/>
              <a:gd name="csX3" fmla="*/ 0 w 737190"/>
              <a:gd name="csY3" fmla="*/ 6858000 h 6858000"/>
              <a:gd name="csX0" fmla="*/ 0 w 737190"/>
              <a:gd name="csY0" fmla="*/ 6868633 h 6868633"/>
              <a:gd name="csX1" fmla="*/ 17720 w 737190"/>
              <a:gd name="csY1" fmla="*/ 0 h 6868633"/>
              <a:gd name="csX2" fmla="*/ 737190 w 737190"/>
              <a:gd name="csY2" fmla="*/ 6868633 h 6868633"/>
              <a:gd name="csX3" fmla="*/ 0 w 737190"/>
              <a:gd name="csY3" fmla="*/ 6868633 h 6868633"/>
              <a:gd name="csX0" fmla="*/ 0 w 737190"/>
              <a:gd name="csY0" fmla="*/ 6890756 h 6890756"/>
              <a:gd name="csX1" fmla="*/ 2972 w 737190"/>
              <a:gd name="csY1" fmla="*/ 0 h 6890756"/>
              <a:gd name="csX2" fmla="*/ 737190 w 737190"/>
              <a:gd name="csY2" fmla="*/ 6890756 h 6890756"/>
              <a:gd name="csX3" fmla="*/ 0 w 737190"/>
              <a:gd name="csY3" fmla="*/ 6890756 h 6890756"/>
              <a:gd name="csX0" fmla="*/ 5719 w 742909"/>
              <a:gd name="csY0" fmla="*/ 6912879 h 6912879"/>
              <a:gd name="csX1" fmla="*/ 1317 w 742909"/>
              <a:gd name="csY1" fmla="*/ 0 h 6912879"/>
              <a:gd name="csX2" fmla="*/ 742909 w 742909"/>
              <a:gd name="csY2" fmla="*/ 6912879 h 6912879"/>
              <a:gd name="csX3" fmla="*/ 5719 w 742909"/>
              <a:gd name="csY3" fmla="*/ 6912879 h 6912879"/>
              <a:gd name="csX0" fmla="*/ 5719 w 742909"/>
              <a:gd name="csY0" fmla="*/ 6853886 h 6853886"/>
              <a:gd name="csX1" fmla="*/ 1317 w 742909"/>
              <a:gd name="csY1" fmla="*/ 0 h 6853886"/>
              <a:gd name="csX2" fmla="*/ 742909 w 742909"/>
              <a:gd name="csY2" fmla="*/ 6853886 h 6853886"/>
              <a:gd name="csX3" fmla="*/ 5719 w 742909"/>
              <a:gd name="csY3" fmla="*/ 6853886 h 6853886"/>
              <a:gd name="csX0" fmla="*/ 5719 w 742909"/>
              <a:gd name="csY0" fmla="*/ 6861260 h 6861260"/>
              <a:gd name="csX1" fmla="*/ 1317 w 742909"/>
              <a:gd name="csY1" fmla="*/ 0 h 6861260"/>
              <a:gd name="csX2" fmla="*/ 742909 w 742909"/>
              <a:gd name="csY2" fmla="*/ 6861260 h 6861260"/>
              <a:gd name="csX3" fmla="*/ 5719 w 742909"/>
              <a:gd name="csY3" fmla="*/ 6861260 h 6861260"/>
            </a:gdLst>
            <a:ahLst/>
            <a:cxnLst>
              <a:cxn ang="0">
                <a:pos x="csX0" y="csY0"/>
              </a:cxn>
              <a:cxn ang="0">
                <a:pos x="csX1" y="csY1"/>
              </a:cxn>
              <a:cxn ang="0">
                <a:pos x="csX2" y="csY2"/>
              </a:cxn>
              <a:cxn ang="0">
                <a:pos x="csX3" y="csY3"/>
              </a:cxn>
            </a:cxnLst>
            <a:rect l="l" t="t" r="r" b="b"/>
            <a:pathLst>
              <a:path w="742909" h="6861260">
                <a:moveTo>
                  <a:pt x="5719" y="6861260"/>
                </a:moveTo>
                <a:cubicBezTo>
                  <a:pt x="11626" y="4571716"/>
                  <a:pt x="-4590" y="2289544"/>
                  <a:pt x="1317" y="0"/>
                </a:cubicBezTo>
                <a:lnTo>
                  <a:pt x="742909" y="6861260"/>
                </a:lnTo>
                <a:lnTo>
                  <a:pt x="5719" y="6861260"/>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95441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7CA612-53D2-C718-88C9-B2DEF5A5D256}"/>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53221D0F-4002-B3BD-87A5-58B0ADAB48C9}"/>
              </a:ext>
            </a:extLst>
          </p:cNvPr>
          <p:cNvSpPr/>
          <p:nvPr/>
        </p:nvSpPr>
        <p:spPr>
          <a:xfrm>
            <a:off x="7370064" y="106326"/>
            <a:ext cx="4821936"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112F5976-10B5-FFE1-5D59-DB653A4D8BF5}"/>
              </a:ext>
            </a:extLst>
          </p:cNvPr>
          <p:cNvSpPr txBox="1"/>
          <p:nvPr/>
        </p:nvSpPr>
        <p:spPr>
          <a:xfrm>
            <a:off x="7635240" y="135137"/>
            <a:ext cx="4290945"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FPT : chiffres </a:t>
            </a:r>
            <a:r>
              <a:rPr lang="en-US" b="1" dirty="0" err="1">
                <a:solidFill>
                  <a:schemeClr val="bg1"/>
                </a:solidFill>
                <a:latin typeface="General Sans Semibold" pitchFamily="50" charset="0"/>
                <a:ea typeface="Inter Bold" pitchFamily="34" charset="-122"/>
              </a:rPr>
              <a:t>clés</a:t>
            </a:r>
            <a:r>
              <a:rPr lang="en-US" b="1" dirty="0">
                <a:solidFill>
                  <a:schemeClr val="bg1"/>
                </a:solidFill>
                <a:latin typeface="General Sans Semibold" pitchFamily="50" charset="0"/>
                <a:ea typeface="Inter Bold" pitchFamily="34" charset="-122"/>
              </a:rPr>
              <a:t> et grands principes</a:t>
            </a:r>
            <a:endParaRPr lang="en-US" dirty="0">
              <a:solidFill>
                <a:schemeClr val="bg1"/>
              </a:solidFill>
              <a:latin typeface="General Sans Semibold" pitchFamily="50" charset="0"/>
            </a:endParaRPr>
          </a:p>
        </p:txBody>
      </p:sp>
      <p:sp>
        <p:nvSpPr>
          <p:cNvPr id="6" name="ZoneTexte 5">
            <a:extLst>
              <a:ext uri="{FF2B5EF4-FFF2-40B4-BE49-F238E27FC236}">
                <a16:creationId xmlns:a16="http://schemas.microsoft.com/office/drawing/2014/main" id="{2FC11B50-6CE4-9021-0A5F-3DF90DBB011E}"/>
              </a:ext>
            </a:extLst>
          </p:cNvPr>
          <p:cNvSpPr txBox="1"/>
          <p:nvPr/>
        </p:nvSpPr>
        <p:spPr>
          <a:xfrm>
            <a:off x="435347" y="1292357"/>
            <a:ext cx="11321305" cy="2446824"/>
          </a:xfrm>
          <a:prstGeom prst="rect">
            <a:avLst/>
          </a:prstGeom>
          <a:noFill/>
        </p:spPr>
        <p:txBody>
          <a:bodyPr wrap="square">
            <a:spAutoFit/>
          </a:bodyPr>
          <a:lstStyle/>
          <a:p>
            <a:pPr marL="0" indent="0">
              <a:spcAft>
                <a:spcPts val="600"/>
              </a:spcAft>
              <a:buFont typeface="Arial" pitchFamily="34" charset="0"/>
              <a:buNone/>
            </a:pPr>
            <a:r>
              <a:rPr lang="fr-FR" altLang="fr-FR" sz="1900" dirty="0">
                <a:solidFill>
                  <a:srgbClr val="273479"/>
                </a:solidFill>
                <a:latin typeface="Satoshi" pitchFamily="50" charset="0"/>
                <a:ea typeface="Verdana" panose="020B0604030504040204" pitchFamily="34" charset="0"/>
              </a:rPr>
              <a:t>La population territoriale se caractérise par les éléments suivants, qui évoluent peu dans le temps : </a:t>
            </a:r>
          </a:p>
          <a:p>
            <a:pPr marL="342900" indent="-342900">
              <a:spcAft>
                <a:spcPts val="600"/>
              </a:spcAft>
              <a:buFont typeface="Arial" panose="020B0604020202020204" pitchFamily="34" charset="0"/>
              <a:buChar char="•"/>
            </a:pPr>
            <a:r>
              <a:rPr lang="fr-FR" altLang="fr-FR" sz="1900" dirty="0">
                <a:solidFill>
                  <a:srgbClr val="273479"/>
                </a:solidFill>
                <a:latin typeface="Satoshi" pitchFamily="50" charset="0"/>
                <a:ea typeface="Verdana" panose="020B0604030504040204" pitchFamily="34" charset="0"/>
              </a:rPr>
              <a:t>Une majorité de </a:t>
            </a:r>
            <a:r>
              <a:rPr lang="fr-FR" altLang="fr-FR" sz="1900" b="1" dirty="0">
                <a:solidFill>
                  <a:srgbClr val="E15446"/>
                </a:solidFill>
                <a:latin typeface="Satoshi" pitchFamily="50" charset="0"/>
                <a:ea typeface="Verdana" panose="020B0604030504040204" pitchFamily="34" charset="0"/>
              </a:rPr>
              <a:t>femmes</a:t>
            </a:r>
            <a:r>
              <a:rPr lang="fr-FR" altLang="fr-FR" sz="1900" dirty="0">
                <a:solidFill>
                  <a:srgbClr val="273479"/>
                </a:solidFill>
                <a:latin typeface="Satoshi" pitchFamily="50" charset="0"/>
                <a:ea typeface="Verdana" panose="020B0604030504040204" pitchFamily="34" charset="0"/>
              </a:rPr>
              <a:t> (62%) </a:t>
            </a:r>
          </a:p>
          <a:p>
            <a:pPr marL="342900" indent="-342900">
              <a:spcAft>
                <a:spcPts val="600"/>
              </a:spcAft>
              <a:buFont typeface="Arial" panose="020B0604020202020204" pitchFamily="34" charset="0"/>
              <a:buChar char="•"/>
            </a:pPr>
            <a:r>
              <a:rPr lang="fr-FR" altLang="fr-FR" sz="1900" dirty="0">
                <a:solidFill>
                  <a:srgbClr val="273479"/>
                </a:solidFill>
                <a:latin typeface="Satoshi" pitchFamily="50" charset="0"/>
                <a:ea typeface="Verdana" panose="020B0604030504040204" pitchFamily="34" charset="0"/>
              </a:rPr>
              <a:t>Par rapport aux deux autres versants de la Fonction publique, une </a:t>
            </a:r>
            <a:r>
              <a:rPr lang="fr-FR" altLang="fr-FR" sz="1900" b="1" dirty="0">
                <a:solidFill>
                  <a:srgbClr val="E15446"/>
                </a:solidFill>
                <a:latin typeface="Satoshi" pitchFamily="50" charset="0"/>
                <a:ea typeface="Verdana" panose="020B0604030504040204" pitchFamily="34" charset="0"/>
              </a:rPr>
              <a:t>forte proportion d’agents de catégorie C</a:t>
            </a:r>
            <a:r>
              <a:rPr lang="fr-FR" altLang="fr-FR" sz="1900" dirty="0">
                <a:solidFill>
                  <a:srgbClr val="273479"/>
                </a:solidFill>
                <a:latin typeface="Satoshi" pitchFamily="50" charset="0"/>
                <a:ea typeface="Verdana" panose="020B0604030504040204" pitchFamily="34" charset="0"/>
              </a:rPr>
              <a:t> (72%)</a:t>
            </a:r>
          </a:p>
          <a:p>
            <a:pPr marL="342900" indent="-342900">
              <a:spcAft>
                <a:spcPts val="600"/>
              </a:spcAft>
              <a:buFont typeface="Arial" panose="020B0604020202020204" pitchFamily="34" charset="0"/>
              <a:buChar char="•"/>
            </a:pPr>
            <a:r>
              <a:rPr lang="fr-FR" altLang="fr-FR" sz="1900" dirty="0">
                <a:solidFill>
                  <a:srgbClr val="273479"/>
                </a:solidFill>
                <a:latin typeface="Satoshi" pitchFamily="50" charset="0"/>
                <a:ea typeface="Verdana" panose="020B0604030504040204" pitchFamily="34" charset="0"/>
              </a:rPr>
              <a:t>Environ </a:t>
            </a:r>
            <a:r>
              <a:rPr lang="fr-FR" altLang="fr-FR" sz="1900" b="1" dirty="0">
                <a:solidFill>
                  <a:srgbClr val="E15446"/>
                </a:solidFill>
                <a:latin typeface="Satoshi" pitchFamily="50" charset="0"/>
                <a:ea typeface="Verdana" panose="020B0604030504040204" pitchFamily="34" charset="0"/>
              </a:rPr>
              <a:t>71% de fonctionnaires</a:t>
            </a:r>
            <a:r>
              <a:rPr lang="fr-FR" altLang="fr-FR" sz="1900" dirty="0">
                <a:solidFill>
                  <a:srgbClr val="273479"/>
                </a:solidFill>
                <a:latin typeface="Satoshi" pitchFamily="50" charset="0"/>
                <a:ea typeface="Verdana" panose="020B0604030504040204" pitchFamily="34" charset="0"/>
              </a:rPr>
              <a:t>.</a:t>
            </a:r>
          </a:p>
          <a:p>
            <a:r>
              <a:rPr lang="fr-FR" altLang="fr-FR" sz="1900" dirty="0">
                <a:solidFill>
                  <a:srgbClr val="273479"/>
                </a:solidFill>
                <a:latin typeface="Satoshi" pitchFamily="50" charset="0"/>
                <a:ea typeface="Verdana" panose="020B0604030504040204" pitchFamily="34" charset="0"/>
              </a:rPr>
              <a:t>On observe depuis quelques années </a:t>
            </a:r>
            <a:r>
              <a:rPr lang="fr-FR" altLang="fr-FR" sz="1900" b="1" dirty="0">
                <a:solidFill>
                  <a:srgbClr val="273479"/>
                </a:solidFill>
                <a:latin typeface="Satoshi" pitchFamily="50" charset="0"/>
                <a:ea typeface="Verdana" panose="020B0604030504040204" pitchFamily="34" charset="0"/>
              </a:rPr>
              <a:t>une </a:t>
            </a:r>
            <a:r>
              <a:rPr lang="fr-FR" sz="1900" b="1" i="0" dirty="0">
                <a:solidFill>
                  <a:srgbClr val="273479"/>
                </a:solidFill>
                <a:effectLst/>
                <a:latin typeface="Satoshi" pitchFamily="50" charset="0"/>
                <a:ea typeface="Verdana" panose="020B0604030504040204" pitchFamily="34" charset="0"/>
              </a:rPr>
              <a:t>augmentation de la part des agents contractuels recrutés sur emploi permanent</a:t>
            </a:r>
            <a:r>
              <a:rPr lang="fr-FR" sz="1900" b="0" i="0" dirty="0">
                <a:solidFill>
                  <a:srgbClr val="273479"/>
                </a:solidFill>
                <a:effectLst/>
                <a:latin typeface="Satoshi" pitchFamily="50" charset="0"/>
                <a:ea typeface="Verdana" panose="020B0604030504040204" pitchFamily="34" charset="0"/>
              </a:rPr>
              <a:t>.</a:t>
            </a:r>
          </a:p>
        </p:txBody>
      </p:sp>
      <p:sp>
        <p:nvSpPr>
          <p:cNvPr id="7" name="ZoneTexte 6">
            <a:extLst>
              <a:ext uri="{FF2B5EF4-FFF2-40B4-BE49-F238E27FC236}">
                <a16:creationId xmlns:a16="http://schemas.microsoft.com/office/drawing/2014/main" id="{9175497D-0F97-12DE-D823-C213CA986665}"/>
              </a:ext>
            </a:extLst>
          </p:cNvPr>
          <p:cNvSpPr txBox="1"/>
          <p:nvPr/>
        </p:nvSpPr>
        <p:spPr>
          <a:xfrm>
            <a:off x="416297" y="578630"/>
            <a:ext cx="7324344" cy="584775"/>
          </a:xfrm>
          <a:prstGeom prst="rect">
            <a:avLst/>
          </a:prstGeom>
          <a:noFill/>
        </p:spPr>
        <p:txBody>
          <a:bodyPr wrap="square" rtlCol="0">
            <a:spAutoFit/>
          </a:bodyPr>
          <a:lstStyle/>
          <a:p>
            <a:r>
              <a:rPr lang="fr-FR" sz="3200" dirty="0">
                <a:solidFill>
                  <a:srgbClr val="99CCE7"/>
                </a:solidFill>
                <a:latin typeface="General Sans Semibold" pitchFamily="50" charset="0"/>
              </a:rPr>
              <a:t>Les effectifs de la FPT</a:t>
            </a:r>
          </a:p>
        </p:txBody>
      </p:sp>
      <p:pic>
        <p:nvPicPr>
          <p:cNvPr id="8" name="Image 7">
            <a:extLst>
              <a:ext uri="{FF2B5EF4-FFF2-40B4-BE49-F238E27FC236}">
                <a16:creationId xmlns:a16="http://schemas.microsoft.com/office/drawing/2014/main" id="{8B6239E0-6DFC-BAAC-F532-91AAB972BADC}"/>
              </a:ext>
            </a:extLst>
          </p:cNvPr>
          <p:cNvPicPr>
            <a:picLocks noChangeAspect="1"/>
          </p:cNvPicPr>
          <p:nvPr/>
        </p:nvPicPr>
        <p:blipFill>
          <a:blip r:embed="rId2"/>
          <a:srcRect l="9715" t="5009" r="13562" b="3862"/>
          <a:stretch>
            <a:fillRect/>
          </a:stretch>
        </p:blipFill>
        <p:spPr>
          <a:xfrm>
            <a:off x="1365504" y="4160520"/>
            <a:ext cx="4224529" cy="2508858"/>
          </a:xfrm>
          <a:prstGeom prst="rect">
            <a:avLst/>
          </a:prstGeom>
        </p:spPr>
      </p:pic>
      <p:pic>
        <p:nvPicPr>
          <p:cNvPr id="9" name="Image 8">
            <a:extLst>
              <a:ext uri="{FF2B5EF4-FFF2-40B4-BE49-F238E27FC236}">
                <a16:creationId xmlns:a16="http://schemas.microsoft.com/office/drawing/2014/main" id="{0D66F616-9591-4D50-C9DF-C25F8715147D}"/>
              </a:ext>
            </a:extLst>
          </p:cNvPr>
          <p:cNvPicPr>
            <a:picLocks noChangeAspect="1"/>
          </p:cNvPicPr>
          <p:nvPr/>
        </p:nvPicPr>
        <p:blipFill>
          <a:blip r:embed="rId3"/>
          <a:srcRect l="4831" t="3188" r="8217" b="4728"/>
          <a:stretch>
            <a:fillRect/>
          </a:stretch>
        </p:blipFill>
        <p:spPr>
          <a:xfrm>
            <a:off x="6601969" y="4160520"/>
            <a:ext cx="4224528" cy="2508858"/>
          </a:xfrm>
          <a:prstGeom prst="rect">
            <a:avLst/>
          </a:prstGeom>
        </p:spPr>
      </p:pic>
    </p:spTree>
    <p:extLst>
      <p:ext uri="{BB962C8B-B14F-4D97-AF65-F5344CB8AC3E}">
        <p14:creationId xmlns:p14="http://schemas.microsoft.com/office/powerpoint/2010/main" val="21870564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3EF85F-0C06-7D7E-2063-8EE67C5AA02E}"/>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1A250E2E-A6E8-0B7A-9CA3-8F8D97ADCB55}"/>
              </a:ext>
            </a:extLst>
          </p:cNvPr>
          <p:cNvSpPr/>
          <p:nvPr/>
        </p:nvSpPr>
        <p:spPr>
          <a:xfrm>
            <a:off x="7370064" y="106326"/>
            <a:ext cx="4821936"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0BDE434E-3ADD-88BE-5E6F-5E4931ACF141}"/>
              </a:ext>
            </a:extLst>
          </p:cNvPr>
          <p:cNvSpPr txBox="1"/>
          <p:nvPr/>
        </p:nvSpPr>
        <p:spPr>
          <a:xfrm>
            <a:off x="7635240" y="135137"/>
            <a:ext cx="4290945"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FPT : chiffres </a:t>
            </a:r>
            <a:r>
              <a:rPr lang="en-US" b="1" dirty="0" err="1">
                <a:solidFill>
                  <a:schemeClr val="bg1"/>
                </a:solidFill>
                <a:latin typeface="General Sans Semibold" pitchFamily="50" charset="0"/>
                <a:ea typeface="Inter Bold" pitchFamily="34" charset="-122"/>
              </a:rPr>
              <a:t>clés</a:t>
            </a:r>
            <a:r>
              <a:rPr lang="en-US" b="1" dirty="0">
                <a:solidFill>
                  <a:schemeClr val="bg1"/>
                </a:solidFill>
                <a:latin typeface="General Sans Semibold" pitchFamily="50" charset="0"/>
                <a:ea typeface="Inter Bold" pitchFamily="34" charset="-122"/>
              </a:rPr>
              <a:t> et grands principes</a:t>
            </a:r>
            <a:endParaRPr lang="en-US" dirty="0">
              <a:solidFill>
                <a:schemeClr val="bg1"/>
              </a:solidFill>
              <a:latin typeface="General Sans Semibold" pitchFamily="50" charset="0"/>
            </a:endParaRPr>
          </a:p>
        </p:txBody>
      </p:sp>
      <p:sp>
        <p:nvSpPr>
          <p:cNvPr id="6" name="ZoneTexte 5">
            <a:extLst>
              <a:ext uri="{FF2B5EF4-FFF2-40B4-BE49-F238E27FC236}">
                <a16:creationId xmlns:a16="http://schemas.microsoft.com/office/drawing/2014/main" id="{179E8789-AD44-A78E-4B92-2DD5F046DD8B}"/>
              </a:ext>
            </a:extLst>
          </p:cNvPr>
          <p:cNvSpPr txBox="1"/>
          <p:nvPr/>
        </p:nvSpPr>
        <p:spPr>
          <a:xfrm>
            <a:off x="325618" y="773794"/>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 de 250 métiers répartis en 8 filières</a:t>
            </a:r>
          </a:p>
        </p:txBody>
      </p:sp>
      <p:sp>
        <p:nvSpPr>
          <p:cNvPr id="7" name="Shape 7">
            <a:extLst>
              <a:ext uri="{FF2B5EF4-FFF2-40B4-BE49-F238E27FC236}">
                <a16:creationId xmlns:a16="http://schemas.microsoft.com/office/drawing/2014/main" id="{71ECF771-C91E-05F3-9402-EEF0963F4E65}"/>
              </a:ext>
            </a:extLst>
          </p:cNvPr>
          <p:cNvSpPr/>
          <p:nvPr/>
        </p:nvSpPr>
        <p:spPr>
          <a:xfrm>
            <a:off x="621095" y="1703919"/>
            <a:ext cx="232013" cy="230105"/>
          </a:xfrm>
          <a:prstGeom prst="roundRect">
            <a:avLst>
              <a:gd name="adj" fmla="val 18669"/>
            </a:avLst>
          </a:prstGeom>
          <a:solidFill>
            <a:srgbClr val="273479"/>
          </a:solidFill>
          <a:ln w="4763">
            <a:noFill/>
            <a:prstDash val="solid"/>
          </a:ln>
        </p:spPr>
        <p:txBody>
          <a:bodyPr/>
          <a:lstStyle/>
          <a:p>
            <a:endParaRPr lang="fr-FR"/>
          </a:p>
        </p:txBody>
      </p:sp>
      <p:sp>
        <p:nvSpPr>
          <p:cNvPr id="8" name="Shape 7">
            <a:extLst>
              <a:ext uri="{FF2B5EF4-FFF2-40B4-BE49-F238E27FC236}">
                <a16:creationId xmlns:a16="http://schemas.microsoft.com/office/drawing/2014/main" id="{14F24035-5EA6-8777-B3FD-0D99BC9AB7C1}"/>
              </a:ext>
            </a:extLst>
          </p:cNvPr>
          <p:cNvSpPr/>
          <p:nvPr/>
        </p:nvSpPr>
        <p:spPr>
          <a:xfrm>
            <a:off x="621094" y="2238587"/>
            <a:ext cx="232013" cy="230105"/>
          </a:xfrm>
          <a:prstGeom prst="roundRect">
            <a:avLst>
              <a:gd name="adj" fmla="val 18669"/>
            </a:avLst>
          </a:prstGeom>
          <a:solidFill>
            <a:srgbClr val="273479"/>
          </a:solidFill>
          <a:ln w="4763">
            <a:noFill/>
            <a:prstDash val="solid"/>
          </a:ln>
        </p:spPr>
        <p:txBody>
          <a:bodyPr/>
          <a:lstStyle/>
          <a:p>
            <a:endParaRPr lang="fr-FR"/>
          </a:p>
        </p:txBody>
      </p:sp>
      <p:sp>
        <p:nvSpPr>
          <p:cNvPr id="9" name="Shape 7">
            <a:extLst>
              <a:ext uri="{FF2B5EF4-FFF2-40B4-BE49-F238E27FC236}">
                <a16:creationId xmlns:a16="http://schemas.microsoft.com/office/drawing/2014/main" id="{0C9CBB40-E8B2-753E-373E-FEE977FE3CD7}"/>
              </a:ext>
            </a:extLst>
          </p:cNvPr>
          <p:cNvSpPr/>
          <p:nvPr/>
        </p:nvSpPr>
        <p:spPr>
          <a:xfrm>
            <a:off x="621093" y="2773255"/>
            <a:ext cx="232013" cy="230105"/>
          </a:xfrm>
          <a:prstGeom prst="roundRect">
            <a:avLst>
              <a:gd name="adj" fmla="val 18669"/>
            </a:avLst>
          </a:prstGeom>
          <a:solidFill>
            <a:srgbClr val="273479"/>
          </a:solidFill>
          <a:ln w="4763">
            <a:noFill/>
            <a:prstDash val="solid"/>
          </a:ln>
        </p:spPr>
        <p:txBody>
          <a:bodyPr/>
          <a:lstStyle/>
          <a:p>
            <a:endParaRPr lang="fr-FR"/>
          </a:p>
        </p:txBody>
      </p:sp>
      <p:sp>
        <p:nvSpPr>
          <p:cNvPr id="10" name="Shape 7">
            <a:extLst>
              <a:ext uri="{FF2B5EF4-FFF2-40B4-BE49-F238E27FC236}">
                <a16:creationId xmlns:a16="http://schemas.microsoft.com/office/drawing/2014/main" id="{04D936AE-3C4D-1EE7-A1F0-E9AC3F0933CA}"/>
              </a:ext>
            </a:extLst>
          </p:cNvPr>
          <p:cNvSpPr/>
          <p:nvPr/>
        </p:nvSpPr>
        <p:spPr>
          <a:xfrm>
            <a:off x="621093" y="3307923"/>
            <a:ext cx="232013" cy="230105"/>
          </a:xfrm>
          <a:prstGeom prst="roundRect">
            <a:avLst>
              <a:gd name="adj" fmla="val 18669"/>
            </a:avLst>
          </a:prstGeom>
          <a:solidFill>
            <a:srgbClr val="273479"/>
          </a:solidFill>
          <a:ln w="4763">
            <a:noFill/>
            <a:prstDash val="solid"/>
          </a:ln>
        </p:spPr>
        <p:txBody>
          <a:bodyPr/>
          <a:lstStyle/>
          <a:p>
            <a:endParaRPr lang="fr-FR"/>
          </a:p>
        </p:txBody>
      </p:sp>
      <p:sp>
        <p:nvSpPr>
          <p:cNvPr id="11" name="Shape 7">
            <a:extLst>
              <a:ext uri="{FF2B5EF4-FFF2-40B4-BE49-F238E27FC236}">
                <a16:creationId xmlns:a16="http://schemas.microsoft.com/office/drawing/2014/main" id="{DDEE697B-CC90-1F07-D3C2-B95FAB2E5ED4}"/>
              </a:ext>
            </a:extLst>
          </p:cNvPr>
          <p:cNvSpPr/>
          <p:nvPr/>
        </p:nvSpPr>
        <p:spPr>
          <a:xfrm>
            <a:off x="6096002" y="1697894"/>
            <a:ext cx="232013" cy="230105"/>
          </a:xfrm>
          <a:prstGeom prst="roundRect">
            <a:avLst>
              <a:gd name="adj" fmla="val 18669"/>
            </a:avLst>
          </a:prstGeom>
          <a:solidFill>
            <a:srgbClr val="273479"/>
          </a:solidFill>
          <a:ln w="4763">
            <a:noFill/>
            <a:prstDash val="solid"/>
          </a:ln>
        </p:spPr>
        <p:txBody>
          <a:bodyPr/>
          <a:lstStyle/>
          <a:p>
            <a:endParaRPr lang="fr-FR"/>
          </a:p>
        </p:txBody>
      </p:sp>
      <p:sp>
        <p:nvSpPr>
          <p:cNvPr id="12" name="Shape 7">
            <a:extLst>
              <a:ext uri="{FF2B5EF4-FFF2-40B4-BE49-F238E27FC236}">
                <a16:creationId xmlns:a16="http://schemas.microsoft.com/office/drawing/2014/main" id="{F5D99831-63C1-5BA1-4612-73580B77C1A0}"/>
              </a:ext>
            </a:extLst>
          </p:cNvPr>
          <p:cNvSpPr/>
          <p:nvPr/>
        </p:nvSpPr>
        <p:spPr>
          <a:xfrm>
            <a:off x="6096001" y="2232562"/>
            <a:ext cx="232013" cy="230105"/>
          </a:xfrm>
          <a:prstGeom prst="roundRect">
            <a:avLst>
              <a:gd name="adj" fmla="val 18669"/>
            </a:avLst>
          </a:prstGeom>
          <a:solidFill>
            <a:srgbClr val="273479"/>
          </a:solidFill>
          <a:ln w="4763">
            <a:noFill/>
            <a:prstDash val="solid"/>
          </a:ln>
        </p:spPr>
        <p:txBody>
          <a:bodyPr/>
          <a:lstStyle/>
          <a:p>
            <a:endParaRPr lang="fr-FR"/>
          </a:p>
        </p:txBody>
      </p:sp>
      <p:sp>
        <p:nvSpPr>
          <p:cNvPr id="13" name="Shape 7">
            <a:extLst>
              <a:ext uri="{FF2B5EF4-FFF2-40B4-BE49-F238E27FC236}">
                <a16:creationId xmlns:a16="http://schemas.microsoft.com/office/drawing/2014/main" id="{1F4EF7A6-C5C7-DF1D-2D6C-F6333E19B3E3}"/>
              </a:ext>
            </a:extLst>
          </p:cNvPr>
          <p:cNvSpPr/>
          <p:nvPr/>
        </p:nvSpPr>
        <p:spPr>
          <a:xfrm>
            <a:off x="6096000" y="2767230"/>
            <a:ext cx="232013" cy="230105"/>
          </a:xfrm>
          <a:prstGeom prst="roundRect">
            <a:avLst>
              <a:gd name="adj" fmla="val 18669"/>
            </a:avLst>
          </a:prstGeom>
          <a:solidFill>
            <a:srgbClr val="273479"/>
          </a:solidFill>
          <a:ln w="4763">
            <a:noFill/>
            <a:prstDash val="solid"/>
          </a:ln>
        </p:spPr>
        <p:txBody>
          <a:bodyPr/>
          <a:lstStyle/>
          <a:p>
            <a:endParaRPr lang="fr-FR"/>
          </a:p>
        </p:txBody>
      </p:sp>
      <p:sp>
        <p:nvSpPr>
          <p:cNvPr id="14" name="Shape 7">
            <a:extLst>
              <a:ext uri="{FF2B5EF4-FFF2-40B4-BE49-F238E27FC236}">
                <a16:creationId xmlns:a16="http://schemas.microsoft.com/office/drawing/2014/main" id="{5B9CC39A-07A3-EF28-D666-6A7310071DBF}"/>
              </a:ext>
            </a:extLst>
          </p:cNvPr>
          <p:cNvSpPr/>
          <p:nvPr/>
        </p:nvSpPr>
        <p:spPr>
          <a:xfrm>
            <a:off x="6096000" y="3301898"/>
            <a:ext cx="232013" cy="230105"/>
          </a:xfrm>
          <a:prstGeom prst="roundRect">
            <a:avLst>
              <a:gd name="adj" fmla="val 18669"/>
            </a:avLst>
          </a:prstGeom>
          <a:solidFill>
            <a:srgbClr val="273479"/>
          </a:solidFill>
          <a:ln w="4763">
            <a:noFill/>
            <a:prstDash val="solid"/>
          </a:ln>
        </p:spPr>
        <p:txBody>
          <a:bodyPr/>
          <a:lstStyle/>
          <a:p>
            <a:endParaRPr lang="fr-FR"/>
          </a:p>
        </p:txBody>
      </p:sp>
      <p:sp>
        <p:nvSpPr>
          <p:cNvPr id="15" name="ZoneTexte 14">
            <a:extLst>
              <a:ext uri="{FF2B5EF4-FFF2-40B4-BE49-F238E27FC236}">
                <a16:creationId xmlns:a16="http://schemas.microsoft.com/office/drawing/2014/main" id="{B347F054-7FA2-36A5-E0D7-6B153B9B8A68}"/>
              </a:ext>
            </a:extLst>
          </p:cNvPr>
          <p:cNvSpPr txBox="1"/>
          <p:nvPr/>
        </p:nvSpPr>
        <p:spPr>
          <a:xfrm>
            <a:off x="960120" y="1628514"/>
            <a:ext cx="3118104" cy="380913"/>
          </a:xfrm>
          <a:prstGeom prst="rect">
            <a:avLst/>
          </a:prstGeom>
          <a:noFill/>
        </p:spPr>
        <p:txBody>
          <a:bodyPr wrap="square" rtlCol="0">
            <a:spAutoFit/>
          </a:bodyPr>
          <a:lstStyle/>
          <a:p>
            <a:r>
              <a:rPr lang="fr-FR" dirty="0">
                <a:solidFill>
                  <a:srgbClr val="E15446"/>
                </a:solidFill>
                <a:latin typeface="Satoshi" pitchFamily="50" charset="0"/>
              </a:rPr>
              <a:t>Technique</a:t>
            </a:r>
            <a:r>
              <a:rPr lang="fr-FR" dirty="0">
                <a:solidFill>
                  <a:srgbClr val="273479"/>
                </a:solidFill>
                <a:latin typeface="Satoshi" pitchFamily="50" charset="0"/>
              </a:rPr>
              <a:t> (44,4%)</a:t>
            </a:r>
          </a:p>
        </p:txBody>
      </p:sp>
      <p:sp>
        <p:nvSpPr>
          <p:cNvPr id="16" name="ZoneTexte 15">
            <a:extLst>
              <a:ext uri="{FF2B5EF4-FFF2-40B4-BE49-F238E27FC236}">
                <a16:creationId xmlns:a16="http://schemas.microsoft.com/office/drawing/2014/main" id="{37FBD945-5EE8-0FB5-9894-ABD13FB9FE41}"/>
              </a:ext>
            </a:extLst>
          </p:cNvPr>
          <p:cNvSpPr txBox="1"/>
          <p:nvPr/>
        </p:nvSpPr>
        <p:spPr>
          <a:xfrm>
            <a:off x="960120" y="2169398"/>
            <a:ext cx="3118104" cy="380913"/>
          </a:xfrm>
          <a:prstGeom prst="rect">
            <a:avLst/>
          </a:prstGeom>
          <a:noFill/>
        </p:spPr>
        <p:txBody>
          <a:bodyPr wrap="square" rtlCol="0">
            <a:spAutoFit/>
          </a:bodyPr>
          <a:lstStyle/>
          <a:p>
            <a:r>
              <a:rPr lang="fr-FR" dirty="0">
                <a:solidFill>
                  <a:srgbClr val="E15446"/>
                </a:solidFill>
                <a:latin typeface="Satoshi" pitchFamily="50" charset="0"/>
              </a:rPr>
              <a:t>Administrative</a:t>
            </a:r>
            <a:r>
              <a:rPr lang="fr-FR" dirty="0">
                <a:solidFill>
                  <a:srgbClr val="273479"/>
                </a:solidFill>
                <a:latin typeface="Satoshi" pitchFamily="50" charset="0"/>
              </a:rPr>
              <a:t> (23%)</a:t>
            </a:r>
          </a:p>
        </p:txBody>
      </p:sp>
      <p:sp>
        <p:nvSpPr>
          <p:cNvPr id="17" name="ZoneTexte 16">
            <a:extLst>
              <a:ext uri="{FF2B5EF4-FFF2-40B4-BE49-F238E27FC236}">
                <a16:creationId xmlns:a16="http://schemas.microsoft.com/office/drawing/2014/main" id="{2FB956FA-C8C0-8C62-3D3A-FCFCB438DC3E}"/>
              </a:ext>
            </a:extLst>
          </p:cNvPr>
          <p:cNvSpPr txBox="1"/>
          <p:nvPr/>
        </p:nvSpPr>
        <p:spPr>
          <a:xfrm>
            <a:off x="960120" y="2691634"/>
            <a:ext cx="3118104" cy="380913"/>
          </a:xfrm>
          <a:prstGeom prst="rect">
            <a:avLst/>
          </a:prstGeom>
          <a:noFill/>
        </p:spPr>
        <p:txBody>
          <a:bodyPr wrap="square" rtlCol="0">
            <a:spAutoFit/>
          </a:bodyPr>
          <a:lstStyle/>
          <a:p>
            <a:r>
              <a:rPr lang="fr-FR" dirty="0">
                <a:solidFill>
                  <a:srgbClr val="E15446"/>
                </a:solidFill>
                <a:latin typeface="Satoshi" pitchFamily="50" charset="0"/>
              </a:rPr>
              <a:t>Médico-sociale</a:t>
            </a:r>
            <a:r>
              <a:rPr lang="fr-FR" dirty="0">
                <a:solidFill>
                  <a:srgbClr val="273479"/>
                </a:solidFill>
                <a:latin typeface="Satoshi" pitchFamily="50" charset="0"/>
              </a:rPr>
              <a:t> (13,4%)</a:t>
            </a:r>
          </a:p>
        </p:txBody>
      </p:sp>
      <p:sp>
        <p:nvSpPr>
          <p:cNvPr id="18" name="ZoneTexte 17">
            <a:extLst>
              <a:ext uri="{FF2B5EF4-FFF2-40B4-BE49-F238E27FC236}">
                <a16:creationId xmlns:a16="http://schemas.microsoft.com/office/drawing/2014/main" id="{65E82906-2E9A-0F1F-6966-0A55BB03C7EE}"/>
              </a:ext>
            </a:extLst>
          </p:cNvPr>
          <p:cNvSpPr txBox="1"/>
          <p:nvPr/>
        </p:nvSpPr>
        <p:spPr>
          <a:xfrm>
            <a:off x="960120" y="3232518"/>
            <a:ext cx="3118104" cy="380913"/>
          </a:xfrm>
          <a:prstGeom prst="rect">
            <a:avLst/>
          </a:prstGeom>
          <a:noFill/>
        </p:spPr>
        <p:txBody>
          <a:bodyPr wrap="square" rtlCol="0">
            <a:spAutoFit/>
          </a:bodyPr>
          <a:lstStyle/>
          <a:p>
            <a:r>
              <a:rPr lang="fr-FR" dirty="0">
                <a:solidFill>
                  <a:srgbClr val="E15446"/>
                </a:solidFill>
                <a:latin typeface="Satoshi" pitchFamily="50" charset="0"/>
              </a:rPr>
              <a:t>Animation</a:t>
            </a:r>
            <a:endParaRPr lang="fr-FR" dirty="0">
              <a:solidFill>
                <a:srgbClr val="273479"/>
              </a:solidFill>
              <a:latin typeface="Satoshi" pitchFamily="50" charset="0"/>
            </a:endParaRPr>
          </a:p>
        </p:txBody>
      </p:sp>
      <p:sp>
        <p:nvSpPr>
          <p:cNvPr id="19" name="ZoneTexte 18">
            <a:extLst>
              <a:ext uri="{FF2B5EF4-FFF2-40B4-BE49-F238E27FC236}">
                <a16:creationId xmlns:a16="http://schemas.microsoft.com/office/drawing/2014/main" id="{0122EA48-DA6B-DEC0-2528-F4613155D187}"/>
              </a:ext>
            </a:extLst>
          </p:cNvPr>
          <p:cNvSpPr txBox="1"/>
          <p:nvPr/>
        </p:nvSpPr>
        <p:spPr>
          <a:xfrm>
            <a:off x="6431943" y="1628514"/>
            <a:ext cx="1107219" cy="380913"/>
          </a:xfrm>
          <a:prstGeom prst="rect">
            <a:avLst/>
          </a:prstGeom>
          <a:noFill/>
        </p:spPr>
        <p:txBody>
          <a:bodyPr wrap="square" rtlCol="0">
            <a:spAutoFit/>
          </a:bodyPr>
          <a:lstStyle/>
          <a:p>
            <a:r>
              <a:rPr lang="fr-FR" dirty="0">
                <a:solidFill>
                  <a:srgbClr val="E15446"/>
                </a:solidFill>
                <a:latin typeface="Satoshi" pitchFamily="50" charset="0"/>
              </a:rPr>
              <a:t>Sécurité</a:t>
            </a:r>
            <a:endParaRPr lang="fr-FR" dirty="0">
              <a:solidFill>
                <a:srgbClr val="273479"/>
              </a:solidFill>
              <a:latin typeface="Satoshi" pitchFamily="50" charset="0"/>
            </a:endParaRPr>
          </a:p>
        </p:txBody>
      </p:sp>
      <p:sp>
        <p:nvSpPr>
          <p:cNvPr id="20" name="ZoneTexte 19">
            <a:extLst>
              <a:ext uri="{FF2B5EF4-FFF2-40B4-BE49-F238E27FC236}">
                <a16:creationId xmlns:a16="http://schemas.microsoft.com/office/drawing/2014/main" id="{CC9A8B60-8100-2B75-C968-0906F5DF4EBC}"/>
              </a:ext>
            </a:extLst>
          </p:cNvPr>
          <p:cNvSpPr txBox="1"/>
          <p:nvPr/>
        </p:nvSpPr>
        <p:spPr>
          <a:xfrm>
            <a:off x="6431943" y="2169398"/>
            <a:ext cx="1989814" cy="380913"/>
          </a:xfrm>
          <a:prstGeom prst="rect">
            <a:avLst/>
          </a:prstGeom>
          <a:noFill/>
        </p:spPr>
        <p:txBody>
          <a:bodyPr wrap="square" rtlCol="0">
            <a:spAutoFit/>
          </a:bodyPr>
          <a:lstStyle/>
          <a:p>
            <a:r>
              <a:rPr lang="fr-FR" dirty="0">
                <a:solidFill>
                  <a:srgbClr val="E15446"/>
                </a:solidFill>
                <a:latin typeface="Satoshi" pitchFamily="50" charset="0"/>
              </a:rPr>
              <a:t>Sapeurs pompiers</a:t>
            </a:r>
            <a:endParaRPr lang="fr-FR" dirty="0">
              <a:solidFill>
                <a:srgbClr val="273479"/>
              </a:solidFill>
              <a:latin typeface="Satoshi" pitchFamily="50" charset="0"/>
            </a:endParaRPr>
          </a:p>
        </p:txBody>
      </p:sp>
      <p:sp>
        <p:nvSpPr>
          <p:cNvPr id="21" name="ZoneTexte 20">
            <a:extLst>
              <a:ext uri="{FF2B5EF4-FFF2-40B4-BE49-F238E27FC236}">
                <a16:creationId xmlns:a16="http://schemas.microsoft.com/office/drawing/2014/main" id="{70173EE6-ACFD-B5ED-5C45-C934B81D8450}"/>
              </a:ext>
            </a:extLst>
          </p:cNvPr>
          <p:cNvSpPr txBox="1"/>
          <p:nvPr/>
        </p:nvSpPr>
        <p:spPr>
          <a:xfrm>
            <a:off x="6431943" y="2691634"/>
            <a:ext cx="1178781" cy="380913"/>
          </a:xfrm>
          <a:prstGeom prst="rect">
            <a:avLst/>
          </a:prstGeom>
          <a:noFill/>
        </p:spPr>
        <p:txBody>
          <a:bodyPr wrap="square" rtlCol="0">
            <a:spAutoFit/>
          </a:bodyPr>
          <a:lstStyle/>
          <a:p>
            <a:r>
              <a:rPr lang="fr-FR" dirty="0">
                <a:solidFill>
                  <a:srgbClr val="E15446"/>
                </a:solidFill>
                <a:latin typeface="Satoshi" pitchFamily="50" charset="0"/>
              </a:rPr>
              <a:t>Culturelle</a:t>
            </a:r>
            <a:endParaRPr lang="fr-FR" dirty="0">
              <a:solidFill>
                <a:srgbClr val="273479"/>
              </a:solidFill>
              <a:latin typeface="Satoshi" pitchFamily="50" charset="0"/>
            </a:endParaRPr>
          </a:p>
        </p:txBody>
      </p:sp>
      <p:sp>
        <p:nvSpPr>
          <p:cNvPr id="22" name="ZoneTexte 21">
            <a:extLst>
              <a:ext uri="{FF2B5EF4-FFF2-40B4-BE49-F238E27FC236}">
                <a16:creationId xmlns:a16="http://schemas.microsoft.com/office/drawing/2014/main" id="{A9F25DE4-75C5-E44D-7505-8FE99A025D88}"/>
              </a:ext>
            </a:extLst>
          </p:cNvPr>
          <p:cNvSpPr txBox="1"/>
          <p:nvPr/>
        </p:nvSpPr>
        <p:spPr>
          <a:xfrm>
            <a:off x="6431943" y="3232518"/>
            <a:ext cx="1035657" cy="380913"/>
          </a:xfrm>
          <a:prstGeom prst="rect">
            <a:avLst/>
          </a:prstGeom>
          <a:noFill/>
        </p:spPr>
        <p:txBody>
          <a:bodyPr wrap="square" rtlCol="0">
            <a:spAutoFit/>
          </a:bodyPr>
          <a:lstStyle/>
          <a:p>
            <a:r>
              <a:rPr lang="fr-FR" dirty="0">
                <a:solidFill>
                  <a:srgbClr val="E15446"/>
                </a:solidFill>
                <a:latin typeface="Satoshi" pitchFamily="50" charset="0"/>
              </a:rPr>
              <a:t>Sportive</a:t>
            </a:r>
            <a:endParaRPr lang="fr-FR" dirty="0">
              <a:solidFill>
                <a:srgbClr val="273479"/>
              </a:solidFill>
              <a:latin typeface="Satoshi" pitchFamily="50" charset="0"/>
            </a:endParaRPr>
          </a:p>
        </p:txBody>
      </p:sp>
      <p:sp>
        <p:nvSpPr>
          <p:cNvPr id="23" name="Accolade fermante 22">
            <a:extLst>
              <a:ext uri="{FF2B5EF4-FFF2-40B4-BE49-F238E27FC236}">
                <a16:creationId xmlns:a16="http://schemas.microsoft.com/office/drawing/2014/main" id="{55B6796B-925C-9C0B-9E8A-0A8E46CDA51A}"/>
              </a:ext>
            </a:extLst>
          </p:cNvPr>
          <p:cNvSpPr/>
          <p:nvPr/>
        </p:nvSpPr>
        <p:spPr>
          <a:xfrm>
            <a:off x="3502879" y="1651431"/>
            <a:ext cx="326003" cy="1428895"/>
          </a:xfrm>
          <a:prstGeom prst="rightBrace">
            <a:avLst/>
          </a:prstGeom>
          <a:ln>
            <a:solidFill>
              <a:srgbClr val="27347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24" name="ZoneTexte 23">
            <a:extLst>
              <a:ext uri="{FF2B5EF4-FFF2-40B4-BE49-F238E27FC236}">
                <a16:creationId xmlns:a16="http://schemas.microsoft.com/office/drawing/2014/main" id="{6D684628-845D-B9C9-6EBD-4D7EBB204C19}"/>
              </a:ext>
            </a:extLst>
          </p:cNvPr>
          <p:cNvSpPr txBox="1"/>
          <p:nvPr/>
        </p:nvSpPr>
        <p:spPr>
          <a:xfrm>
            <a:off x="3991623" y="2179671"/>
            <a:ext cx="1768435" cy="369332"/>
          </a:xfrm>
          <a:prstGeom prst="rect">
            <a:avLst/>
          </a:prstGeom>
          <a:noFill/>
        </p:spPr>
        <p:txBody>
          <a:bodyPr wrap="square" rtlCol="0">
            <a:spAutoFit/>
          </a:bodyPr>
          <a:lstStyle/>
          <a:p>
            <a:r>
              <a:rPr lang="fr-FR" dirty="0">
                <a:solidFill>
                  <a:srgbClr val="273479"/>
                </a:solidFill>
                <a:latin typeface="Satoshi" pitchFamily="50" charset="0"/>
              </a:rPr>
              <a:t>8 agents sur 10</a:t>
            </a:r>
          </a:p>
        </p:txBody>
      </p:sp>
      <p:sp>
        <p:nvSpPr>
          <p:cNvPr id="25" name="ZoneTexte 24">
            <a:extLst>
              <a:ext uri="{FF2B5EF4-FFF2-40B4-BE49-F238E27FC236}">
                <a16:creationId xmlns:a16="http://schemas.microsoft.com/office/drawing/2014/main" id="{9F5C525A-345B-0A37-7C2A-8919C4F602CD}"/>
              </a:ext>
            </a:extLst>
          </p:cNvPr>
          <p:cNvSpPr txBox="1"/>
          <p:nvPr/>
        </p:nvSpPr>
        <p:spPr>
          <a:xfrm>
            <a:off x="2978561" y="4162720"/>
            <a:ext cx="2976241" cy="369332"/>
          </a:xfrm>
          <a:prstGeom prst="rect">
            <a:avLst/>
          </a:prstGeom>
          <a:noFill/>
        </p:spPr>
        <p:txBody>
          <a:bodyPr wrap="square" rtlCol="0">
            <a:spAutoFit/>
          </a:bodyPr>
          <a:lstStyle/>
          <a:p>
            <a:r>
              <a:rPr lang="fr-FR" b="1" dirty="0">
                <a:solidFill>
                  <a:srgbClr val="273479"/>
                </a:solidFill>
                <a:latin typeface="Satoshi" pitchFamily="50" charset="0"/>
              </a:rPr>
              <a:t>Un agent se définit par :</a:t>
            </a:r>
          </a:p>
        </p:txBody>
      </p:sp>
      <p:sp>
        <p:nvSpPr>
          <p:cNvPr id="28" name="ZoneTexte 27">
            <a:extLst>
              <a:ext uri="{FF2B5EF4-FFF2-40B4-BE49-F238E27FC236}">
                <a16:creationId xmlns:a16="http://schemas.microsoft.com/office/drawing/2014/main" id="{CCCB5D7E-25DC-003A-C14A-5D61B58B09D6}"/>
              </a:ext>
            </a:extLst>
          </p:cNvPr>
          <p:cNvSpPr txBox="1"/>
          <p:nvPr/>
        </p:nvSpPr>
        <p:spPr>
          <a:xfrm>
            <a:off x="2978561" y="4488987"/>
            <a:ext cx="3118101" cy="193444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fr-FR" sz="1600" dirty="0">
                <a:solidFill>
                  <a:srgbClr val="273479"/>
                </a:solidFill>
                <a:latin typeface="Satoshi" pitchFamily="50" charset="0"/>
              </a:rPr>
              <a:t>Son métier</a:t>
            </a:r>
          </a:p>
          <a:p>
            <a:pPr marL="285750" indent="-285750">
              <a:lnSpc>
                <a:spcPct val="150000"/>
              </a:lnSpc>
              <a:buFont typeface="Arial" panose="020B0604020202020204" pitchFamily="34" charset="0"/>
              <a:buChar char="•"/>
            </a:pPr>
            <a:r>
              <a:rPr lang="fr-FR" sz="1600" dirty="0">
                <a:solidFill>
                  <a:srgbClr val="273479"/>
                </a:solidFill>
                <a:latin typeface="Satoshi" pitchFamily="50" charset="0"/>
              </a:rPr>
              <a:t>Son grade</a:t>
            </a:r>
          </a:p>
          <a:p>
            <a:pPr marL="285750" indent="-285750">
              <a:lnSpc>
                <a:spcPct val="150000"/>
              </a:lnSpc>
              <a:buFont typeface="Arial" panose="020B0604020202020204" pitchFamily="34" charset="0"/>
              <a:buChar char="•"/>
            </a:pPr>
            <a:r>
              <a:rPr lang="fr-FR" sz="1600" dirty="0">
                <a:solidFill>
                  <a:srgbClr val="273479"/>
                </a:solidFill>
                <a:latin typeface="Satoshi" pitchFamily="50" charset="0"/>
              </a:rPr>
              <a:t>Son cadre d’emplois</a:t>
            </a:r>
          </a:p>
          <a:p>
            <a:pPr marL="285750" indent="-285750">
              <a:lnSpc>
                <a:spcPct val="150000"/>
              </a:lnSpc>
              <a:buFont typeface="Arial" panose="020B0604020202020204" pitchFamily="34" charset="0"/>
              <a:buChar char="•"/>
            </a:pPr>
            <a:r>
              <a:rPr lang="fr-FR" sz="1600" dirty="0">
                <a:solidFill>
                  <a:srgbClr val="273479"/>
                </a:solidFill>
                <a:latin typeface="Satoshi" pitchFamily="50" charset="0"/>
              </a:rPr>
              <a:t>Sa filière</a:t>
            </a:r>
          </a:p>
          <a:p>
            <a:pPr marL="285750" indent="-285750">
              <a:lnSpc>
                <a:spcPct val="150000"/>
              </a:lnSpc>
              <a:buFont typeface="Arial" panose="020B0604020202020204" pitchFamily="34" charset="0"/>
              <a:buChar char="•"/>
            </a:pPr>
            <a:r>
              <a:rPr lang="fr-FR" sz="1600" dirty="0">
                <a:solidFill>
                  <a:srgbClr val="273479"/>
                </a:solidFill>
                <a:latin typeface="Satoshi" pitchFamily="50" charset="0"/>
              </a:rPr>
              <a:t>Sa catégorie hiérarchique</a:t>
            </a:r>
          </a:p>
        </p:txBody>
      </p:sp>
      <p:sp>
        <p:nvSpPr>
          <p:cNvPr id="29" name="ZoneTexte 28">
            <a:extLst>
              <a:ext uri="{FF2B5EF4-FFF2-40B4-BE49-F238E27FC236}">
                <a16:creationId xmlns:a16="http://schemas.microsoft.com/office/drawing/2014/main" id="{BB18B78F-41AD-EA87-DE34-20AD1BD52125}"/>
              </a:ext>
            </a:extLst>
          </p:cNvPr>
          <p:cNvSpPr txBox="1"/>
          <p:nvPr/>
        </p:nvSpPr>
        <p:spPr>
          <a:xfrm>
            <a:off x="6096000" y="4488987"/>
            <a:ext cx="3118101" cy="1934440"/>
          </a:xfrm>
          <a:prstGeom prst="rect">
            <a:avLst/>
          </a:prstGeom>
          <a:noFill/>
        </p:spPr>
        <p:txBody>
          <a:bodyPr wrap="square" rtlCol="0">
            <a:spAutoFit/>
          </a:bodyPr>
          <a:lstStyle/>
          <a:p>
            <a:pPr>
              <a:lnSpc>
                <a:spcPct val="150000"/>
              </a:lnSpc>
            </a:pPr>
            <a:r>
              <a:rPr lang="fr-FR" sz="1600" dirty="0">
                <a:solidFill>
                  <a:srgbClr val="273479"/>
                </a:solidFill>
                <a:latin typeface="Satoshi" pitchFamily="50" charset="0"/>
              </a:rPr>
              <a:t>Responsable de crèche</a:t>
            </a:r>
          </a:p>
          <a:p>
            <a:pPr>
              <a:lnSpc>
                <a:spcPct val="150000"/>
              </a:lnSpc>
            </a:pPr>
            <a:r>
              <a:rPr lang="fr-FR" sz="1600" dirty="0">
                <a:solidFill>
                  <a:srgbClr val="273479"/>
                </a:solidFill>
                <a:latin typeface="Satoshi" pitchFamily="50" charset="0"/>
              </a:rPr>
              <a:t>Attaché territorial</a:t>
            </a:r>
          </a:p>
          <a:p>
            <a:pPr>
              <a:lnSpc>
                <a:spcPct val="150000"/>
              </a:lnSpc>
            </a:pPr>
            <a:r>
              <a:rPr lang="fr-FR" sz="1600" dirty="0">
                <a:solidFill>
                  <a:srgbClr val="273479"/>
                </a:solidFill>
                <a:latin typeface="Satoshi" pitchFamily="50" charset="0"/>
              </a:rPr>
              <a:t>Attaché territorial principal</a:t>
            </a:r>
          </a:p>
          <a:p>
            <a:pPr>
              <a:lnSpc>
                <a:spcPct val="150000"/>
              </a:lnSpc>
            </a:pPr>
            <a:r>
              <a:rPr lang="fr-FR" sz="1600" dirty="0">
                <a:solidFill>
                  <a:srgbClr val="273479"/>
                </a:solidFill>
                <a:latin typeface="Satoshi" pitchFamily="50" charset="0"/>
              </a:rPr>
              <a:t>Administrative</a:t>
            </a:r>
          </a:p>
          <a:p>
            <a:pPr>
              <a:lnSpc>
                <a:spcPct val="150000"/>
              </a:lnSpc>
            </a:pPr>
            <a:r>
              <a:rPr lang="fr-FR" sz="1600" dirty="0">
                <a:solidFill>
                  <a:srgbClr val="273479"/>
                </a:solidFill>
                <a:latin typeface="Satoshi" pitchFamily="50" charset="0"/>
              </a:rPr>
              <a:t>A</a:t>
            </a:r>
          </a:p>
        </p:txBody>
      </p:sp>
      <p:sp>
        <p:nvSpPr>
          <p:cNvPr id="30" name="ZoneTexte 29">
            <a:extLst>
              <a:ext uri="{FF2B5EF4-FFF2-40B4-BE49-F238E27FC236}">
                <a16:creationId xmlns:a16="http://schemas.microsoft.com/office/drawing/2014/main" id="{8E88E30C-DB08-EFFE-2CAC-9206B86AD4ED}"/>
              </a:ext>
            </a:extLst>
          </p:cNvPr>
          <p:cNvSpPr txBox="1"/>
          <p:nvPr/>
        </p:nvSpPr>
        <p:spPr>
          <a:xfrm>
            <a:off x="6096000" y="4180196"/>
            <a:ext cx="2976241" cy="369332"/>
          </a:xfrm>
          <a:prstGeom prst="rect">
            <a:avLst/>
          </a:prstGeom>
          <a:noFill/>
        </p:spPr>
        <p:txBody>
          <a:bodyPr wrap="square" rtlCol="0">
            <a:spAutoFit/>
          </a:bodyPr>
          <a:lstStyle/>
          <a:p>
            <a:r>
              <a:rPr lang="fr-FR" b="1" dirty="0">
                <a:solidFill>
                  <a:srgbClr val="273479"/>
                </a:solidFill>
                <a:latin typeface="Satoshi" pitchFamily="50" charset="0"/>
              </a:rPr>
              <a:t>Exemple :</a:t>
            </a:r>
          </a:p>
        </p:txBody>
      </p:sp>
      <p:sp>
        <p:nvSpPr>
          <p:cNvPr id="31" name="ZoneTexte 30">
            <a:extLst>
              <a:ext uri="{FF2B5EF4-FFF2-40B4-BE49-F238E27FC236}">
                <a16:creationId xmlns:a16="http://schemas.microsoft.com/office/drawing/2014/main" id="{B1D5DCC9-D176-30A8-F324-3757BBF507E6}"/>
              </a:ext>
            </a:extLst>
          </p:cNvPr>
          <p:cNvSpPr txBox="1"/>
          <p:nvPr/>
        </p:nvSpPr>
        <p:spPr>
          <a:xfrm>
            <a:off x="8870740" y="1997242"/>
            <a:ext cx="2976241" cy="1200329"/>
          </a:xfrm>
          <a:prstGeom prst="rect">
            <a:avLst/>
          </a:prstGeom>
          <a:solidFill>
            <a:srgbClr val="E15446"/>
          </a:solidFill>
        </p:spPr>
        <p:txBody>
          <a:bodyPr wrap="square" rtlCol="0">
            <a:spAutoFit/>
          </a:bodyPr>
          <a:lstStyle/>
          <a:p>
            <a:r>
              <a:rPr lang="fr-FR" b="1" dirty="0">
                <a:solidFill>
                  <a:schemeClr val="bg1"/>
                </a:solidFill>
                <a:latin typeface="Satoshi" pitchFamily="50" charset="0"/>
              </a:rPr>
              <a:t>La répartition des emplois par filière varie fortement selon le niveau et la taille de la collectivité</a:t>
            </a:r>
          </a:p>
        </p:txBody>
      </p:sp>
      <p:sp>
        <p:nvSpPr>
          <p:cNvPr id="32" name="Flèche : droite 31">
            <a:extLst>
              <a:ext uri="{FF2B5EF4-FFF2-40B4-BE49-F238E27FC236}">
                <a16:creationId xmlns:a16="http://schemas.microsoft.com/office/drawing/2014/main" id="{C0EBFAC9-EBD2-F7D4-28DB-CD80496077C3}"/>
              </a:ext>
            </a:extLst>
          </p:cNvPr>
          <p:cNvSpPr/>
          <p:nvPr/>
        </p:nvSpPr>
        <p:spPr>
          <a:xfrm>
            <a:off x="5816051" y="4678593"/>
            <a:ext cx="189043" cy="134541"/>
          </a:xfrm>
          <a:prstGeom prst="rightArrow">
            <a:avLst/>
          </a:prstGeom>
          <a:solidFill>
            <a:srgbClr val="273479"/>
          </a:solid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3" name="Flèche : droite 32">
            <a:extLst>
              <a:ext uri="{FF2B5EF4-FFF2-40B4-BE49-F238E27FC236}">
                <a16:creationId xmlns:a16="http://schemas.microsoft.com/office/drawing/2014/main" id="{DDF66C0D-BE05-879E-66EC-0340C877A4CC}"/>
              </a:ext>
            </a:extLst>
          </p:cNvPr>
          <p:cNvSpPr/>
          <p:nvPr/>
        </p:nvSpPr>
        <p:spPr>
          <a:xfrm>
            <a:off x="5816051" y="5044606"/>
            <a:ext cx="189043" cy="134541"/>
          </a:xfrm>
          <a:prstGeom prst="rightArrow">
            <a:avLst/>
          </a:prstGeom>
          <a:solidFill>
            <a:srgbClr val="273479"/>
          </a:solid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4" name="Flèche : droite 33">
            <a:extLst>
              <a:ext uri="{FF2B5EF4-FFF2-40B4-BE49-F238E27FC236}">
                <a16:creationId xmlns:a16="http://schemas.microsoft.com/office/drawing/2014/main" id="{8DB0E02C-0F5E-FA5B-1ECE-52277E6082A4}"/>
              </a:ext>
            </a:extLst>
          </p:cNvPr>
          <p:cNvSpPr/>
          <p:nvPr/>
        </p:nvSpPr>
        <p:spPr>
          <a:xfrm>
            <a:off x="5816050" y="5410469"/>
            <a:ext cx="189043" cy="134541"/>
          </a:xfrm>
          <a:prstGeom prst="rightArrow">
            <a:avLst/>
          </a:prstGeom>
          <a:solidFill>
            <a:srgbClr val="273479"/>
          </a:solid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Flèche : droite 34">
            <a:extLst>
              <a:ext uri="{FF2B5EF4-FFF2-40B4-BE49-F238E27FC236}">
                <a16:creationId xmlns:a16="http://schemas.microsoft.com/office/drawing/2014/main" id="{F82AD2CF-F120-2344-3E73-0922E4C78478}"/>
              </a:ext>
            </a:extLst>
          </p:cNvPr>
          <p:cNvSpPr/>
          <p:nvPr/>
        </p:nvSpPr>
        <p:spPr>
          <a:xfrm>
            <a:off x="5816049" y="5776332"/>
            <a:ext cx="189043" cy="134541"/>
          </a:xfrm>
          <a:prstGeom prst="rightArrow">
            <a:avLst/>
          </a:prstGeom>
          <a:solidFill>
            <a:srgbClr val="273479"/>
          </a:solid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Flèche : droite 35">
            <a:extLst>
              <a:ext uri="{FF2B5EF4-FFF2-40B4-BE49-F238E27FC236}">
                <a16:creationId xmlns:a16="http://schemas.microsoft.com/office/drawing/2014/main" id="{73E5A238-53F4-1C72-A274-05E71884E5D2}"/>
              </a:ext>
            </a:extLst>
          </p:cNvPr>
          <p:cNvSpPr/>
          <p:nvPr/>
        </p:nvSpPr>
        <p:spPr>
          <a:xfrm>
            <a:off x="5816048" y="6142195"/>
            <a:ext cx="189043" cy="134541"/>
          </a:xfrm>
          <a:prstGeom prst="rightArrow">
            <a:avLst/>
          </a:prstGeom>
          <a:solidFill>
            <a:srgbClr val="273479"/>
          </a:solid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Ellipse 36">
            <a:extLst>
              <a:ext uri="{FF2B5EF4-FFF2-40B4-BE49-F238E27FC236}">
                <a16:creationId xmlns:a16="http://schemas.microsoft.com/office/drawing/2014/main" id="{DC55489A-6DCF-9DFC-030D-387761BCAC6A}"/>
              </a:ext>
            </a:extLst>
          </p:cNvPr>
          <p:cNvSpPr/>
          <p:nvPr/>
        </p:nvSpPr>
        <p:spPr>
          <a:xfrm>
            <a:off x="1520717" y="3773402"/>
            <a:ext cx="7995421" cy="2938442"/>
          </a:xfrm>
          <a:prstGeom prst="ellipse">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7018075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56CC4-19C5-9DD4-81E5-AC8054F953BF}"/>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04B1F663-F2B6-F47E-BA4C-04948BC85C76}"/>
              </a:ext>
            </a:extLst>
          </p:cNvPr>
          <p:cNvSpPr/>
          <p:nvPr/>
        </p:nvSpPr>
        <p:spPr>
          <a:xfrm>
            <a:off x="7370064" y="106326"/>
            <a:ext cx="4821936"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a:extLst>
              <a:ext uri="{FF2B5EF4-FFF2-40B4-BE49-F238E27FC236}">
                <a16:creationId xmlns:a16="http://schemas.microsoft.com/office/drawing/2014/main" id="{919FA06E-E134-D25A-78FB-58960E908899}"/>
              </a:ext>
            </a:extLst>
          </p:cNvPr>
          <p:cNvSpPr txBox="1"/>
          <p:nvPr/>
        </p:nvSpPr>
        <p:spPr>
          <a:xfrm>
            <a:off x="7635240" y="135137"/>
            <a:ext cx="4290945"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FPT : chiffres </a:t>
            </a:r>
            <a:r>
              <a:rPr lang="en-US" b="1" dirty="0" err="1">
                <a:solidFill>
                  <a:schemeClr val="bg1"/>
                </a:solidFill>
                <a:latin typeface="General Sans Semibold" pitchFamily="50" charset="0"/>
                <a:ea typeface="Inter Bold" pitchFamily="34" charset="-122"/>
              </a:rPr>
              <a:t>clés</a:t>
            </a:r>
            <a:r>
              <a:rPr lang="en-US" b="1" dirty="0">
                <a:solidFill>
                  <a:schemeClr val="bg1"/>
                </a:solidFill>
                <a:latin typeface="General Sans Semibold" pitchFamily="50" charset="0"/>
                <a:ea typeface="Inter Bold" pitchFamily="34" charset="-122"/>
              </a:rPr>
              <a:t> et grands principes</a:t>
            </a:r>
            <a:endParaRPr lang="en-US" dirty="0">
              <a:solidFill>
                <a:schemeClr val="bg1"/>
              </a:solidFill>
              <a:latin typeface="General Sans Semibold" pitchFamily="50" charset="0"/>
            </a:endParaRPr>
          </a:p>
        </p:txBody>
      </p:sp>
      <p:sp>
        <p:nvSpPr>
          <p:cNvPr id="6" name="ZoneTexte 5">
            <a:extLst>
              <a:ext uri="{FF2B5EF4-FFF2-40B4-BE49-F238E27FC236}">
                <a16:creationId xmlns:a16="http://schemas.microsoft.com/office/drawing/2014/main" id="{076AD96B-687B-CFE0-6C12-7440DFAAE3C4}"/>
              </a:ext>
            </a:extLst>
          </p:cNvPr>
          <p:cNvSpPr txBox="1"/>
          <p:nvPr/>
        </p:nvSpPr>
        <p:spPr>
          <a:xfrm>
            <a:off x="3448211" y="1171864"/>
            <a:ext cx="7486489" cy="830997"/>
          </a:xfrm>
          <a:prstGeom prst="rect">
            <a:avLst/>
          </a:prstGeom>
          <a:noFill/>
        </p:spPr>
        <p:txBody>
          <a:bodyPr wrap="square" rtlCol="0">
            <a:spAutoFit/>
          </a:bodyPr>
          <a:lstStyle/>
          <a:p>
            <a:pPr>
              <a:lnSpc>
                <a:spcPts val="2800"/>
              </a:lnSpc>
            </a:pPr>
            <a:r>
              <a:rPr lang="fr-FR" sz="2400" dirty="0">
                <a:solidFill>
                  <a:srgbClr val="273479"/>
                </a:solidFill>
                <a:latin typeface="Satoshi" pitchFamily="50" charset="0"/>
              </a:rPr>
              <a:t>Les agents de la FPT sont, en moyenne, plus âgées que dans les deux autres versants</a:t>
            </a:r>
          </a:p>
        </p:txBody>
      </p:sp>
      <p:sp>
        <p:nvSpPr>
          <p:cNvPr id="7" name="Shape 7">
            <a:extLst>
              <a:ext uri="{FF2B5EF4-FFF2-40B4-BE49-F238E27FC236}">
                <a16:creationId xmlns:a16="http://schemas.microsoft.com/office/drawing/2014/main" id="{F3884A49-51F0-8B88-9C09-7C7C76CBD903}"/>
              </a:ext>
            </a:extLst>
          </p:cNvPr>
          <p:cNvSpPr/>
          <p:nvPr/>
        </p:nvSpPr>
        <p:spPr>
          <a:xfrm>
            <a:off x="5540985" y="3285355"/>
            <a:ext cx="232013" cy="230105"/>
          </a:xfrm>
          <a:prstGeom prst="roundRect">
            <a:avLst>
              <a:gd name="adj" fmla="val 18669"/>
            </a:avLst>
          </a:prstGeom>
          <a:solidFill>
            <a:srgbClr val="273479"/>
          </a:solidFill>
          <a:ln w="4763">
            <a:noFill/>
            <a:prstDash val="solid"/>
          </a:ln>
        </p:spPr>
        <p:txBody>
          <a:bodyPr/>
          <a:lstStyle/>
          <a:p>
            <a:endParaRPr lang="fr-FR"/>
          </a:p>
        </p:txBody>
      </p:sp>
      <p:sp>
        <p:nvSpPr>
          <p:cNvPr id="8" name="Shape 7">
            <a:extLst>
              <a:ext uri="{FF2B5EF4-FFF2-40B4-BE49-F238E27FC236}">
                <a16:creationId xmlns:a16="http://schemas.microsoft.com/office/drawing/2014/main" id="{E150B7BB-B8C1-4E58-375A-2DDE087A100F}"/>
              </a:ext>
            </a:extLst>
          </p:cNvPr>
          <p:cNvSpPr/>
          <p:nvPr/>
        </p:nvSpPr>
        <p:spPr>
          <a:xfrm>
            <a:off x="5540984" y="3820023"/>
            <a:ext cx="232013" cy="230105"/>
          </a:xfrm>
          <a:prstGeom prst="roundRect">
            <a:avLst>
              <a:gd name="adj" fmla="val 18669"/>
            </a:avLst>
          </a:prstGeom>
          <a:solidFill>
            <a:srgbClr val="273479"/>
          </a:solidFill>
          <a:ln w="4763">
            <a:noFill/>
            <a:prstDash val="solid"/>
          </a:ln>
        </p:spPr>
        <p:txBody>
          <a:bodyPr/>
          <a:lstStyle/>
          <a:p>
            <a:endParaRPr lang="fr-FR"/>
          </a:p>
        </p:txBody>
      </p:sp>
      <p:sp>
        <p:nvSpPr>
          <p:cNvPr id="9" name="Shape 7">
            <a:extLst>
              <a:ext uri="{FF2B5EF4-FFF2-40B4-BE49-F238E27FC236}">
                <a16:creationId xmlns:a16="http://schemas.microsoft.com/office/drawing/2014/main" id="{46B13F16-97C1-ABBB-01EB-A4C820BC0C83}"/>
              </a:ext>
            </a:extLst>
          </p:cNvPr>
          <p:cNvSpPr/>
          <p:nvPr/>
        </p:nvSpPr>
        <p:spPr>
          <a:xfrm>
            <a:off x="5540983" y="4354691"/>
            <a:ext cx="232013" cy="230105"/>
          </a:xfrm>
          <a:prstGeom prst="roundRect">
            <a:avLst>
              <a:gd name="adj" fmla="val 18669"/>
            </a:avLst>
          </a:prstGeom>
          <a:solidFill>
            <a:srgbClr val="273479"/>
          </a:solidFill>
          <a:ln w="4763">
            <a:noFill/>
            <a:prstDash val="solid"/>
          </a:ln>
        </p:spPr>
        <p:txBody>
          <a:bodyPr/>
          <a:lstStyle/>
          <a:p>
            <a:endParaRPr lang="fr-FR"/>
          </a:p>
        </p:txBody>
      </p:sp>
      <p:sp>
        <p:nvSpPr>
          <p:cNvPr id="10" name="ZoneTexte 9">
            <a:extLst>
              <a:ext uri="{FF2B5EF4-FFF2-40B4-BE49-F238E27FC236}">
                <a16:creationId xmlns:a16="http://schemas.microsoft.com/office/drawing/2014/main" id="{AAEA4BB9-D43A-4829-C9DC-1E1E2B8FC431}"/>
              </a:ext>
            </a:extLst>
          </p:cNvPr>
          <p:cNvSpPr txBox="1"/>
          <p:nvPr/>
        </p:nvSpPr>
        <p:spPr>
          <a:xfrm>
            <a:off x="5876926" y="3215975"/>
            <a:ext cx="4365004" cy="369332"/>
          </a:xfrm>
          <a:prstGeom prst="rect">
            <a:avLst/>
          </a:prstGeom>
          <a:noFill/>
        </p:spPr>
        <p:txBody>
          <a:bodyPr wrap="square" rtlCol="0">
            <a:spAutoFit/>
          </a:bodyPr>
          <a:lstStyle/>
          <a:p>
            <a:r>
              <a:rPr lang="fr-FR" dirty="0">
                <a:solidFill>
                  <a:srgbClr val="273479"/>
                </a:solidFill>
                <a:latin typeface="Satoshi" pitchFamily="50" charset="0"/>
              </a:rPr>
              <a:t>Fonction publique territoriale : </a:t>
            </a:r>
            <a:r>
              <a:rPr lang="fr-FR" dirty="0">
                <a:solidFill>
                  <a:srgbClr val="E15446"/>
                </a:solidFill>
                <a:latin typeface="Satoshi" pitchFamily="50" charset="0"/>
              </a:rPr>
              <a:t>44%</a:t>
            </a:r>
            <a:endParaRPr lang="fr-FR" dirty="0">
              <a:solidFill>
                <a:srgbClr val="273479"/>
              </a:solidFill>
              <a:latin typeface="Satoshi" pitchFamily="50" charset="0"/>
            </a:endParaRPr>
          </a:p>
        </p:txBody>
      </p:sp>
      <p:sp>
        <p:nvSpPr>
          <p:cNvPr id="11" name="ZoneTexte 10">
            <a:extLst>
              <a:ext uri="{FF2B5EF4-FFF2-40B4-BE49-F238E27FC236}">
                <a16:creationId xmlns:a16="http://schemas.microsoft.com/office/drawing/2014/main" id="{3FCD935D-A647-9179-4DEF-7735BCB46C7B}"/>
              </a:ext>
            </a:extLst>
          </p:cNvPr>
          <p:cNvSpPr txBox="1"/>
          <p:nvPr/>
        </p:nvSpPr>
        <p:spPr>
          <a:xfrm>
            <a:off x="5876925" y="3756859"/>
            <a:ext cx="3692759" cy="369332"/>
          </a:xfrm>
          <a:prstGeom prst="rect">
            <a:avLst/>
          </a:prstGeom>
          <a:noFill/>
        </p:spPr>
        <p:txBody>
          <a:bodyPr wrap="square" rtlCol="0">
            <a:spAutoFit/>
          </a:bodyPr>
          <a:lstStyle/>
          <a:p>
            <a:r>
              <a:rPr lang="fr-FR" dirty="0">
                <a:solidFill>
                  <a:srgbClr val="273479"/>
                </a:solidFill>
                <a:latin typeface="Satoshi" pitchFamily="50" charset="0"/>
              </a:rPr>
              <a:t>Fonction publique d’État : </a:t>
            </a:r>
            <a:r>
              <a:rPr lang="fr-FR" dirty="0">
                <a:solidFill>
                  <a:srgbClr val="E15446"/>
                </a:solidFill>
                <a:latin typeface="Satoshi" pitchFamily="50" charset="0"/>
              </a:rPr>
              <a:t>35%</a:t>
            </a:r>
            <a:endParaRPr lang="fr-FR" dirty="0">
              <a:solidFill>
                <a:srgbClr val="273479"/>
              </a:solidFill>
              <a:latin typeface="Satoshi" pitchFamily="50" charset="0"/>
            </a:endParaRPr>
          </a:p>
        </p:txBody>
      </p:sp>
      <p:sp>
        <p:nvSpPr>
          <p:cNvPr id="12" name="ZoneTexte 11">
            <a:extLst>
              <a:ext uri="{FF2B5EF4-FFF2-40B4-BE49-F238E27FC236}">
                <a16:creationId xmlns:a16="http://schemas.microsoft.com/office/drawing/2014/main" id="{DAE11311-2C43-02B9-CE5D-FD4203630376}"/>
              </a:ext>
            </a:extLst>
          </p:cNvPr>
          <p:cNvSpPr txBox="1"/>
          <p:nvPr/>
        </p:nvSpPr>
        <p:spPr>
          <a:xfrm>
            <a:off x="5876925" y="4279095"/>
            <a:ext cx="4109823" cy="369332"/>
          </a:xfrm>
          <a:prstGeom prst="rect">
            <a:avLst/>
          </a:prstGeom>
          <a:noFill/>
        </p:spPr>
        <p:txBody>
          <a:bodyPr wrap="square" rtlCol="0">
            <a:spAutoFit/>
          </a:bodyPr>
          <a:lstStyle/>
          <a:p>
            <a:r>
              <a:rPr lang="fr-FR" dirty="0">
                <a:solidFill>
                  <a:srgbClr val="273479"/>
                </a:solidFill>
                <a:latin typeface="Satoshi" pitchFamily="50" charset="0"/>
              </a:rPr>
              <a:t>Fonction publique hospitalière : </a:t>
            </a:r>
            <a:r>
              <a:rPr lang="fr-FR" dirty="0">
                <a:solidFill>
                  <a:srgbClr val="E15446"/>
                </a:solidFill>
                <a:latin typeface="Satoshi" pitchFamily="50" charset="0"/>
              </a:rPr>
              <a:t>32 %</a:t>
            </a:r>
            <a:endParaRPr lang="fr-FR" dirty="0">
              <a:solidFill>
                <a:srgbClr val="273479"/>
              </a:solidFill>
              <a:latin typeface="Satoshi" pitchFamily="50" charset="0"/>
            </a:endParaRPr>
          </a:p>
        </p:txBody>
      </p:sp>
      <p:sp>
        <p:nvSpPr>
          <p:cNvPr id="13" name="ZoneTexte 12">
            <a:extLst>
              <a:ext uri="{FF2B5EF4-FFF2-40B4-BE49-F238E27FC236}">
                <a16:creationId xmlns:a16="http://schemas.microsoft.com/office/drawing/2014/main" id="{1A1C9606-F046-8077-9FC9-FF76840C3AC1}"/>
              </a:ext>
            </a:extLst>
          </p:cNvPr>
          <p:cNvSpPr txBox="1"/>
          <p:nvPr/>
        </p:nvSpPr>
        <p:spPr>
          <a:xfrm>
            <a:off x="5433436" y="2554501"/>
            <a:ext cx="9616988" cy="400110"/>
          </a:xfrm>
          <a:prstGeom prst="rect">
            <a:avLst/>
          </a:prstGeom>
          <a:noFill/>
        </p:spPr>
        <p:txBody>
          <a:bodyPr wrap="square" rtlCol="0">
            <a:spAutoFit/>
          </a:bodyPr>
          <a:lstStyle/>
          <a:p>
            <a:r>
              <a:rPr lang="fr-FR" sz="2000" b="1" dirty="0">
                <a:solidFill>
                  <a:srgbClr val="273479"/>
                </a:solidFill>
                <a:latin typeface="Satoshi" pitchFamily="50" charset="0"/>
              </a:rPr>
              <a:t>Nombre d’agents ayant 50 ans ou +</a:t>
            </a:r>
          </a:p>
        </p:txBody>
      </p:sp>
      <p:sp>
        <p:nvSpPr>
          <p:cNvPr id="14" name="ZoneTexte 13">
            <a:extLst>
              <a:ext uri="{FF2B5EF4-FFF2-40B4-BE49-F238E27FC236}">
                <a16:creationId xmlns:a16="http://schemas.microsoft.com/office/drawing/2014/main" id="{E82D990D-7D27-0C77-83E8-3A48443BA1E9}"/>
              </a:ext>
            </a:extLst>
          </p:cNvPr>
          <p:cNvSpPr txBox="1"/>
          <p:nvPr/>
        </p:nvSpPr>
        <p:spPr>
          <a:xfrm>
            <a:off x="3448211" y="5250153"/>
            <a:ext cx="6657814" cy="779829"/>
          </a:xfrm>
          <a:prstGeom prst="rect">
            <a:avLst/>
          </a:prstGeom>
          <a:noFill/>
        </p:spPr>
        <p:txBody>
          <a:bodyPr wrap="square" rtlCol="0">
            <a:spAutoFit/>
          </a:bodyPr>
          <a:lstStyle/>
          <a:p>
            <a:pPr>
              <a:lnSpc>
                <a:spcPts val="2800"/>
              </a:lnSpc>
            </a:pPr>
            <a:r>
              <a:rPr lang="fr-FR" sz="2000" b="1" dirty="0">
                <a:solidFill>
                  <a:srgbClr val="273479"/>
                </a:solidFill>
                <a:latin typeface="Satoshi" pitchFamily="50" charset="0"/>
              </a:rPr>
              <a:t>Les fonctionnaires sont plus âgés que les contractuels, + de 46 ans contre 41 ans</a:t>
            </a:r>
          </a:p>
        </p:txBody>
      </p:sp>
      <p:pic>
        <p:nvPicPr>
          <p:cNvPr id="17" name="Image 16">
            <a:extLst>
              <a:ext uri="{FF2B5EF4-FFF2-40B4-BE49-F238E27FC236}">
                <a16:creationId xmlns:a16="http://schemas.microsoft.com/office/drawing/2014/main" id="{53925DB8-3948-841E-387F-03912A7D02E6}"/>
              </a:ext>
            </a:extLst>
          </p:cNvPr>
          <p:cNvPicPr>
            <a:picLocks noChangeAspect="1"/>
          </p:cNvPicPr>
          <p:nvPr/>
        </p:nvPicPr>
        <p:blipFill>
          <a:blip r:embed="rId2">
            <a:extLst>
              <a:ext uri="{28A0092B-C50C-407E-A947-70E740481C1C}">
                <a14:useLocalDpi xmlns:a14="http://schemas.microsoft.com/office/drawing/2010/main" val="0"/>
              </a:ext>
            </a:extLst>
          </a:blip>
          <a:srcRect l="39023" r="19074"/>
          <a:stretch>
            <a:fillRect/>
          </a:stretch>
        </p:blipFill>
        <p:spPr>
          <a:xfrm>
            <a:off x="-21636" y="0"/>
            <a:ext cx="2872409" cy="6858000"/>
          </a:xfrm>
          <a:prstGeom prst="rect">
            <a:avLst/>
          </a:prstGeom>
        </p:spPr>
      </p:pic>
      <p:sp>
        <p:nvSpPr>
          <p:cNvPr id="15" name="Triangle isocèle 9">
            <a:extLst>
              <a:ext uri="{FF2B5EF4-FFF2-40B4-BE49-F238E27FC236}">
                <a16:creationId xmlns:a16="http://schemas.microsoft.com/office/drawing/2014/main" id="{E4FFD6D0-36DE-1563-90A3-7F079054AA8E}"/>
              </a:ext>
            </a:extLst>
          </p:cNvPr>
          <p:cNvSpPr/>
          <p:nvPr/>
        </p:nvSpPr>
        <p:spPr>
          <a:xfrm rot="10800000" flipV="1">
            <a:off x="2117389" y="0"/>
            <a:ext cx="742909" cy="6861260"/>
          </a:xfrm>
          <a:custGeom>
            <a:avLst/>
            <a:gdLst>
              <a:gd name="csX0" fmla="*/ 0 w 737190"/>
              <a:gd name="csY0" fmla="*/ 6858000 h 6858000"/>
              <a:gd name="csX1" fmla="*/ 368595 w 737190"/>
              <a:gd name="csY1" fmla="*/ 0 h 6858000"/>
              <a:gd name="csX2" fmla="*/ 737190 w 737190"/>
              <a:gd name="csY2" fmla="*/ 6858000 h 6858000"/>
              <a:gd name="csX3" fmla="*/ 0 w 737190"/>
              <a:gd name="csY3" fmla="*/ 6858000 h 6858000"/>
              <a:gd name="csX0" fmla="*/ 0 w 737190"/>
              <a:gd name="csY0" fmla="*/ 6868633 h 6868633"/>
              <a:gd name="csX1" fmla="*/ 17720 w 737190"/>
              <a:gd name="csY1" fmla="*/ 0 h 6868633"/>
              <a:gd name="csX2" fmla="*/ 737190 w 737190"/>
              <a:gd name="csY2" fmla="*/ 6868633 h 6868633"/>
              <a:gd name="csX3" fmla="*/ 0 w 737190"/>
              <a:gd name="csY3" fmla="*/ 6868633 h 6868633"/>
              <a:gd name="csX0" fmla="*/ 0 w 737190"/>
              <a:gd name="csY0" fmla="*/ 6890756 h 6890756"/>
              <a:gd name="csX1" fmla="*/ 2972 w 737190"/>
              <a:gd name="csY1" fmla="*/ 0 h 6890756"/>
              <a:gd name="csX2" fmla="*/ 737190 w 737190"/>
              <a:gd name="csY2" fmla="*/ 6890756 h 6890756"/>
              <a:gd name="csX3" fmla="*/ 0 w 737190"/>
              <a:gd name="csY3" fmla="*/ 6890756 h 6890756"/>
              <a:gd name="csX0" fmla="*/ 5719 w 742909"/>
              <a:gd name="csY0" fmla="*/ 6912879 h 6912879"/>
              <a:gd name="csX1" fmla="*/ 1317 w 742909"/>
              <a:gd name="csY1" fmla="*/ 0 h 6912879"/>
              <a:gd name="csX2" fmla="*/ 742909 w 742909"/>
              <a:gd name="csY2" fmla="*/ 6912879 h 6912879"/>
              <a:gd name="csX3" fmla="*/ 5719 w 742909"/>
              <a:gd name="csY3" fmla="*/ 6912879 h 6912879"/>
              <a:gd name="csX0" fmla="*/ 5719 w 742909"/>
              <a:gd name="csY0" fmla="*/ 6853886 h 6853886"/>
              <a:gd name="csX1" fmla="*/ 1317 w 742909"/>
              <a:gd name="csY1" fmla="*/ 0 h 6853886"/>
              <a:gd name="csX2" fmla="*/ 742909 w 742909"/>
              <a:gd name="csY2" fmla="*/ 6853886 h 6853886"/>
              <a:gd name="csX3" fmla="*/ 5719 w 742909"/>
              <a:gd name="csY3" fmla="*/ 6853886 h 6853886"/>
              <a:gd name="csX0" fmla="*/ 5719 w 742909"/>
              <a:gd name="csY0" fmla="*/ 6861260 h 6861260"/>
              <a:gd name="csX1" fmla="*/ 1317 w 742909"/>
              <a:gd name="csY1" fmla="*/ 0 h 6861260"/>
              <a:gd name="csX2" fmla="*/ 742909 w 742909"/>
              <a:gd name="csY2" fmla="*/ 6861260 h 6861260"/>
              <a:gd name="csX3" fmla="*/ 5719 w 742909"/>
              <a:gd name="csY3" fmla="*/ 6861260 h 6861260"/>
            </a:gdLst>
            <a:ahLst/>
            <a:cxnLst>
              <a:cxn ang="0">
                <a:pos x="csX0" y="csY0"/>
              </a:cxn>
              <a:cxn ang="0">
                <a:pos x="csX1" y="csY1"/>
              </a:cxn>
              <a:cxn ang="0">
                <a:pos x="csX2" y="csY2"/>
              </a:cxn>
              <a:cxn ang="0">
                <a:pos x="csX3" y="csY3"/>
              </a:cxn>
            </a:cxnLst>
            <a:rect l="l" t="t" r="r" b="b"/>
            <a:pathLst>
              <a:path w="742909" h="6861260">
                <a:moveTo>
                  <a:pt x="5719" y="6861260"/>
                </a:moveTo>
                <a:cubicBezTo>
                  <a:pt x="11626" y="4571716"/>
                  <a:pt x="-4590" y="2289544"/>
                  <a:pt x="1317" y="0"/>
                </a:cubicBezTo>
                <a:lnTo>
                  <a:pt x="742909" y="6861260"/>
                </a:lnTo>
                <a:lnTo>
                  <a:pt x="5719" y="6861260"/>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1866895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6817D2-9DA9-AE9F-1D30-EDA22C121428}"/>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EEAA54DE-71FA-0E38-DB66-2C6E9648849F}"/>
              </a:ext>
            </a:extLst>
          </p:cNvPr>
          <p:cNvSpPr txBox="1"/>
          <p:nvPr/>
        </p:nvSpPr>
        <p:spPr>
          <a:xfrm>
            <a:off x="1258185" y="2151507"/>
            <a:ext cx="9933690" cy="3433376"/>
          </a:xfrm>
          <a:prstGeom prst="rect">
            <a:avLst/>
          </a:prstGeom>
          <a:noFill/>
        </p:spPr>
        <p:txBody>
          <a:bodyPr wrap="square">
            <a:spAutoFit/>
          </a:bodyPr>
          <a:lstStyle/>
          <a:p>
            <a:pPr marR="177800" algn="just">
              <a:lnSpc>
                <a:spcPct val="150000"/>
              </a:lnSpc>
            </a:pP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Le code général de la Fonction publique</a:t>
            </a:r>
          </a:p>
          <a:p>
            <a:pPr marR="177800" algn="just">
              <a:lnSpc>
                <a:spcPct val="150000"/>
              </a:lnSpc>
              <a:spcAft>
                <a:spcPts val="600"/>
              </a:spcAft>
            </a:pPr>
            <a:r>
              <a:rPr lang="fr-FR" sz="2400" dirty="0">
                <a:solidFill>
                  <a:srgbClr val="273479"/>
                </a:solidFill>
                <a:latin typeface="Satoshi" pitchFamily="50" charset="0"/>
                <a:ea typeface="Verdana" panose="020B0604030504040204" pitchFamily="34" charset="0"/>
                <a:cs typeface="Times New Roman" panose="02020603050405020304" pitchFamily="18" charset="0"/>
              </a:rPr>
              <a:t>Les autres sources :</a:t>
            </a:r>
            <a:endParaRPr lang="fr-FR" sz="2400" dirty="0">
              <a:solidFill>
                <a:srgbClr val="273479"/>
              </a:solidFill>
              <a:effectLst/>
              <a:latin typeface="Satoshi" pitchFamily="50" charset="0"/>
              <a:ea typeface="Verdana" panose="020B0604030504040204" pitchFamily="34" charset="0"/>
              <a:cs typeface="Times New Roman" panose="02020603050405020304" pitchFamily="18" charset="0"/>
            </a:endParaRPr>
          </a:p>
          <a:p>
            <a:pPr marL="342900" lvl="0" indent="-342900" algn="just">
              <a:lnSpc>
                <a:spcPts val="2880"/>
              </a:lnSpc>
              <a:buFont typeface="Arial" panose="020B0604020202020204" pitchFamily="34" charset="0"/>
              <a:buChar char="•"/>
            </a:pPr>
            <a:r>
              <a:rPr lang="fr-FR" sz="2400" dirty="0">
                <a:solidFill>
                  <a:srgbClr val="273479"/>
                </a:solidFill>
                <a:latin typeface="Satoshi" pitchFamily="50" charset="0"/>
                <a:ea typeface="Verdana" panose="020B0604030504040204" pitchFamily="34" charset="0"/>
                <a:cs typeface="Times New Roman" panose="02020603050405020304" pitchFamily="18" charset="0"/>
              </a:rPr>
              <a:t>Différents décrets : décret n°88-145 du 15 février 1988 relatif aux agents contractuels, décrets sur les congés, la gestion de la maladie… une codification de ces décrets est en cours</a:t>
            </a:r>
          </a:p>
          <a:p>
            <a:pPr marL="342900" lvl="0" indent="-342900" algn="just">
              <a:lnSpc>
                <a:spcPct val="150000"/>
              </a:lnSpc>
              <a:buFont typeface="Arial" panose="020B0604020202020204" pitchFamily="34" charset="0"/>
              <a:buChar char="•"/>
            </a:pPr>
            <a:r>
              <a:rPr lang="fr-FR" sz="2400" dirty="0">
                <a:solidFill>
                  <a:srgbClr val="273479"/>
                </a:solidFill>
                <a:latin typeface="Satoshi" pitchFamily="50" charset="0"/>
                <a:ea typeface="Verdana" panose="020B0604030504040204" pitchFamily="34" charset="0"/>
                <a:cs typeface="Times New Roman" panose="02020603050405020304" pitchFamily="18" charset="0"/>
              </a:rPr>
              <a:t>La jurisprudence (décisions et arrêts des juridictions administratives)</a:t>
            </a:r>
          </a:p>
          <a:p>
            <a:pPr marL="342900" lvl="0" indent="-342900" algn="just">
              <a:lnSpc>
                <a:spcPct val="150000"/>
              </a:lnSpc>
              <a:buFont typeface="Arial" panose="020B0604020202020204" pitchFamily="34" charset="0"/>
              <a:buChar char="•"/>
            </a:pPr>
            <a:r>
              <a:rPr lang="fr-FR" sz="2400" dirty="0">
                <a:solidFill>
                  <a:srgbClr val="273479"/>
                </a:solidFill>
                <a:latin typeface="Satoshi" pitchFamily="50" charset="0"/>
                <a:ea typeface="Verdana" panose="020B0604030504040204" pitchFamily="34" charset="0"/>
                <a:cs typeface="Times New Roman" panose="02020603050405020304" pitchFamily="18" charset="0"/>
              </a:rPr>
              <a:t>L’influence du droit du travail et du droit européen</a:t>
            </a:r>
          </a:p>
        </p:txBody>
      </p:sp>
      <p:sp>
        <p:nvSpPr>
          <p:cNvPr id="5" name="Rectangle 4">
            <a:extLst>
              <a:ext uri="{FF2B5EF4-FFF2-40B4-BE49-F238E27FC236}">
                <a16:creationId xmlns:a16="http://schemas.microsoft.com/office/drawing/2014/main" id="{0963270A-1300-C991-4FCF-4F458A8FF96C}"/>
              </a:ext>
            </a:extLst>
          </p:cNvPr>
          <p:cNvSpPr/>
          <p:nvPr/>
        </p:nvSpPr>
        <p:spPr>
          <a:xfrm>
            <a:off x="7370064" y="106326"/>
            <a:ext cx="4821936"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22A4F8FF-CEDE-8A7B-0D66-B8677149A1FF}"/>
              </a:ext>
            </a:extLst>
          </p:cNvPr>
          <p:cNvSpPr txBox="1"/>
          <p:nvPr/>
        </p:nvSpPr>
        <p:spPr>
          <a:xfrm>
            <a:off x="7635240" y="135137"/>
            <a:ext cx="4290945"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FPT : chiffres </a:t>
            </a:r>
            <a:r>
              <a:rPr lang="en-US" b="1" dirty="0" err="1">
                <a:solidFill>
                  <a:schemeClr val="bg1"/>
                </a:solidFill>
                <a:latin typeface="General Sans Semibold" pitchFamily="50" charset="0"/>
                <a:ea typeface="Inter Bold" pitchFamily="34" charset="-122"/>
              </a:rPr>
              <a:t>clés</a:t>
            </a:r>
            <a:r>
              <a:rPr lang="en-US" b="1" dirty="0">
                <a:solidFill>
                  <a:schemeClr val="bg1"/>
                </a:solidFill>
                <a:latin typeface="General Sans Semibold" pitchFamily="50" charset="0"/>
                <a:ea typeface="Inter Bold" pitchFamily="34" charset="-122"/>
              </a:rPr>
              <a:t> et grands principes</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6098493B-7AEE-F2AB-8853-AF92F5F73625}"/>
              </a:ext>
            </a:extLst>
          </p:cNvPr>
          <p:cNvSpPr txBox="1"/>
          <p:nvPr/>
        </p:nvSpPr>
        <p:spPr>
          <a:xfrm>
            <a:off x="744718" y="1122063"/>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Le cadre juridique</a:t>
            </a:r>
          </a:p>
        </p:txBody>
      </p:sp>
      <p:sp>
        <p:nvSpPr>
          <p:cNvPr id="8" name="Shape 7">
            <a:extLst>
              <a:ext uri="{FF2B5EF4-FFF2-40B4-BE49-F238E27FC236}">
                <a16:creationId xmlns:a16="http://schemas.microsoft.com/office/drawing/2014/main" id="{763D644A-3FE7-1269-9794-4E0E3006FDE1}"/>
              </a:ext>
            </a:extLst>
          </p:cNvPr>
          <p:cNvSpPr/>
          <p:nvPr/>
        </p:nvSpPr>
        <p:spPr>
          <a:xfrm>
            <a:off x="884118" y="2408769"/>
            <a:ext cx="232013" cy="230105"/>
          </a:xfrm>
          <a:prstGeom prst="roundRect">
            <a:avLst>
              <a:gd name="adj" fmla="val 18669"/>
            </a:avLst>
          </a:prstGeom>
          <a:solidFill>
            <a:srgbClr val="273479"/>
          </a:solidFill>
          <a:ln w="4763">
            <a:noFill/>
            <a:prstDash val="solid"/>
          </a:ln>
        </p:spPr>
        <p:txBody>
          <a:bodyPr/>
          <a:lstStyle/>
          <a:p>
            <a:endParaRPr lang="fr-FR"/>
          </a:p>
        </p:txBody>
      </p:sp>
      <p:sp>
        <p:nvSpPr>
          <p:cNvPr id="9" name="Shape 7">
            <a:extLst>
              <a:ext uri="{FF2B5EF4-FFF2-40B4-BE49-F238E27FC236}">
                <a16:creationId xmlns:a16="http://schemas.microsoft.com/office/drawing/2014/main" id="{38D9627E-9B3C-C21D-E474-028DC5EFF713}"/>
              </a:ext>
            </a:extLst>
          </p:cNvPr>
          <p:cNvSpPr/>
          <p:nvPr/>
        </p:nvSpPr>
        <p:spPr>
          <a:xfrm>
            <a:off x="884117" y="2943437"/>
            <a:ext cx="232013" cy="230105"/>
          </a:xfrm>
          <a:prstGeom prst="roundRect">
            <a:avLst>
              <a:gd name="adj" fmla="val 18669"/>
            </a:avLst>
          </a:prstGeom>
          <a:solidFill>
            <a:srgbClr val="273479"/>
          </a:solidFill>
          <a:ln w="4763">
            <a:noFill/>
            <a:prstDash val="solid"/>
          </a:ln>
        </p:spPr>
        <p:txBody>
          <a:bodyPr/>
          <a:lstStyle/>
          <a:p>
            <a:endParaRPr lang="fr-FR"/>
          </a:p>
        </p:txBody>
      </p:sp>
    </p:spTree>
    <p:extLst>
      <p:ext uri="{BB962C8B-B14F-4D97-AF65-F5344CB8AC3E}">
        <p14:creationId xmlns:p14="http://schemas.microsoft.com/office/powerpoint/2010/main" val="41065380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796157-1A77-94E6-45CA-7FEE2595EC17}"/>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1A013473-1D5A-8FCC-58E0-BE9CEA1B21ED}"/>
              </a:ext>
            </a:extLst>
          </p:cNvPr>
          <p:cNvSpPr txBox="1"/>
          <p:nvPr/>
        </p:nvSpPr>
        <p:spPr>
          <a:xfrm>
            <a:off x="4363335" y="1929523"/>
            <a:ext cx="7352415" cy="4287199"/>
          </a:xfrm>
          <a:prstGeom prst="rect">
            <a:avLst/>
          </a:prstGeom>
          <a:noFill/>
        </p:spPr>
        <p:txBody>
          <a:bodyPr wrap="square">
            <a:spAutoFit/>
          </a:bodyPr>
          <a:lstStyle/>
          <a:p>
            <a:pPr marL="342900" marR="177800" indent="-342900" algn="just">
              <a:lnSpc>
                <a:spcPts val="3000"/>
              </a:lnSpc>
              <a:buFont typeface="Arial" panose="020B0604020202020204" pitchFamily="34" charset="0"/>
              <a:buChar char="•"/>
            </a:pPr>
            <a:r>
              <a:rPr lang="fr-FR" sz="2000" dirty="0">
                <a:solidFill>
                  <a:srgbClr val="273479"/>
                </a:solidFill>
                <a:latin typeface="Satoshi" pitchFamily="50" charset="0"/>
                <a:ea typeface="Verdana" panose="020B0604030504040204" pitchFamily="34" charset="0"/>
                <a:cs typeface="Times New Roman" panose="02020603050405020304" pitchFamily="18" charset="0"/>
              </a:rPr>
              <a:t>L’égalité d’accès aux emplois publics </a:t>
            </a:r>
          </a:p>
          <a:p>
            <a:pPr marL="342900" marR="177800" indent="-342900" algn="just">
              <a:lnSpc>
                <a:spcPts val="3000"/>
              </a:lnSpc>
              <a:buFont typeface="Arial" panose="020B0604020202020204" pitchFamily="34" charset="0"/>
              <a:buChar char="•"/>
            </a:pPr>
            <a:r>
              <a:rPr lang="fr-FR" sz="2000" dirty="0">
                <a:solidFill>
                  <a:srgbClr val="273479"/>
                </a:solidFill>
                <a:latin typeface="Satoshi" pitchFamily="50" charset="0"/>
                <a:ea typeface="Verdana" panose="020B0604030504040204" pitchFamily="34" charset="0"/>
                <a:cs typeface="Times New Roman" panose="02020603050405020304" pitchFamily="18" charset="0"/>
              </a:rPr>
              <a:t>La neutralité </a:t>
            </a:r>
          </a:p>
          <a:p>
            <a:pPr marL="342900" marR="177800" indent="-342900" algn="just">
              <a:lnSpc>
                <a:spcPts val="3000"/>
              </a:lnSpc>
              <a:buFont typeface="Arial" panose="020B0604020202020204" pitchFamily="34" charset="0"/>
              <a:buChar char="•"/>
            </a:pPr>
            <a:r>
              <a:rPr lang="fr-FR" sz="2000" dirty="0">
                <a:solidFill>
                  <a:srgbClr val="273479"/>
                </a:solidFill>
                <a:latin typeface="Satoshi" pitchFamily="50" charset="0"/>
                <a:ea typeface="Verdana" panose="020B0604030504040204" pitchFamily="34" charset="0"/>
                <a:cs typeface="Times New Roman" panose="02020603050405020304" pitchFamily="18" charset="0"/>
              </a:rPr>
              <a:t>L’indépendance du fonctionnaire vis-à-vis du pouvoir politique comme de l’arbitraire administratif</a:t>
            </a:r>
          </a:p>
          <a:p>
            <a:pPr marL="342900" marR="177800" indent="-342900" algn="just">
              <a:lnSpc>
                <a:spcPts val="3000"/>
              </a:lnSpc>
              <a:buFont typeface="Arial" panose="020B0604020202020204" pitchFamily="34" charset="0"/>
              <a:buChar char="•"/>
            </a:pPr>
            <a:r>
              <a:rPr lang="fr-FR" sz="2000" dirty="0">
                <a:solidFill>
                  <a:srgbClr val="273479"/>
                </a:solidFill>
                <a:latin typeface="Satoshi" pitchFamily="50" charset="0"/>
                <a:ea typeface="Verdana" panose="020B0604030504040204" pitchFamily="34" charset="0"/>
                <a:cs typeface="Times New Roman" panose="02020603050405020304" pitchFamily="18" charset="0"/>
              </a:rPr>
              <a:t>La continuité du service public </a:t>
            </a:r>
          </a:p>
          <a:p>
            <a:pPr marL="342900" marR="177800" indent="-342900" algn="just">
              <a:lnSpc>
                <a:spcPts val="3000"/>
              </a:lnSpc>
              <a:buFont typeface="Arial" panose="020B0604020202020204" pitchFamily="34" charset="0"/>
              <a:buChar char="•"/>
            </a:pPr>
            <a:r>
              <a:rPr lang="fr-FR" sz="2000" dirty="0">
                <a:solidFill>
                  <a:srgbClr val="273479"/>
                </a:solidFill>
                <a:latin typeface="Satoshi" pitchFamily="50" charset="0"/>
                <a:ea typeface="Verdana" panose="020B0604030504040204" pitchFamily="34" charset="0"/>
                <a:cs typeface="Times New Roman" panose="02020603050405020304" pitchFamily="18" charset="0"/>
              </a:rPr>
              <a:t>La mutabilité du service  </a:t>
            </a:r>
          </a:p>
          <a:p>
            <a:pPr marL="342900" marR="177800" indent="-342900" algn="just">
              <a:lnSpc>
                <a:spcPts val="3000"/>
              </a:lnSpc>
              <a:buFont typeface="Arial" panose="020B0604020202020204" pitchFamily="34" charset="0"/>
              <a:buChar char="•"/>
            </a:pPr>
            <a:r>
              <a:rPr lang="fr-FR" sz="2000" dirty="0">
                <a:solidFill>
                  <a:srgbClr val="273479"/>
                </a:solidFill>
                <a:latin typeface="Satoshi" pitchFamily="50" charset="0"/>
                <a:ea typeface="Verdana" panose="020B0604030504040204" pitchFamily="34" charset="0"/>
                <a:cs typeface="Times New Roman" panose="02020603050405020304" pitchFamily="18" charset="0"/>
              </a:rPr>
              <a:t>Le principe de parité qui signifie égalité de traitement entre les fonctionnaires des 3 fonctions publiques</a:t>
            </a:r>
          </a:p>
          <a:p>
            <a:pPr marL="342900" marR="177800" indent="-342900" algn="just">
              <a:lnSpc>
                <a:spcPts val="3000"/>
              </a:lnSpc>
              <a:buFont typeface="Arial" panose="020B0604020202020204" pitchFamily="34" charset="0"/>
              <a:buChar char="•"/>
            </a:pPr>
            <a:r>
              <a:rPr lang="fr-FR" sz="2000" dirty="0">
                <a:solidFill>
                  <a:srgbClr val="273479"/>
                </a:solidFill>
                <a:latin typeface="Satoshi" pitchFamily="50" charset="0"/>
                <a:ea typeface="Verdana" panose="020B0604030504040204" pitchFamily="34" charset="0"/>
                <a:cs typeface="Times New Roman" panose="02020603050405020304" pitchFamily="18" charset="0"/>
              </a:rPr>
              <a:t>L’unité de la fonction publique qui se caractérise par la mise en œuvre dans les trois versants d’un système de carrière et d’un régime de déontologie commun</a:t>
            </a:r>
          </a:p>
        </p:txBody>
      </p:sp>
      <p:sp>
        <p:nvSpPr>
          <p:cNvPr id="5" name="Rectangle 4">
            <a:extLst>
              <a:ext uri="{FF2B5EF4-FFF2-40B4-BE49-F238E27FC236}">
                <a16:creationId xmlns:a16="http://schemas.microsoft.com/office/drawing/2014/main" id="{004B3AB0-9827-CE5E-A08B-15465EBF8999}"/>
              </a:ext>
            </a:extLst>
          </p:cNvPr>
          <p:cNvSpPr/>
          <p:nvPr/>
        </p:nvSpPr>
        <p:spPr>
          <a:xfrm>
            <a:off x="7370064" y="106326"/>
            <a:ext cx="4821936"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5A334564-1B2B-DDBE-F36E-D686D1C393C7}"/>
              </a:ext>
            </a:extLst>
          </p:cNvPr>
          <p:cNvSpPr txBox="1"/>
          <p:nvPr/>
        </p:nvSpPr>
        <p:spPr>
          <a:xfrm>
            <a:off x="7635240" y="135137"/>
            <a:ext cx="4290945"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FPT : chiffres </a:t>
            </a:r>
            <a:r>
              <a:rPr lang="en-US" b="1" dirty="0" err="1">
                <a:solidFill>
                  <a:schemeClr val="bg1"/>
                </a:solidFill>
                <a:latin typeface="General Sans Semibold" pitchFamily="50" charset="0"/>
                <a:ea typeface="Inter Bold" pitchFamily="34" charset="-122"/>
              </a:rPr>
              <a:t>clés</a:t>
            </a:r>
            <a:r>
              <a:rPr lang="en-US" b="1" dirty="0">
                <a:solidFill>
                  <a:schemeClr val="bg1"/>
                </a:solidFill>
                <a:latin typeface="General Sans Semibold" pitchFamily="50" charset="0"/>
                <a:ea typeface="Inter Bold" pitchFamily="34" charset="-122"/>
              </a:rPr>
              <a:t> et grands principes</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741648D1-7650-0F6A-E1A6-C11F5C95F6EB}"/>
              </a:ext>
            </a:extLst>
          </p:cNvPr>
          <p:cNvSpPr txBox="1"/>
          <p:nvPr/>
        </p:nvSpPr>
        <p:spPr>
          <a:xfrm>
            <a:off x="4363335" y="1036338"/>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Les grands principes</a:t>
            </a:r>
          </a:p>
        </p:txBody>
      </p:sp>
      <p:pic>
        <p:nvPicPr>
          <p:cNvPr id="4" name="Image 3">
            <a:extLst>
              <a:ext uri="{FF2B5EF4-FFF2-40B4-BE49-F238E27FC236}">
                <a16:creationId xmlns:a16="http://schemas.microsoft.com/office/drawing/2014/main" id="{46BD0370-BF65-090D-A984-AD49F813BF16}"/>
              </a:ext>
            </a:extLst>
          </p:cNvPr>
          <p:cNvPicPr>
            <a:picLocks noChangeAspect="1"/>
          </p:cNvPicPr>
          <p:nvPr/>
        </p:nvPicPr>
        <p:blipFill>
          <a:blip r:embed="rId3">
            <a:extLst>
              <a:ext uri="{28A0092B-C50C-407E-A947-70E740481C1C}">
                <a14:useLocalDpi xmlns:a14="http://schemas.microsoft.com/office/drawing/2010/main" val="0"/>
              </a:ext>
            </a:extLst>
          </a:blip>
          <a:srcRect l="38011" r="20085"/>
          <a:stretch>
            <a:fillRect/>
          </a:stretch>
        </p:blipFill>
        <p:spPr>
          <a:xfrm>
            <a:off x="-886" y="0"/>
            <a:ext cx="3831705" cy="6858000"/>
          </a:xfrm>
          <a:prstGeom prst="rect">
            <a:avLst/>
          </a:prstGeom>
        </p:spPr>
      </p:pic>
      <p:sp>
        <p:nvSpPr>
          <p:cNvPr id="10" name="Triangle isocèle 9">
            <a:extLst>
              <a:ext uri="{FF2B5EF4-FFF2-40B4-BE49-F238E27FC236}">
                <a16:creationId xmlns:a16="http://schemas.microsoft.com/office/drawing/2014/main" id="{51BFE058-B5B7-0832-63EF-3E56030511C0}"/>
              </a:ext>
            </a:extLst>
          </p:cNvPr>
          <p:cNvSpPr/>
          <p:nvPr/>
        </p:nvSpPr>
        <p:spPr>
          <a:xfrm rot="10800000" flipV="1">
            <a:off x="3101000" y="-3260"/>
            <a:ext cx="742909" cy="6861260"/>
          </a:xfrm>
          <a:custGeom>
            <a:avLst/>
            <a:gdLst>
              <a:gd name="csX0" fmla="*/ 0 w 737190"/>
              <a:gd name="csY0" fmla="*/ 6858000 h 6858000"/>
              <a:gd name="csX1" fmla="*/ 368595 w 737190"/>
              <a:gd name="csY1" fmla="*/ 0 h 6858000"/>
              <a:gd name="csX2" fmla="*/ 737190 w 737190"/>
              <a:gd name="csY2" fmla="*/ 6858000 h 6858000"/>
              <a:gd name="csX3" fmla="*/ 0 w 737190"/>
              <a:gd name="csY3" fmla="*/ 6858000 h 6858000"/>
              <a:gd name="csX0" fmla="*/ 0 w 737190"/>
              <a:gd name="csY0" fmla="*/ 6868633 h 6868633"/>
              <a:gd name="csX1" fmla="*/ 17720 w 737190"/>
              <a:gd name="csY1" fmla="*/ 0 h 6868633"/>
              <a:gd name="csX2" fmla="*/ 737190 w 737190"/>
              <a:gd name="csY2" fmla="*/ 6868633 h 6868633"/>
              <a:gd name="csX3" fmla="*/ 0 w 737190"/>
              <a:gd name="csY3" fmla="*/ 6868633 h 6868633"/>
              <a:gd name="csX0" fmla="*/ 0 w 737190"/>
              <a:gd name="csY0" fmla="*/ 6890756 h 6890756"/>
              <a:gd name="csX1" fmla="*/ 2972 w 737190"/>
              <a:gd name="csY1" fmla="*/ 0 h 6890756"/>
              <a:gd name="csX2" fmla="*/ 737190 w 737190"/>
              <a:gd name="csY2" fmla="*/ 6890756 h 6890756"/>
              <a:gd name="csX3" fmla="*/ 0 w 737190"/>
              <a:gd name="csY3" fmla="*/ 6890756 h 6890756"/>
              <a:gd name="csX0" fmla="*/ 5719 w 742909"/>
              <a:gd name="csY0" fmla="*/ 6912879 h 6912879"/>
              <a:gd name="csX1" fmla="*/ 1317 w 742909"/>
              <a:gd name="csY1" fmla="*/ 0 h 6912879"/>
              <a:gd name="csX2" fmla="*/ 742909 w 742909"/>
              <a:gd name="csY2" fmla="*/ 6912879 h 6912879"/>
              <a:gd name="csX3" fmla="*/ 5719 w 742909"/>
              <a:gd name="csY3" fmla="*/ 6912879 h 6912879"/>
              <a:gd name="csX0" fmla="*/ 5719 w 742909"/>
              <a:gd name="csY0" fmla="*/ 6853886 h 6853886"/>
              <a:gd name="csX1" fmla="*/ 1317 w 742909"/>
              <a:gd name="csY1" fmla="*/ 0 h 6853886"/>
              <a:gd name="csX2" fmla="*/ 742909 w 742909"/>
              <a:gd name="csY2" fmla="*/ 6853886 h 6853886"/>
              <a:gd name="csX3" fmla="*/ 5719 w 742909"/>
              <a:gd name="csY3" fmla="*/ 6853886 h 6853886"/>
              <a:gd name="csX0" fmla="*/ 5719 w 742909"/>
              <a:gd name="csY0" fmla="*/ 6861260 h 6861260"/>
              <a:gd name="csX1" fmla="*/ 1317 w 742909"/>
              <a:gd name="csY1" fmla="*/ 0 h 6861260"/>
              <a:gd name="csX2" fmla="*/ 742909 w 742909"/>
              <a:gd name="csY2" fmla="*/ 6861260 h 6861260"/>
              <a:gd name="csX3" fmla="*/ 5719 w 742909"/>
              <a:gd name="csY3" fmla="*/ 6861260 h 6861260"/>
            </a:gdLst>
            <a:ahLst/>
            <a:cxnLst>
              <a:cxn ang="0">
                <a:pos x="csX0" y="csY0"/>
              </a:cxn>
              <a:cxn ang="0">
                <a:pos x="csX1" y="csY1"/>
              </a:cxn>
              <a:cxn ang="0">
                <a:pos x="csX2" y="csY2"/>
              </a:cxn>
              <a:cxn ang="0">
                <a:pos x="csX3" y="csY3"/>
              </a:cxn>
            </a:cxnLst>
            <a:rect l="l" t="t" r="r" b="b"/>
            <a:pathLst>
              <a:path w="742909" h="6861260">
                <a:moveTo>
                  <a:pt x="5719" y="6861260"/>
                </a:moveTo>
                <a:cubicBezTo>
                  <a:pt x="11626" y="4571716"/>
                  <a:pt x="-4590" y="2289544"/>
                  <a:pt x="1317" y="0"/>
                </a:cubicBezTo>
                <a:lnTo>
                  <a:pt x="742909" y="6861260"/>
                </a:lnTo>
                <a:lnTo>
                  <a:pt x="5719" y="6861260"/>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8815437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889777-C2EA-9751-8496-EF77F20661DE}"/>
            </a:ext>
          </a:extLst>
        </p:cNvPr>
        <p:cNvGrpSpPr/>
        <p:nvPr/>
      </p:nvGrpSpPr>
      <p:grpSpPr>
        <a:xfrm>
          <a:off x="0" y="0"/>
          <a:ext cx="0" cy="0"/>
          <a:chOff x="0" y="0"/>
          <a:chExt cx="0" cy="0"/>
        </a:xfrm>
      </p:grpSpPr>
      <p:pic>
        <p:nvPicPr>
          <p:cNvPr id="6" name="Image 5">
            <a:extLst>
              <a:ext uri="{FF2B5EF4-FFF2-40B4-BE49-F238E27FC236}">
                <a16:creationId xmlns:a16="http://schemas.microsoft.com/office/drawing/2014/main" id="{8CDFC236-3325-5878-87C9-AFABD5DB8D98}"/>
              </a:ext>
            </a:extLst>
          </p:cNvPr>
          <p:cNvPicPr>
            <a:picLocks noChangeAspect="1"/>
          </p:cNvPicPr>
          <p:nvPr/>
        </p:nvPicPr>
        <p:blipFill>
          <a:blip r:embed="rId2">
            <a:extLst>
              <a:ext uri="{28A0092B-C50C-407E-A947-70E740481C1C}">
                <a14:useLocalDpi xmlns:a14="http://schemas.microsoft.com/office/drawing/2010/main" val="0"/>
              </a:ext>
            </a:extLst>
          </a:blip>
          <a:srcRect l="53144" t="54444" r="7565" b="5833"/>
          <a:stretch>
            <a:fillRect/>
          </a:stretch>
        </p:blipFill>
        <p:spPr>
          <a:xfrm>
            <a:off x="9944100" y="3780882"/>
            <a:ext cx="2151831" cy="3077118"/>
          </a:xfrm>
          <a:prstGeom prst="rect">
            <a:avLst/>
          </a:prstGeom>
        </p:spPr>
      </p:pic>
      <p:sp>
        <p:nvSpPr>
          <p:cNvPr id="4" name="Text 0">
            <a:extLst>
              <a:ext uri="{FF2B5EF4-FFF2-40B4-BE49-F238E27FC236}">
                <a16:creationId xmlns:a16="http://schemas.microsoft.com/office/drawing/2014/main" id="{377B9B0C-6EF4-F229-104A-605E186DB45D}"/>
              </a:ext>
            </a:extLst>
          </p:cNvPr>
          <p:cNvSpPr/>
          <p:nvPr/>
        </p:nvSpPr>
        <p:spPr>
          <a:xfrm>
            <a:off x="1085851" y="3077118"/>
            <a:ext cx="8933631" cy="1711614"/>
          </a:xfrm>
          <a:prstGeom prst="rect">
            <a:avLst/>
          </a:prstGeom>
          <a:noFill/>
          <a:ln/>
        </p:spPr>
        <p:txBody>
          <a:bodyPr wrap="square" lIns="0" tIns="0" rIns="0" bIns="0" rtlCol="0" anchor="t">
            <a:normAutofit/>
          </a:bodyPr>
          <a:lstStyle/>
          <a:p>
            <a:pPr marL="0" indent="0" algn="l">
              <a:lnSpc>
                <a:spcPct val="140000"/>
              </a:lnSpc>
              <a:buNone/>
            </a:pPr>
            <a:r>
              <a:rPr lang="en-US" sz="4000" b="1" dirty="0" err="1">
                <a:solidFill>
                  <a:srgbClr val="273479"/>
                </a:solidFill>
                <a:latin typeface="General Sans Semibold" pitchFamily="50" charset="0"/>
                <a:ea typeface="Inter Bold" pitchFamily="34" charset="-122"/>
                <a:cs typeface="Inter Bold" pitchFamily="34" charset="-120"/>
              </a:rPr>
              <a:t>L’environnement</a:t>
            </a:r>
            <a:r>
              <a:rPr lang="en-US" sz="4000" b="1" dirty="0">
                <a:solidFill>
                  <a:srgbClr val="273479"/>
                </a:solidFill>
                <a:latin typeface="General Sans Semibold" pitchFamily="50" charset="0"/>
                <a:ea typeface="Inter Bold" pitchFamily="34" charset="-122"/>
                <a:cs typeface="Inter Bold" pitchFamily="34" charset="-120"/>
              </a:rPr>
              <a:t> territorial du maire </a:t>
            </a:r>
            <a:r>
              <a:rPr lang="en-US" sz="4000" b="1" dirty="0" err="1">
                <a:solidFill>
                  <a:srgbClr val="273479"/>
                </a:solidFill>
                <a:latin typeface="General Sans Semibold" pitchFamily="50" charset="0"/>
                <a:ea typeface="Inter Bold" pitchFamily="34" charset="-122"/>
                <a:cs typeface="Inter Bold" pitchFamily="34" charset="-120"/>
              </a:rPr>
              <a:t>employeur</a:t>
            </a:r>
            <a:endParaRPr lang="en-US" sz="4000" dirty="0">
              <a:solidFill>
                <a:srgbClr val="273479"/>
              </a:solidFill>
              <a:latin typeface="General Sans Semibold" pitchFamily="50" charset="0"/>
            </a:endParaRPr>
          </a:p>
        </p:txBody>
      </p:sp>
      <p:sp>
        <p:nvSpPr>
          <p:cNvPr id="2" name="ZoneTexte 1">
            <a:extLst>
              <a:ext uri="{FF2B5EF4-FFF2-40B4-BE49-F238E27FC236}">
                <a16:creationId xmlns:a16="http://schemas.microsoft.com/office/drawing/2014/main" id="{59630600-FD94-1B43-4FD8-38D6A93F0CDB}"/>
              </a:ext>
            </a:extLst>
          </p:cNvPr>
          <p:cNvSpPr txBox="1"/>
          <p:nvPr/>
        </p:nvSpPr>
        <p:spPr>
          <a:xfrm>
            <a:off x="962026" y="1809750"/>
            <a:ext cx="1238250" cy="1015663"/>
          </a:xfrm>
          <a:prstGeom prst="rect">
            <a:avLst/>
          </a:prstGeom>
          <a:noFill/>
        </p:spPr>
        <p:txBody>
          <a:bodyPr wrap="square" rtlCol="0">
            <a:spAutoFit/>
          </a:bodyPr>
          <a:lstStyle/>
          <a:p>
            <a:r>
              <a:rPr lang="en-US" sz="6000" b="1" dirty="0">
                <a:solidFill>
                  <a:srgbClr val="273479"/>
                </a:solidFill>
                <a:latin typeface="Satoshi" pitchFamily="50" charset="0"/>
                <a:ea typeface="Inter Bold" pitchFamily="34" charset="-122"/>
                <a:cs typeface="Inter Bold" pitchFamily="34" charset="-120"/>
              </a:rPr>
              <a:t>03</a:t>
            </a:r>
          </a:p>
        </p:txBody>
      </p:sp>
    </p:spTree>
    <p:extLst>
      <p:ext uri="{BB962C8B-B14F-4D97-AF65-F5344CB8AC3E}">
        <p14:creationId xmlns:p14="http://schemas.microsoft.com/office/powerpoint/2010/main" val="12126050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7FED1-2D9B-A467-EC5A-3A5449936FD8}"/>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8AEB21CB-BC57-F769-096A-850B4BBCCCF7}"/>
              </a:ext>
            </a:extLst>
          </p:cNvPr>
          <p:cNvSpPr txBox="1"/>
          <p:nvPr/>
        </p:nvSpPr>
        <p:spPr>
          <a:xfrm>
            <a:off x="1000123" y="1986915"/>
            <a:ext cx="9933690" cy="3798860"/>
          </a:xfrm>
          <a:prstGeom prst="rect">
            <a:avLst/>
          </a:prstGeom>
          <a:noFill/>
        </p:spPr>
        <p:txBody>
          <a:bodyPr wrap="square">
            <a:spAutoFit/>
          </a:bodyPr>
          <a:lstStyle/>
          <a:p>
            <a:pPr marR="177800" algn="just">
              <a:lnSpc>
                <a:spcPts val="3400"/>
              </a:lnSpc>
              <a:spcAft>
                <a:spcPts val="1000"/>
              </a:spcAft>
            </a:pP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Parmi les interlocuteurs avec lesquels le maire employeur sera en lien pendant son mandat sur ces questions RH :</a:t>
            </a:r>
          </a:p>
          <a:p>
            <a:pPr marR="177800" algn="just">
              <a:lnSpc>
                <a:spcPts val="3400"/>
              </a:lnSpc>
              <a:spcAft>
                <a:spcPts val="1000"/>
              </a:spcAft>
            </a:pP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     Certains relèvent de l’Etat : services de la </a:t>
            </a:r>
            <a:r>
              <a:rPr lang="fr-FR" sz="2400" b="1" dirty="0">
                <a:solidFill>
                  <a:srgbClr val="E15446"/>
                </a:solidFill>
                <a:effectLst/>
                <a:latin typeface="Satoshi" pitchFamily="50" charset="0"/>
                <a:ea typeface="Verdana" panose="020B0604030504040204" pitchFamily="34" charset="0"/>
                <a:cs typeface="Eras Medium ITC" panose="020B0602030504020804" pitchFamily="34" charset="0"/>
              </a:rPr>
              <a:t>Préfecture</a:t>
            </a: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 (contrôle de légalité), services de </a:t>
            </a:r>
            <a:r>
              <a:rPr lang="fr-FR" sz="2400" b="1" dirty="0">
                <a:solidFill>
                  <a:srgbClr val="E15446"/>
                </a:solidFill>
                <a:effectLst/>
                <a:latin typeface="Satoshi" pitchFamily="50" charset="0"/>
                <a:ea typeface="Verdana" panose="020B0604030504040204" pitchFamily="34" charset="0"/>
                <a:cs typeface="Eras Medium ITC" panose="020B0602030504020804" pitchFamily="34" charset="0"/>
              </a:rPr>
              <a:t>gestion comptable </a:t>
            </a: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(SGC), </a:t>
            </a:r>
            <a:r>
              <a:rPr lang="fr-FR" sz="2400" b="1" dirty="0">
                <a:solidFill>
                  <a:srgbClr val="E15446"/>
                </a:solidFill>
                <a:effectLst/>
                <a:latin typeface="Satoshi" pitchFamily="50" charset="0"/>
                <a:ea typeface="Verdana" panose="020B0604030504040204" pitchFamily="34" charset="0"/>
                <a:cs typeface="Eras Medium ITC" panose="020B0602030504020804" pitchFamily="34" charset="0"/>
              </a:rPr>
              <a:t>CPAM</a:t>
            </a: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 (gestion de la maladie des agents relevant du régime général), </a:t>
            </a:r>
            <a:r>
              <a:rPr lang="fr-FR" sz="2400" b="1" dirty="0">
                <a:solidFill>
                  <a:srgbClr val="E15446"/>
                </a:solidFill>
                <a:effectLst/>
                <a:latin typeface="Satoshi" pitchFamily="50" charset="0"/>
                <a:ea typeface="Verdana" panose="020B0604030504040204" pitchFamily="34" charset="0"/>
                <a:cs typeface="Eras Medium ITC" panose="020B0602030504020804" pitchFamily="34" charset="0"/>
              </a:rPr>
              <a:t>Caisse des dépôts   </a:t>
            </a: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(CNRACL, IRCANTEC, ERAFP, FIPHFP) ;</a:t>
            </a:r>
          </a:p>
          <a:p>
            <a:pPr marR="177800" algn="just">
              <a:lnSpc>
                <a:spcPts val="3400"/>
              </a:lnSpc>
            </a:pP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     Deux institutions territoriales seront des interlocuteurs privilégiés : le </a:t>
            </a:r>
            <a:r>
              <a:rPr lang="fr-FR" sz="2400" b="1" dirty="0">
                <a:solidFill>
                  <a:srgbClr val="E15446"/>
                </a:solidFill>
                <a:effectLst/>
                <a:latin typeface="Satoshi" pitchFamily="50" charset="0"/>
                <a:ea typeface="Verdana" panose="020B0604030504040204" pitchFamily="34" charset="0"/>
                <a:cs typeface="Eras Medium ITC" panose="020B0602030504020804" pitchFamily="34" charset="0"/>
              </a:rPr>
              <a:t>Centre de Gestion </a:t>
            </a: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et le </a:t>
            </a:r>
            <a:r>
              <a:rPr lang="fr-FR" sz="2400" b="1" dirty="0">
                <a:solidFill>
                  <a:srgbClr val="E15446"/>
                </a:solidFill>
                <a:effectLst/>
                <a:latin typeface="Satoshi" pitchFamily="50" charset="0"/>
                <a:ea typeface="Verdana" panose="020B0604030504040204" pitchFamily="34" charset="0"/>
                <a:cs typeface="Eras Medium ITC" panose="020B0602030504020804" pitchFamily="34" charset="0"/>
              </a:rPr>
              <a:t>CNFPT</a:t>
            </a: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a:t>
            </a:r>
          </a:p>
        </p:txBody>
      </p:sp>
      <p:sp>
        <p:nvSpPr>
          <p:cNvPr id="5" name="Rectangle 4">
            <a:extLst>
              <a:ext uri="{FF2B5EF4-FFF2-40B4-BE49-F238E27FC236}">
                <a16:creationId xmlns:a16="http://schemas.microsoft.com/office/drawing/2014/main" id="{16B240CC-A8A6-3881-1E0B-1B49FBED2299}"/>
              </a:ext>
            </a:extLst>
          </p:cNvPr>
          <p:cNvSpPr/>
          <p:nvPr/>
        </p:nvSpPr>
        <p:spPr>
          <a:xfrm>
            <a:off x="8353426" y="106326"/>
            <a:ext cx="383857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1C05A516-9181-789B-CD20-B1FDF8167338}"/>
              </a:ext>
            </a:extLst>
          </p:cNvPr>
          <p:cNvSpPr txBox="1"/>
          <p:nvPr/>
        </p:nvSpPr>
        <p:spPr>
          <a:xfrm>
            <a:off x="9102091" y="131372"/>
            <a:ext cx="2423160"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 maire </a:t>
            </a:r>
            <a:r>
              <a:rPr lang="en-US" b="1" dirty="0" err="1">
                <a:solidFill>
                  <a:schemeClr val="bg1"/>
                </a:solidFill>
                <a:latin typeface="General Sans Semibold" pitchFamily="50" charset="0"/>
                <a:ea typeface="Inter Bold" pitchFamily="34" charset="-122"/>
              </a:rPr>
              <a:t>employeur</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7E9BD476-6AB6-64B9-14B7-D9847F4F7899}"/>
              </a:ext>
            </a:extLst>
          </p:cNvPr>
          <p:cNvSpPr txBox="1"/>
          <p:nvPr/>
        </p:nvSpPr>
        <p:spPr>
          <a:xfrm>
            <a:off x="689854" y="960417"/>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Les interlocuteurs RH externes</a:t>
            </a:r>
          </a:p>
        </p:txBody>
      </p:sp>
      <p:sp>
        <p:nvSpPr>
          <p:cNvPr id="8" name="Shape 7">
            <a:extLst>
              <a:ext uri="{FF2B5EF4-FFF2-40B4-BE49-F238E27FC236}">
                <a16:creationId xmlns:a16="http://schemas.microsoft.com/office/drawing/2014/main" id="{62DAFDAA-587F-0B2D-71A4-A70464CB90BD}"/>
              </a:ext>
            </a:extLst>
          </p:cNvPr>
          <p:cNvSpPr/>
          <p:nvPr/>
        </p:nvSpPr>
        <p:spPr>
          <a:xfrm>
            <a:off x="1116131" y="3131145"/>
            <a:ext cx="232013" cy="230105"/>
          </a:xfrm>
          <a:prstGeom prst="roundRect">
            <a:avLst>
              <a:gd name="adj" fmla="val 18669"/>
            </a:avLst>
          </a:prstGeom>
          <a:solidFill>
            <a:srgbClr val="273479"/>
          </a:solidFill>
          <a:ln w="4763">
            <a:noFill/>
            <a:prstDash val="solid"/>
          </a:ln>
        </p:spPr>
        <p:txBody>
          <a:bodyPr/>
          <a:lstStyle/>
          <a:p>
            <a:endParaRPr lang="fr-FR"/>
          </a:p>
        </p:txBody>
      </p:sp>
      <p:sp>
        <p:nvSpPr>
          <p:cNvPr id="9" name="Shape 7">
            <a:extLst>
              <a:ext uri="{FF2B5EF4-FFF2-40B4-BE49-F238E27FC236}">
                <a16:creationId xmlns:a16="http://schemas.microsoft.com/office/drawing/2014/main" id="{40C33103-1A16-CBF6-01F4-033A462B8CC2}"/>
              </a:ext>
            </a:extLst>
          </p:cNvPr>
          <p:cNvSpPr/>
          <p:nvPr/>
        </p:nvSpPr>
        <p:spPr>
          <a:xfrm>
            <a:off x="1116131" y="4982549"/>
            <a:ext cx="232013" cy="230105"/>
          </a:xfrm>
          <a:prstGeom prst="roundRect">
            <a:avLst>
              <a:gd name="adj" fmla="val 18669"/>
            </a:avLst>
          </a:prstGeom>
          <a:solidFill>
            <a:srgbClr val="273479"/>
          </a:solidFill>
          <a:ln w="4763">
            <a:noFill/>
            <a:prstDash val="solid"/>
          </a:ln>
        </p:spPr>
        <p:txBody>
          <a:bodyPr/>
          <a:lstStyle/>
          <a:p>
            <a:endParaRPr lang="fr-FR"/>
          </a:p>
        </p:txBody>
      </p:sp>
    </p:spTree>
    <p:extLst>
      <p:ext uri="{BB962C8B-B14F-4D97-AF65-F5344CB8AC3E}">
        <p14:creationId xmlns:p14="http://schemas.microsoft.com/office/powerpoint/2010/main" val="6143917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4408C6-998A-83E4-0E28-E042E2F67310}"/>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87BE7080-31C0-6318-D6C3-A1AED973E0ED}"/>
              </a:ext>
            </a:extLst>
          </p:cNvPr>
          <p:cNvSpPr txBox="1"/>
          <p:nvPr/>
        </p:nvSpPr>
        <p:spPr>
          <a:xfrm>
            <a:off x="865516" y="1800433"/>
            <a:ext cx="10895458" cy="472502"/>
          </a:xfrm>
          <a:prstGeom prst="rect">
            <a:avLst/>
          </a:prstGeom>
          <a:noFill/>
        </p:spPr>
        <p:txBody>
          <a:bodyPr wrap="square">
            <a:spAutoFit/>
          </a:bodyPr>
          <a:lstStyle/>
          <a:p>
            <a:pPr marR="177800" algn="just">
              <a:lnSpc>
                <a:spcPts val="3400"/>
              </a:lnSpc>
              <a:spcAft>
                <a:spcPts val="1000"/>
              </a:spcAft>
            </a:pPr>
            <a:r>
              <a:rPr lang="fr-FR" dirty="0">
                <a:solidFill>
                  <a:srgbClr val="273479"/>
                </a:solidFill>
                <a:effectLst/>
                <a:latin typeface="Satoshi" pitchFamily="50" charset="0"/>
                <a:ea typeface="Verdana" panose="020B0604030504040204" pitchFamily="34" charset="0"/>
                <a:cs typeface="Eras Medium ITC" panose="020B0602030504020804" pitchFamily="34" charset="0"/>
              </a:rPr>
              <a:t>On distingue </a:t>
            </a:r>
            <a:r>
              <a:rPr lang="fr-FR" b="1" dirty="0">
                <a:solidFill>
                  <a:srgbClr val="E15446"/>
                </a:solidFill>
                <a:latin typeface="Satoshi" pitchFamily="50" charset="0"/>
                <a:ea typeface="Verdana" panose="020B0604030504040204" pitchFamily="34" charset="0"/>
                <a:cs typeface="Eras Medium ITC" panose="020B0602030504020804" pitchFamily="34" charset="0"/>
              </a:rPr>
              <a:t>3</a:t>
            </a:r>
            <a:r>
              <a:rPr lang="fr-FR" b="1" dirty="0">
                <a:solidFill>
                  <a:srgbClr val="E15446"/>
                </a:solidFill>
                <a:effectLst/>
                <a:latin typeface="Satoshi" pitchFamily="50" charset="0"/>
                <a:ea typeface="Verdana" panose="020B0604030504040204" pitchFamily="34" charset="0"/>
                <a:cs typeface="Eras Medium ITC" panose="020B0602030504020804" pitchFamily="34" charset="0"/>
              </a:rPr>
              <a:t> catégories </a:t>
            </a:r>
            <a:r>
              <a:rPr lang="fr-FR" dirty="0">
                <a:solidFill>
                  <a:srgbClr val="273479"/>
                </a:solidFill>
                <a:effectLst/>
                <a:latin typeface="Satoshi" pitchFamily="50" charset="0"/>
                <a:ea typeface="Verdana" panose="020B0604030504040204" pitchFamily="34" charset="0"/>
                <a:cs typeface="Eras Medium ITC" panose="020B0602030504020804" pitchFamily="34" charset="0"/>
              </a:rPr>
              <a:t>de collectivités en fonction de leur affiliation ou non à un Centre de Gestion :</a:t>
            </a:r>
          </a:p>
        </p:txBody>
      </p:sp>
      <p:sp>
        <p:nvSpPr>
          <p:cNvPr id="5" name="Rectangle 4">
            <a:extLst>
              <a:ext uri="{FF2B5EF4-FFF2-40B4-BE49-F238E27FC236}">
                <a16:creationId xmlns:a16="http://schemas.microsoft.com/office/drawing/2014/main" id="{ABD8E123-FE7E-7AFC-2839-372A6DC93324}"/>
              </a:ext>
            </a:extLst>
          </p:cNvPr>
          <p:cNvSpPr/>
          <p:nvPr/>
        </p:nvSpPr>
        <p:spPr>
          <a:xfrm>
            <a:off x="8353426" y="106326"/>
            <a:ext cx="383857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AC14BD55-8827-E4BA-E49E-AE4324C9C48C}"/>
              </a:ext>
            </a:extLst>
          </p:cNvPr>
          <p:cNvSpPr txBox="1"/>
          <p:nvPr/>
        </p:nvSpPr>
        <p:spPr>
          <a:xfrm>
            <a:off x="9102091" y="131372"/>
            <a:ext cx="2423160"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 maire </a:t>
            </a:r>
            <a:r>
              <a:rPr lang="en-US" b="1" dirty="0" err="1">
                <a:solidFill>
                  <a:schemeClr val="bg1"/>
                </a:solidFill>
                <a:latin typeface="General Sans Semibold" pitchFamily="50" charset="0"/>
                <a:ea typeface="Inter Bold" pitchFamily="34" charset="-122"/>
              </a:rPr>
              <a:t>employeur</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51208E35-0A17-6200-F565-E53179A7CC7A}"/>
              </a:ext>
            </a:extLst>
          </p:cNvPr>
          <p:cNvSpPr txBox="1"/>
          <p:nvPr/>
        </p:nvSpPr>
        <p:spPr>
          <a:xfrm>
            <a:off x="589269" y="973213"/>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Les Centres de gestion</a:t>
            </a:r>
          </a:p>
        </p:txBody>
      </p:sp>
      <p:sp>
        <p:nvSpPr>
          <p:cNvPr id="11" name="Shape 1">
            <a:extLst>
              <a:ext uri="{FF2B5EF4-FFF2-40B4-BE49-F238E27FC236}">
                <a16:creationId xmlns:a16="http://schemas.microsoft.com/office/drawing/2014/main" id="{5B46CEA0-381B-7B2C-B7D7-51983769CEE0}"/>
              </a:ext>
            </a:extLst>
          </p:cNvPr>
          <p:cNvSpPr/>
          <p:nvPr/>
        </p:nvSpPr>
        <p:spPr>
          <a:xfrm>
            <a:off x="868910" y="2775065"/>
            <a:ext cx="3221806" cy="909967"/>
          </a:xfrm>
          <a:prstGeom prst="roundRect">
            <a:avLst>
              <a:gd name="adj" fmla="val 1793"/>
            </a:avLst>
          </a:prstGeom>
          <a:solidFill>
            <a:srgbClr val="FFFFFF"/>
          </a:solidFill>
          <a:ln w="14288">
            <a:solidFill>
              <a:srgbClr val="BEC3D9"/>
            </a:solidFill>
            <a:prstDash val="solid"/>
          </a:ln>
        </p:spPr>
        <p:txBody>
          <a:bodyPr/>
          <a:lstStyle/>
          <a:p>
            <a:endParaRPr lang="fr-FR"/>
          </a:p>
        </p:txBody>
      </p:sp>
      <p:sp>
        <p:nvSpPr>
          <p:cNvPr id="12" name="Text 2">
            <a:extLst>
              <a:ext uri="{FF2B5EF4-FFF2-40B4-BE49-F238E27FC236}">
                <a16:creationId xmlns:a16="http://schemas.microsoft.com/office/drawing/2014/main" id="{5747BCED-45DE-99CC-79FA-463F71A22EDD}"/>
              </a:ext>
            </a:extLst>
          </p:cNvPr>
          <p:cNvSpPr/>
          <p:nvPr/>
        </p:nvSpPr>
        <p:spPr>
          <a:xfrm>
            <a:off x="1117092" y="2955794"/>
            <a:ext cx="2725442" cy="512766"/>
          </a:xfrm>
          <a:prstGeom prst="rect">
            <a:avLst/>
          </a:prstGeom>
          <a:noFill/>
          <a:ln/>
        </p:spPr>
        <p:txBody>
          <a:bodyPr wrap="square" lIns="0" tIns="0" rIns="0" bIns="0" rtlCol="0" anchor="t">
            <a:normAutofit/>
          </a:bodyPr>
          <a:lstStyle/>
          <a:p>
            <a:pPr marL="0" indent="0" algn="ctr">
              <a:lnSpc>
                <a:spcPct val="104000"/>
              </a:lnSpc>
              <a:buNone/>
            </a:pPr>
            <a:r>
              <a:rPr lang="en-US" sz="1600" b="1" dirty="0">
                <a:solidFill>
                  <a:srgbClr val="273479"/>
                </a:solidFill>
                <a:latin typeface="General Sans Semibold" pitchFamily="50" charset="0"/>
                <a:ea typeface="Inter Bold" pitchFamily="34" charset="-122"/>
                <a:cs typeface="Inter Bold" pitchFamily="34" charset="-120"/>
              </a:rPr>
              <a:t>Les </a:t>
            </a:r>
            <a:r>
              <a:rPr lang="en-US" sz="1600" b="1" dirty="0" err="1">
                <a:solidFill>
                  <a:srgbClr val="273479"/>
                </a:solidFill>
                <a:latin typeface="General Sans Semibold" pitchFamily="50" charset="0"/>
                <a:ea typeface="Inter Bold" pitchFamily="34" charset="-122"/>
                <a:cs typeface="Inter Bold" pitchFamily="34" charset="-120"/>
              </a:rPr>
              <a:t>collectivités</a:t>
            </a:r>
            <a:r>
              <a:rPr lang="en-US" sz="1600" b="1" dirty="0">
                <a:solidFill>
                  <a:srgbClr val="273479"/>
                </a:solidFill>
                <a:latin typeface="General Sans Semibold" pitchFamily="50" charset="0"/>
                <a:ea typeface="Inter Bold" pitchFamily="34" charset="-122"/>
                <a:cs typeface="Inter Bold" pitchFamily="34" charset="-120"/>
              </a:rPr>
              <a:t> </a:t>
            </a:r>
            <a:r>
              <a:rPr lang="en-US" sz="1600" b="1" dirty="0" err="1">
                <a:solidFill>
                  <a:srgbClr val="273479"/>
                </a:solidFill>
                <a:latin typeface="General Sans Semibold" pitchFamily="50" charset="0"/>
                <a:ea typeface="Inter Bold" pitchFamily="34" charset="-122"/>
                <a:cs typeface="Inter Bold" pitchFamily="34" charset="-120"/>
              </a:rPr>
              <a:t>affiliées</a:t>
            </a:r>
            <a:r>
              <a:rPr lang="en-US" sz="1600" b="1" dirty="0">
                <a:solidFill>
                  <a:srgbClr val="273479"/>
                </a:solidFill>
                <a:latin typeface="General Sans Semibold" pitchFamily="50" charset="0"/>
                <a:ea typeface="Inter Bold" pitchFamily="34" charset="-122"/>
                <a:cs typeface="Inter Bold" pitchFamily="34" charset="-120"/>
              </a:rPr>
              <a:t> </a:t>
            </a:r>
            <a:r>
              <a:rPr lang="en-US" sz="1600" b="1" dirty="0" err="1">
                <a:solidFill>
                  <a:srgbClr val="E15446"/>
                </a:solidFill>
                <a:latin typeface="General Sans Semibold" pitchFamily="50" charset="0"/>
                <a:ea typeface="Inter Bold" pitchFamily="34" charset="-122"/>
                <a:cs typeface="Inter Bold" pitchFamily="34" charset="-120"/>
              </a:rPr>
              <a:t>obligatoires</a:t>
            </a:r>
            <a:r>
              <a:rPr lang="en-US" sz="1600" b="1" dirty="0">
                <a:solidFill>
                  <a:srgbClr val="E15446"/>
                </a:solidFill>
                <a:latin typeface="General Sans Semibold" pitchFamily="50" charset="0"/>
                <a:ea typeface="Inter Bold" pitchFamily="34" charset="-122"/>
                <a:cs typeface="Inter Bold" pitchFamily="34" charset="-120"/>
              </a:rPr>
              <a:t> </a:t>
            </a:r>
          </a:p>
        </p:txBody>
      </p:sp>
      <p:sp>
        <p:nvSpPr>
          <p:cNvPr id="14" name="Text 4">
            <a:extLst>
              <a:ext uri="{FF2B5EF4-FFF2-40B4-BE49-F238E27FC236}">
                <a16:creationId xmlns:a16="http://schemas.microsoft.com/office/drawing/2014/main" id="{23586BCE-0B56-E29F-AB53-D54CECFE152A}"/>
              </a:ext>
            </a:extLst>
          </p:cNvPr>
          <p:cNvSpPr/>
          <p:nvPr/>
        </p:nvSpPr>
        <p:spPr>
          <a:xfrm>
            <a:off x="1117092" y="4868976"/>
            <a:ext cx="2973624" cy="492891"/>
          </a:xfrm>
          <a:prstGeom prst="rect">
            <a:avLst/>
          </a:prstGeom>
          <a:noFill/>
          <a:ln/>
        </p:spPr>
        <p:txBody>
          <a:bodyPr wrap="square" lIns="0" tIns="0" rIns="0" bIns="0" rtlCol="0" anchor="t">
            <a:normAutofit/>
          </a:bodyPr>
          <a:lstStyle/>
          <a:p>
            <a:pPr marR="177800" algn="ctr">
              <a:lnSpc>
                <a:spcPts val="3400"/>
              </a:lnSpc>
              <a:spcAft>
                <a:spcPts val="1000"/>
              </a:spcAft>
            </a:pPr>
            <a:r>
              <a:rPr lang="fr-FR" sz="1600" dirty="0">
                <a:solidFill>
                  <a:srgbClr val="273479"/>
                </a:solidFill>
                <a:latin typeface="Satoshi" pitchFamily="50" charset="0"/>
                <a:ea typeface="Verdana" panose="020B0604030504040204" pitchFamily="34" charset="0"/>
                <a:cs typeface="Eras Medium ITC" panose="020B0602030504020804" pitchFamily="34" charset="0"/>
              </a:rPr>
              <a:t>Effectif </a:t>
            </a:r>
            <a:r>
              <a:rPr lang="fr-FR" sz="1600" b="1" dirty="0">
                <a:solidFill>
                  <a:srgbClr val="E15446"/>
                </a:solidFill>
                <a:latin typeface="Satoshi" pitchFamily="50" charset="0"/>
                <a:ea typeface="Verdana" panose="020B0604030504040204" pitchFamily="34" charset="0"/>
                <a:cs typeface="Eras Medium ITC" panose="020B0602030504020804" pitchFamily="34" charset="0"/>
              </a:rPr>
              <a:t>inférieur à 350 agents</a:t>
            </a:r>
          </a:p>
        </p:txBody>
      </p:sp>
      <p:sp>
        <p:nvSpPr>
          <p:cNvPr id="15" name="Shape 5">
            <a:extLst>
              <a:ext uri="{FF2B5EF4-FFF2-40B4-BE49-F238E27FC236}">
                <a16:creationId xmlns:a16="http://schemas.microsoft.com/office/drawing/2014/main" id="{E143D9B4-EBC4-87CE-2BDC-8B04EE1F2F51}"/>
              </a:ext>
            </a:extLst>
          </p:cNvPr>
          <p:cNvSpPr/>
          <p:nvPr/>
        </p:nvSpPr>
        <p:spPr>
          <a:xfrm>
            <a:off x="4689365" y="2775064"/>
            <a:ext cx="3221806" cy="909967"/>
          </a:xfrm>
          <a:prstGeom prst="roundRect">
            <a:avLst>
              <a:gd name="adj" fmla="val 1793"/>
            </a:avLst>
          </a:prstGeom>
          <a:solidFill>
            <a:srgbClr val="FFFFFF"/>
          </a:solidFill>
          <a:ln w="14288">
            <a:solidFill>
              <a:srgbClr val="BEC3D9"/>
            </a:solidFill>
            <a:prstDash val="solid"/>
          </a:ln>
        </p:spPr>
        <p:txBody>
          <a:bodyPr/>
          <a:lstStyle/>
          <a:p>
            <a:endParaRPr lang="fr-FR"/>
          </a:p>
        </p:txBody>
      </p:sp>
      <p:sp>
        <p:nvSpPr>
          <p:cNvPr id="16" name="Text 6">
            <a:extLst>
              <a:ext uri="{FF2B5EF4-FFF2-40B4-BE49-F238E27FC236}">
                <a16:creationId xmlns:a16="http://schemas.microsoft.com/office/drawing/2014/main" id="{22E0812B-C69C-F831-6FA1-019A74608A66}"/>
              </a:ext>
            </a:extLst>
          </p:cNvPr>
          <p:cNvSpPr/>
          <p:nvPr/>
        </p:nvSpPr>
        <p:spPr>
          <a:xfrm>
            <a:off x="4931701" y="2957155"/>
            <a:ext cx="2734922" cy="511406"/>
          </a:xfrm>
          <a:prstGeom prst="rect">
            <a:avLst/>
          </a:prstGeom>
          <a:noFill/>
          <a:ln/>
        </p:spPr>
        <p:txBody>
          <a:bodyPr wrap="square" lIns="0" tIns="0" rIns="0" bIns="0" rtlCol="0" anchor="t">
            <a:normAutofit/>
          </a:bodyPr>
          <a:lstStyle/>
          <a:p>
            <a:pPr marL="0" indent="0" algn="ctr">
              <a:lnSpc>
                <a:spcPct val="104000"/>
              </a:lnSpc>
              <a:buNone/>
            </a:pPr>
            <a:r>
              <a:rPr lang="en-US" sz="1600" b="1" dirty="0">
                <a:solidFill>
                  <a:srgbClr val="273479"/>
                </a:solidFill>
                <a:latin typeface="General Sans Semibold" pitchFamily="50" charset="0"/>
                <a:ea typeface="Inter Bold" pitchFamily="34" charset="-122"/>
                <a:cs typeface="Inter Bold" pitchFamily="34" charset="-120"/>
              </a:rPr>
              <a:t>Les </a:t>
            </a:r>
            <a:r>
              <a:rPr lang="en-US" sz="1600" b="1" dirty="0" err="1">
                <a:solidFill>
                  <a:srgbClr val="273479"/>
                </a:solidFill>
                <a:latin typeface="General Sans Semibold" pitchFamily="50" charset="0"/>
                <a:ea typeface="Inter Bold" pitchFamily="34" charset="-122"/>
                <a:cs typeface="Inter Bold" pitchFamily="34" charset="-120"/>
              </a:rPr>
              <a:t>collectivités</a:t>
            </a:r>
            <a:r>
              <a:rPr lang="en-US" sz="1600" b="1" dirty="0">
                <a:solidFill>
                  <a:srgbClr val="273479"/>
                </a:solidFill>
                <a:latin typeface="General Sans Semibold" pitchFamily="50" charset="0"/>
                <a:ea typeface="Inter Bold" pitchFamily="34" charset="-122"/>
                <a:cs typeface="Inter Bold" pitchFamily="34" charset="-120"/>
              </a:rPr>
              <a:t> </a:t>
            </a:r>
            <a:r>
              <a:rPr lang="en-US" sz="1600" b="1" dirty="0" err="1">
                <a:solidFill>
                  <a:srgbClr val="273479"/>
                </a:solidFill>
                <a:latin typeface="General Sans Semibold" pitchFamily="50" charset="0"/>
                <a:ea typeface="Inter Bold" pitchFamily="34" charset="-122"/>
                <a:cs typeface="Inter Bold" pitchFamily="34" charset="-120"/>
              </a:rPr>
              <a:t>affiliées</a:t>
            </a:r>
            <a:r>
              <a:rPr lang="en-US" sz="1600" b="1" dirty="0">
                <a:solidFill>
                  <a:srgbClr val="273479"/>
                </a:solidFill>
                <a:latin typeface="General Sans Semibold" pitchFamily="50" charset="0"/>
                <a:ea typeface="Inter Bold" pitchFamily="34" charset="-122"/>
                <a:cs typeface="Inter Bold" pitchFamily="34" charset="-120"/>
              </a:rPr>
              <a:t> </a:t>
            </a:r>
            <a:r>
              <a:rPr lang="en-US" sz="1600" b="1" dirty="0" err="1">
                <a:solidFill>
                  <a:srgbClr val="E15446"/>
                </a:solidFill>
                <a:latin typeface="General Sans Semibold" pitchFamily="50" charset="0"/>
                <a:ea typeface="Inter Bold" pitchFamily="34" charset="-122"/>
                <a:cs typeface="Inter Bold" pitchFamily="34" charset="-120"/>
              </a:rPr>
              <a:t>volontaires</a:t>
            </a:r>
            <a:r>
              <a:rPr lang="en-US" sz="1600" b="1" dirty="0">
                <a:solidFill>
                  <a:srgbClr val="273479"/>
                </a:solidFill>
                <a:latin typeface="General Sans Semibold" pitchFamily="50" charset="0"/>
                <a:ea typeface="Inter Bold" pitchFamily="34" charset="-122"/>
                <a:cs typeface="Inter Bold" pitchFamily="34" charset="-120"/>
              </a:rPr>
              <a:t> </a:t>
            </a:r>
          </a:p>
        </p:txBody>
      </p:sp>
      <p:sp>
        <p:nvSpPr>
          <p:cNvPr id="17" name="Shape 7">
            <a:extLst>
              <a:ext uri="{FF2B5EF4-FFF2-40B4-BE49-F238E27FC236}">
                <a16:creationId xmlns:a16="http://schemas.microsoft.com/office/drawing/2014/main" id="{D6BA7E3A-2665-FF22-4E11-6CBF00E0A626}"/>
              </a:ext>
            </a:extLst>
          </p:cNvPr>
          <p:cNvSpPr/>
          <p:nvPr/>
        </p:nvSpPr>
        <p:spPr>
          <a:xfrm>
            <a:off x="8591479" y="2760889"/>
            <a:ext cx="3221805" cy="924142"/>
          </a:xfrm>
          <a:prstGeom prst="roundRect">
            <a:avLst>
              <a:gd name="adj" fmla="val 1793"/>
            </a:avLst>
          </a:prstGeom>
          <a:solidFill>
            <a:srgbClr val="FFFFFF"/>
          </a:solidFill>
          <a:ln w="14288">
            <a:solidFill>
              <a:srgbClr val="BEC3D9"/>
            </a:solidFill>
            <a:prstDash val="solid"/>
          </a:ln>
        </p:spPr>
        <p:txBody>
          <a:bodyPr/>
          <a:lstStyle/>
          <a:p>
            <a:endParaRPr lang="fr-FR"/>
          </a:p>
        </p:txBody>
      </p:sp>
      <p:sp>
        <p:nvSpPr>
          <p:cNvPr id="18" name="Text 8">
            <a:extLst>
              <a:ext uri="{FF2B5EF4-FFF2-40B4-BE49-F238E27FC236}">
                <a16:creationId xmlns:a16="http://schemas.microsoft.com/office/drawing/2014/main" id="{34991FF7-3940-B96D-A463-943BFBCD6785}"/>
              </a:ext>
            </a:extLst>
          </p:cNvPr>
          <p:cNvSpPr/>
          <p:nvPr/>
        </p:nvSpPr>
        <p:spPr>
          <a:xfrm>
            <a:off x="8822684" y="3103755"/>
            <a:ext cx="2759394" cy="252584"/>
          </a:xfrm>
          <a:prstGeom prst="rect">
            <a:avLst/>
          </a:prstGeom>
          <a:noFill/>
          <a:ln/>
        </p:spPr>
        <p:txBody>
          <a:bodyPr wrap="square" lIns="0" tIns="0" rIns="0" bIns="0" rtlCol="0" anchor="t">
            <a:normAutofit fontScale="92500"/>
          </a:bodyPr>
          <a:lstStyle/>
          <a:p>
            <a:pPr marL="0" indent="0" algn="l">
              <a:lnSpc>
                <a:spcPct val="104000"/>
              </a:lnSpc>
              <a:buNone/>
            </a:pPr>
            <a:r>
              <a:rPr lang="en-US" sz="1600" b="1" dirty="0">
                <a:solidFill>
                  <a:srgbClr val="273479"/>
                </a:solidFill>
                <a:latin typeface="General Sans Semibold" pitchFamily="50" charset="0"/>
                <a:ea typeface="Inter Bold" pitchFamily="34" charset="-122"/>
                <a:cs typeface="Inter Bold" pitchFamily="34" charset="-120"/>
              </a:rPr>
              <a:t>Les </a:t>
            </a:r>
            <a:r>
              <a:rPr lang="en-US" sz="1600" b="1" dirty="0" err="1">
                <a:solidFill>
                  <a:srgbClr val="273479"/>
                </a:solidFill>
                <a:latin typeface="General Sans Semibold" pitchFamily="50" charset="0"/>
                <a:ea typeface="Inter Bold" pitchFamily="34" charset="-122"/>
                <a:cs typeface="Inter Bold" pitchFamily="34" charset="-120"/>
              </a:rPr>
              <a:t>collectivités</a:t>
            </a:r>
            <a:r>
              <a:rPr lang="en-US" sz="1600" b="1" dirty="0">
                <a:solidFill>
                  <a:srgbClr val="273479"/>
                </a:solidFill>
                <a:latin typeface="General Sans Semibold" pitchFamily="50" charset="0"/>
                <a:ea typeface="Inter Bold" pitchFamily="34" charset="-122"/>
                <a:cs typeface="Inter Bold" pitchFamily="34" charset="-120"/>
              </a:rPr>
              <a:t> </a:t>
            </a:r>
            <a:r>
              <a:rPr lang="en-US" sz="1600" b="1" dirty="0">
                <a:solidFill>
                  <a:srgbClr val="E15446"/>
                </a:solidFill>
                <a:latin typeface="General Sans Semibold" pitchFamily="50" charset="0"/>
                <a:ea typeface="Inter Bold" pitchFamily="34" charset="-122"/>
                <a:cs typeface="Inter Bold" pitchFamily="34" charset="-120"/>
              </a:rPr>
              <a:t>non</a:t>
            </a:r>
            <a:r>
              <a:rPr lang="en-US" sz="1600" b="1" dirty="0">
                <a:solidFill>
                  <a:srgbClr val="273479"/>
                </a:solidFill>
                <a:latin typeface="General Sans Semibold" pitchFamily="50" charset="0"/>
                <a:ea typeface="Inter Bold" pitchFamily="34" charset="-122"/>
                <a:cs typeface="Inter Bold" pitchFamily="34" charset="-120"/>
              </a:rPr>
              <a:t> </a:t>
            </a:r>
            <a:r>
              <a:rPr lang="en-US" sz="1600" b="1" dirty="0" err="1">
                <a:solidFill>
                  <a:srgbClr val="273479"/>
                </a:solidFill>
                <a:latin typeface="General Sans Semibold" pitchFamily="50" charset="0"/>
                <a:ea typeface="Inter Bold" pitchFamily="34" charset="-122"/>
                <a:cs typeface="Inter Bold" pitchFamily="34" charset="-120"/>
              </a:rPr>
              <a:t>affiliées</a:t>
            </a:r>
            <a:r>
              <a:rPr lang="en-US" sz="1600" b="1" dirty="0">
                <a:solidFill>
                  <a:srgbClr val="273479"/>
                </a:solidFill>
                <a:latin typeface="General Sans Semibold" pitchFamily="50" charset="0"/>
                <a:ea typeface="Inter Bold" pitchFamily="34" charset="-122"/>
                <a:cs typeface="Inter Bold" pitchFamily="34" charset="-120"/>
              </a:rPr>
              <a:t> </a:t>
            </a:r>
          </a:p>
        </p:txBody>
      </p:sp>
      <p:sp>
        <p:nvSpPr>
          <p:cNvPr id="19" name="Text 4">
            <a:extLst>
              <a:ext uri="{FF2B5EF4-FFF2-40B4-BE49-F238E27FC236}">
                <a16:creationId xmlns:a16="http://schemas.microsoft.com/office/drawing/2014/main" id="{BFDC10B5-0FA4-94B0-7D97-1114078479A0}"/>
              </a:ext>
            </a:extLst>
          </p:cNvPr>
          <p:cNvSpPr/>
          <p:nvPr/>
        </p:nvSpPr>
        <p:spPr>
          <a:xfrm>
            <a:off x="4822774" y="4649785"/>
            <a:ext cx="2948197" cy="931274"/>
          </a:xfrm>
          <a:prstGeom prst="rect">
            <a:avLst/>
          </a:prstGeom>
          <a:noFill/>
          <a:ln/>
        </p:spPr>
        <p:txBody>
          <a:bodyPr wrap="square" lIns="0" tIns="0" rIns="0" bIns="0" rtlCol="0" anchor="t">
            <a:normAutofit/>
          </a:bodyPr>
          <a:lstStyle/>
          <a:p>
            <a:pPr marR="177800" algn="ctr">
              <a:lnSpc>
                <a:spcPts val="2400"/>
              </a:lnSpc>
              <a:spcAft>
                <a:spcPts val="1000"/>
              </a:spcAft>
            </a:pPr>
            <a:r>
              <a:rPr lang="fr-FR" sz="1600" dirty="0">
                <a:solidFill>
                  <a:srgbClr val="273479"/>
                </a:solidFill>
                <a:latin typeface="Satoshi" pitchFamily="50" charset="0"/>
                <a:ea typeface="Verdana" panose="020B0604030504040204" pitchFamily="34" charset="0"/>
                <a:cs typeface="Eras Medium ITC" panose="020B0602030504020804" pitchFamily="34" charset="0"/>
              </a:rPr>
              <a:t>Effectif </a:t>
            </a:r>
            <a:r>
              <a:rPr lang="fr-FR" sz="1600" b="1" dirty="0">
                <a:solidFill>
                  <a:srgbClr val="E15446"/>
                </a:solidFill>
                <a:latin typeface="Satoshi" pitchFamily="50" charset="0"/>
                <a:ea typeface="Verdana" panose="020B0604030504040204" pitchFamily="34" charset="0"/>
                <a:cs typeface="Eras Medium ITC" panose="020B0602030504020804" pitchFamily="34" charset="0"/>
              </a:rPr>
              <a:t>supérieur à 350 agents </a:t>
            </a:r>
            <a:r>
              <a:rPr lang="fr-FR" sz="1600" dirty="0">
                <a:solidFill>
                  <a:srgbClr val="273479"/>
                </a:solidFill>
                <a:latin typeface="Satoshi" pitchFamily="50" charset="0"/>
                <a:ea typeface="Verdana" panose="020B0604030504040204" pitchFamily="34" charset="0"/>
                <a:cs typeface="Eras Medium ITC" panose="020B0602030504020804" pitchFamily="34" charset="0"/>
              </a:rPr>
              <a:t>mais délibération d’affiliation volontaire</a:t>
            </a:r>
          </a:p>
        </p:txBody>
      </p:sp>
      <p:sp>
        <p:nvSpPr>
          <p:cNvPr id="20" name="Text 4">
            <a:extLst>
              <a:ext uri="{FF2B5EF4-FFF2-40B4-BE49-F238E27FC236}">
                <a16:creationId xmlns:a16="http://schemas.microsoft.com/office/drawing/2014/main" id="{96CEFCAD-4124-3A19-81D1-F0CE775FC509}"/>
              </a:ext>
            </a:extLst>
          </p:cNvPr>
          <p:cNvSpPr/>
          <p:nvPr/>
        </p:nvSpPr>
        <p:spPr>
          <a:xfrm>
            <a:off x="8921914" y="4529278"/>
            <a:ext cx="2660164" cy="1280053"/>
          </a:xfrm>
          <a:prstGeom prst="rect">
            <a:avLst/>
          </a:prstGeom>
          <a:noFill/>
          <a:ln/>
        </p:spPr>
        <p:txBody>
          <a:bodyPr wrap="square" lIns="0" tIns="0" rIns="0" bIns="0" rtlCol="0" anchor="t">
            <a:normAutofit/>
          </a:bodyPr>
          <a:lstStyle/>
          <a:p>
            <a:pPr marR="177800" algn="ctr">
              <a:lnSpc>
                <a:spcPts val="2400"/>
              </a:lnSpc>
              <a:spcAft>
                <a:spcPts val="1000"/>
              </a:spcAft>
            </a:pPr>
            <a:r>
              <a:rPr lang="fr-FR" sz="1600" dirty="0">
                <a:solidFill>
                  <a:srgbClr val="273479"/>
                </a:solidFill>
                <a:latin typeface="Satoshi" pitchFamily="50" charset="0"/>
                <a:ea typeface="Verdana" panose="020B0604030504040204" pitchFamily="34" charset="0"/>
                <a:cs typeface="Eras Medium ITC" panose="020B0602030504020804" pitchFamily="34" charset="0"/>
              </a:rPr>
              <a:t>Effectif </a:t>
            </a:r>
            <a:r>
              <a:rPr lang="fr-FR" sz="1600" b="1" dirty="0">
                <a:solidFill>
                  <a:srgbClr val="E15446"/>
                </a:solidFill>
                <a:latin typeface="Satoshi" pitchFamily="50" charset="0"/>
                <a:ea typeface="Verdana" panose="020B0604030504040204" pitchFamily="34" charset="0"/>
                <a:cs typeface="Eras Medium ITC" panose="020B0602030504020804" pitchFamily="34" charset="0"/>
              </a:rPr>
              <a:t>supérieur à 350 agents </a:t>
            </a:r>
            <a:r>
              <a:rPr lang="fr-FR" sz="1600" dirty="0">
                <a:solidFill>
                  <a:srgbClr val="273479"/>
                </a:solidFill>
                <a:latin typeface="Satoshi" pitchFamily="50" charset="0"/>
                <a:ea typeface="Verdana" panose="020B0604030504040204" pitchFamily="34" charset="0"/>
                <a:cs typeface="Eras Medium ITC" panose="020B0602030504020804" pitchFamily="34" charset="0"/>
              </a:rPr>
              <a:t>avec</a:t>
            </a:r>
            <a:r>
              <a:rPr lang="fr-FR" sz="1600" b="1" dirty="0">
                <a:solidFill>
                  <a:srgbClr val="273479"/>
                </a:solidFill>
                <a:latin typeface="Satoshi" pitchFamily="50" charset="0"/>
                <a:ea typeface="Verdana" panose="020B0604030504040204" pitchFamily="34" charset="0"/>
                <a:cs typeface="Eras Medium ITC" panose="020B0602030504020804" pitchFamily="34" charset="0"/>
              </a:rPr>
              <a:t> </a:t>
            </a:r>
            <a:r>
              <a:rPr lang="fr-FR" sz="1600" dirty="0">
                <a:solidFill>
                  <a:srgbClr val="273479"/>
                </a:solidFill>
                <a:latin typeface="Satoshi" pitchFamily="50" charset="0"/>
                <a:ea typeface="Verdana" panose="020B0604030504040204" pitchFamily="34" charset="0"/>
                <a:cs typeface="Eras Medium ITC" panose="020B0602030504020804" pitchFamily="34" charset="0"/>
              </a:rPr>
              <a:t>possibilité d’une adhésion à un socle de prestations</a:t>
            </a:r>
            <a:endParaRPr lang="fr-FR" sz="1600" b="1" dirty="0">
              <a:solidFill>
                <a:srgbClr val="E15446"/>
              </a:solidFill>
              <a:latin typeface="Satoshi" pitchFamily="50" charset="0"/>
              <a:ea typeface="Verdana" panose="020B0604030504040204" pitchFamily="34" charset="0"/>
              <a:cs typeface="Eras Medium ITC" panose="020B0602030504020804" pitchFamily="34" charset="0"/>
            </a:endParaRPr>
          </a:p>
        </p:txBody>
      </p:sp>
      <p:sp>
        <p:nvSpPr>
          <p:cNvPr id="22" name="Organigramme : Terminateur 21">
            <a:extLst>
              <a:ext uri="{FF2B5EF4-FFF2-40B4-BE49-F238E27FC236}">
                <a16:creationId xmlns:a16="http://schemas.microsoft.com/office/drawing/2014/main" id="{3521FC42-6C60-C8DE-CC75-943E8DD8174C}"/>
              </a:ext>
            </a:extLst>
          </p:cNvPr>
          <p:cNvSpPr/>
          <p:nvPr/>
        </p:nvSpPr>
        <p:spPr>
          <a:xfrm>
            <a:off x="8584690" y="4421513"/>
            <a:ext cx="3228593" cy="1387818"/>
          </a:xfrm>
          <a:prstGeom prst="flowChartTerminator">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3" name="Organigramme : Terminateur 22">
            <a:extLst>
              <a:ext uri="{FF2B5EF4-FFF2-40B4-BE49-F238E27FC236}">
                <a16:creationId xmlns:a16="http://schemas.microsoft.com/office/drawing/2014/main" id="{AE9FCA43-7C01-89A9-AF9C-C431CAD19592}"/>
              </a:ext>
            </a:extLst>
          </p:cNvPr>
          <p:cNvSpPr/>
          <p:nvPr/>
        </p:nvSpPr>
        <p:spPr>
          <a:xfrm>
            <a:off x="4682577" y="4421513"/>
            <a:ext cx="3228593" cy="1387818"/>
          </a:xfrm>
          <a:prstGeom prst="flowChartTerminator">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4" name="Organigramme : Terminateur 23">
            <a:extLst>
              <a:ext uri="{FF2B5EF4-FFF2-40B4-BE49-F238E27FC236}">
                <a16:creationId xmlns:a16="http://schemas.microsoft.com/office/drawing/2014/main" id="{9BF17266-DA98-64DD-C6CA-7E3B878A2352}"/>
              </a:ext>
            </a:extLst>
          </p:cNvPr>
          <p:cNvSpPr/>
          <p:nvPr/>
        </p:nvSpPr>
        <p:spPr>
          <a:xfrm>
            <a:off x="865516" y="4421513"/>
            <a:ext cx="3228593" cy="1387818"/>
          </a:xfrm>
          <a:prstGeom prst="flowChartTerminator">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5" name="Flèche : bas 24">
            <a:extLst>
              <a:ext uri="{FF2B5EF4-FFF2-40B4-BE49-F238E27FC236}">
                <a16:creationId xmlns:a16="http://schemas.microsoft.com/office/drawing/2014/main" id="{622CA890-5F02-B7DC-F40B-3C63CC6BE7D3}"/>
              </a:ext>
            </a:extLst>
          </p:cNvPr>
          <p:cNvSpPr/>
          <p:nvPr/>
        </p:nvSpPr>
        <p:spPr>
          <a:xfrm>
            <a:off x="2320440" y="3901504"/>
            <a:ext cx="283464" cy="364561"/>
          </a:xfrm>
          <a:prstGeom prst="downArrow">
            <a:avLst/>
          </a:prstGeom>
          <a:solidFill>
            <a:srgbClr val="99CC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6" name="Flèche : bas 25">
            <a:extLst>
              <a:ext uri="{FF2B5EF4-FFF2-40B4-BE49-F238E27FC236}">
                <a16:creationId xmlns:a16="http://schemas.microsoft.com/office/drawing/2014/main" id="{F9BA34F4-DBD1-D315-DC7E-10957117E1C6}"/>
              </a:ext>
            </a:extLst>
          </p:cNvPr>
          <p:cNvSpPr/>
          <p:nvPr/>
        </p:nvSpPr>
        <p:spPr>
          <a:xfrm>
            <a:off x="6171513" y="3901503"/>
            <a:ext cx="283464" cy="364561"/>
          </a:xfrm>
          <a:prstGeom prst="downArrow">
            <a:avLst/>
          </a:prstGeom>
          <a:solidFill>
            <a:srgbClr val="99CC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7" name="Flèche : bas 26">
            <a:extLst>
              <a:ext uri="{FF2B5EF4-FFF2-40B4-BE49-F238E27FC236}">
                <a16:creationId xmlns:a16="http://schemas.microsoft.com/office/drawing/2014/main" id="{CC18A1C2-CF27-E590-DA97-66A90E287D19}"/>
              </a:ext>
            </a:extLst>
          </p:cNvPr>
          <p:cNvSpPr/>
          <p:nvPr/>
        </p:nvSpPr>
        <p:spPr>
          <a:xfrm>
            <a:off x="10130981" y="3901502"/>
            <a:ext cx="283464" cy="364561"/>
          </a:xfrm>
          <a:prstGeom prst="downArrow">
            <a:avLst/>
          </a:prstGeom>
          <a:solidFill>
            <a:srgbClr val="99CC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8237224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D6E3AB-830A-4C00-4CC5-39048D97B9CB}"/>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D57A0A82-FD9E-60D6-C3D5-503C7FB22E3B}"/>
              </a:ext>
            </a:extLst>
          </p:cNvPr>
          <p:cNvSpPr txBox="1"/>
          <p:nvPr/>
        </p:nvSpPr>
        <p:spPr>
          <a:xfrm>
            <a:off x="1064131" y="1360138"/>
            <a:ext cx="9933690" cy="478464"/>
          </a:xfrm>
          <a:prstGeom prst="rect">
            <a:avLst/>
          </a:prstGeom>
          <a:noFill/>
        </p:spPr>
        <p:txBody>
          <a:bodyPr wrap="square">
            <a:spAutoFit/>
          </a:bodyPr>
          <a:lstStyle/>
          <a:p>
            <a:pPr marR="177800" algn="just">
              <a:lnSpc>
                <a:spcPts val="3400"/>
              </a:lnSpc>
              <a:spcAft>
                <a:spcPts val="10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Les CDG sont garants de l’application du statut de la Fonction publique territoriale</a:t>
            </a:r>
          </a:p>
        </p:txBody>
      </p:sp>
      <p:sp>
        <p:nvSpPr>
          <p:cNvPr id="5" name="Rectangle 4">
            <a:extLst>
              <a:ext uri="{FF2B5EF4-FFF2-40B4-BE49-F238E27FC236}">
                <a16:creationId xmlns:a16="http://schemas.microsoft.com/office/drawing/2014/main" id="{A074B53D-E332-8437-0018-8F46FA5E92E1}"/>
              </a:ext>
            </a:extLst>
          </p:cNvPr>
          <p:cNvSpPr/>
          <p:nvPr/>
        </p:nvSpPr>
        <p:spPr>
          <a:xfrm>
            <a:off x="8353426" y="106326"/>
            <a:ext cx="383857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300A3B50-FFD3-C5CC-2D09-CF785E3A2A4F}"/>
              </a:ext>
            </a:extLst>
          </p:cNvPr>
          <p:cNvSpPr txBox="1"/>
          <p:nvPr/>
        </p:nvSpPr>
        <p:spPr>
          <a:xfrm>
            <a:off x="9102091" y="131372"/>
            <a:ext cx="2423160"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 maire </a:t>
            </a:r>
            <a:r>
              <a:rPr lang="en-US" b="1" dirty="0" err="1">
                <a:solidFill>
                  <a:schemeClr val="bg1"/>
                </a:solidFill>
                <a:latin typeface="General Sans Semibold" pitchFamily="50" charset="0"/>
                <a:ea typeface="Inter Bold" pitchFamily="34" charset="-122"/>
              </a:rPr>
              <a:t>employeur</a:t>
            </a:r>
            <a:endParaRPr lang="en-US" dirty="0">
              <a:solidFill>
                <a:schemeClr val="bg1"/>
              </a:solidFill>
              <a:latin typeface="General Sans Semibold" pitchFamily="50" charset="0"/>
            </a:endParaRPr>
          </a:p>
        </p:txBody>
      </p:sp>
      <p:sp>
        <p:nvSpPr>
          <p:cNvPr id="3" name="ZoneTexte 2">
            <a:extLst>
              <a:ext uri="{FF2B5EF4-FFF2-40B4-BE49-F238E27FC236}">
                <a16:creationId xmlns:a16="http://schemas.microsoft.com/office/drawing/2014/main" id="{4276BB1F-2B80-ABED-6757-E33649F2B972}"/>
              </a:ext>
            </a:extLst>
          </p:cNvPr>
          <p:cNvSpPr txBox="1"/>
          <p:nvPr/>
        </p:nvSpPr>
        <p:spPr>
          <a:xfrm>
            <a:off x="580125" y="608514"/>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Les Centres de gestion</a:t>
            </a:r>
          </a:p>
        </p:txBody>
      </p:sp>
      <p:pic>
        <p:nvPicPr>
          <p:cNvPr id="10" name="Image 9">
            <a:extLst>
              <a:ext uri="{FF2B5EF4-FFF2-40B4-BE49-F238E27FC236}">
                <a16:creationId xmlns:a16="http://schemas.microsoft.com/office/drawing/2014/main" id="{70E66438-2D5A-5D10-8064-1580A90CCCBD}"/>
              </a:ext>
            </a:extLst>
          </p:cNvPr>
          <p:cNvPicPr>
            <a:picLocks noChangeAspect="1"/>
          </p:cNvPicPr>
          <p:nvPr/>
        </p:nvPicPr>
        <p:blipFill>
          <a:blip r:embed="rId2">
            <a:extLst>
              <a:ext uri="{28A0092B-C50C-407E-A947-70E740481C1C}">
                <a14:useLocalDpi xmlns:a14="http://schemas.microsoft.com/office/drawing/2010/main" val="0"/>
              </a:ext>
            </a:extLst>
          </a:blip>
          <a:srcRect l="33825" t="6947" r="33325" b="52362"/>
          <a:stretch>
            <a:fillRect/>
          </a:stretch>
        </p:blipFill>
        <p:spPr>
          <a:xfrm>
            <a:off x="2198206" y="2129272"/>
            <a:ext cx="7795587" cy="4597356"/>
          </a:xfrm>
          <a:prstGeom prst="rect">
            <a:avLst/>
          </a:prstGeom>
        </p:spPr>
      </p:pic>
    </p:spTree>
    <p:extLst>
      <p:ext uri="{BB962C8B-B14F-4D97-AF65-F5344CB8AC3E}">
        <p14:creationId xmlns:p14="http://schemas.microsoft.com/office/powerpoint/2010/main" val="30732650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962D74-A217-714D-FBFB-7ABDFFC6C84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2F6D43C0-7591-84B5-534D-7CBCFA560A84}"/>
              </a:ext>
            </a:extLst>
          </p:cNvPr>
          <p:cNvSpPr/>
          <p:nvPr/>
        </p:nvSpPr>
        <p:spPr>
          <a:xfrm>
            <a:off x="8353426" y="106326"/>
            <a:ext cx="383857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8CD6EDBC-8EA8-CA53-5366-B5BDB0B85253}"/>
              </a:ext>
            </a:extLst>
          </p:cNvPr>
          <p:cNvSpPr txBox="1"/>
          <p:nvPr/>
        </p:nvSpPr>
        <p:spPr>
          <a:xfrm>
            <a:off x="9102091" y="131372"/>
            <a:ext cx="2423160"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 maire </a:t>
            </a:r>
            <a:r>
              <a:rPr lang="en-US" b="1" dirty="0" err="1">
                <a:solidFill>
                  <a:schemeClr val="bg1"/>
                </a:solidFill>
                <a:latin typeface="General Sans Semibold" pitchFamily="50" charset="0"/>
                <a:ea typeface="Inter Bold" pitchFamily="34" charset="-122"/>
              </a:rPr>
              <a:t>employeur</a:t>
            </a:r>
            <a:endParaRPr lang="en-US" dirty="0">
              <a:solidFill>
                <a:schemeClr val="bg1"/>
              </a:solidFill>
              <a:latin typeface="General Sans Semibold" pitchFamily="50" charset="0"/>
            </a:endParaRPr>
          </a:p>
        </p:txBody>
      </p:sp>
      <p:sp>
        <p:nvSpPr>
          <p:cNvPr id="3" name="ZoneTexte 2">
            <a:extLst>
              <a:ext uri="{FF2B5EF4-FFF2-40B4-BE49-F238E27FC236}">
                <a16:creationId xmlns:a16="http://schemas.microsoft.com/office/drawing/2014/main" id="{9051209D-00C1-9C90-D3A0-63B8588CA11A}"/>
              </a:ext>
            </a:extLst>
          </p:cNvPr>
          <p:cNvSpPr txBox="1"/>
          <p:nvPr/>
        </p:nvSpPr>
        <p:spPr>
          <a:xfrm>
            <a:off x="580125" y="608514"/>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Les Centres de gestion</a:t>
            </a:r>
          </a:p>
        </p:txBody>
      </p:sp>
      <p:pic>
        <p:nvPicPr>
          <p:cNvPr id="10" name="Image 9">
            <a:extLst>
              <a:ext uri="{FF2B5EF4-FFF2-40B4-BE49-F238E27FC236}">
                <a16:creationId xmlns:a16="http://schemas.microsoft.com/office/drawing/2014/main" id="{2C90F5C5-C826-0E5E-C454-3A024583D967}"/>
              </a:ext>
            </a:extLst>
          </p:cNvPr>
          <p:cNvPicPr>
            <a:picLocks noChangeAspect="1"/>
          </p:cNvPicPr>
          <p:nvPr/>
        </p:nvPicPr>
        <p:blipFill>
          <a:blip r:embed="rId2">
            <a:extLst>
              <a:ext uri="{28A0092B-C50C-407E-A947-70E740481C1C}">
                <a14:useLocalDpi xmlns:a14="http://schemas.microsoft.com/office/drawing/2010/main" val="0"/>
              </a:ext>
            </a:extLst>
          </a:blip>
          <a:srcRect l="33825" t="53680" r="33325" b="3968"/>
          <a:stretch>
            <a:fillRect/>
          </a:stretch>
        </p:blipFill>
        <p:spPr>
          <a:xfrm>
            <a:off x="2260769" y="1781665"/>
            <a:ext cx="7670462" cy="4708283"/>
          </a:xfrm>
          <a:prstGeom prst="rect">
            <a:avLst/>
          </a:prstGeom>
        </p:spPr>
      </p:pic>
      <p:sp>
        <p:nvSpPr>
          <p:cNvPr id="4" name="ZoneTexte 3">
            <a:extLst>
              <a:ext uri="{FF2B5EF4-FFF2-40B4-BE49-F238E27FC236}">
                <a16:creationId xmlns:a16="http://schemas.microsoft.com/office/drawing/2014/main" id="{87C07D4B-B0BF-6041-9C63-29CF065871B8}"/>
              </a:ext>
            </a:extLst>
          </p:cNvPr>
          <p:cNvSpPr txBox="1"/>
          <p:nvPr/>
        </p:nvSpPr>
        <p:spPr>
          <a:xfrm>
            <a:off x="1064131" y="1360138"/>
            <a:ext cx="9933690" cy="478464"/>
          </a:xfrm>
          <a:prstGeom prst="rect">
            <a:avLst/>
          </a:prstGeom>
          <a:noFill/>
        </p:spPr>
        <p:txBody>
          <a:bodyPr wrap="square">
            <a:spAutoFit/>
          </a:bodyPr>
          <a:lstStyle/>
          <a:p>
            <a:pPr marR="177800" algn="just">
              <a:lnSpc>
                <a:spcPts val="3400"/>
              </a:lnSpc>
              <a:spcAft>
                <a:spcPts val="1000"/>
              </a:spcAft>
            </a:pPr>
            <a:r>
              <a:rPr lang="fr-FR" sz="2000" dirty="0">
                <a:solidFill>
                  <a:srgbClr val="273479"/>
                </a:solidFill>
                <a:latin typeface="Satoshi" pitchFamily="50" charset="0"/>
                <a:ea typeface="Verdana" panose="020B0604030504040204" pitchFamily="34" charset="0"/>
                <a:cs typeface="Eras Medium ITC" panose="020B0602030504020804" pitchFamily="34" charset="0"/>
              </a:rPr>
              <a:t>Missions facultatives : en moyenne 10 à 11 proposées par département</a:t>
            </a:r>
            <a:endParaRPr lang="fr-FR" sz="2000" dirty="0">
              <a:solidFill>
                <a:srgbClr val="273479"/>
              </a:solidFill>
              <a:effectLst/>
              <a:latin typeface="Satoshi" pitchFamily="50" charset="0"/>
              <a:ea typeface="Verdana" panose="020B0604030504040204" pitchFamily="34" charset="0"/>
              <a:cs typeface="Eras Medium ITC" panose="020B0602030504020804" pitchFamily="34" charset="0"/>
            </a:endParaRPr>
          </a:p>
        </p:txBody>
      </p:sp>
    </p:spTree>
    <p:extLst>
      <p:ext uri="{BB962C8B-B14F-4D97-AF65-F5344CB8AC3E}">
        <p14:creationId xmlns:p14="http://schemas.microsoft.com/office/powerpoint/2010/main" val="27600965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EF74F1-85DB-3277-6AB9-EB10BEA35447}"/>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D7D00AB5-F753-EACB-E15E-2FB4FEFF3638}"/>
              </a:ext>
            </a:extLst>
          </p:cNvPr>
          <p:cNvSpPr txBox="1"/>
          <p:nvPr/>
        </p:nvSpPr>
        <p:spPr>
          <a:xfrm>
            <a:off x="1129155" y="1703451"/>
            <a:ext cx="9933690" cy="4491358"/>
          </a:xfrm>
          <a:prstGeom prst="rect">
            <a:avLst/>
          </a:prstGeom>
          <a:noFill/>
        </p:spPr>
        <p:txBody>
          <a:bodyPr wrap="square">
            <a:spAutoFit/>
          </a:bodyPr>
          <a:lstStyle/>
          <a:p>
            <a:pPr marR="177800" algn="just">
              <a:lnSpc>
                <a:spcPts val="3400"/>
              </a:lnSpc>
              <a:spcAft>
                <a:spcPts val="1000"/>
              </a:spcAft>
            </a:pP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Le </a:t>
            </a:r>
            <a:r>
              <a:rPr lang="fr-FR" sz="2400" b="1" dirty="0">
                <a:solidFill>
                  <a:srgbClr val="E15446"/>
                </a:solidFill>
                <a:effectLst/>
                <a:latin typeface="Satoshi" pitchFamily="50" charset="0"/>
                <a:ea typeface="Verdana" panose="020B0604030504040204" pitchFamily="34" charset="0"/>
                <a:cs typeface="Eras Medium ITC" panose="020B0602030504020804" pitchFamily="34" charset="0"/>
              </a:rPr>
              <a:t>Centre National de la Fonction Publique Territoriale </a:t>
            </a: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(CNFPT) est un établissement public national à caractère administratif.</a:t>
            </a:r>
          </a:p>
          <a:p>
            <a:pPr marR="177800" algn="just">
              <a:lnSpc>
                <a:spcPts val="3400"/>
              </a:lnSpc>
              <a:spcAft>
                <a:spcPts val="1000"/>
              </a:spcAft>
            </a:pPr>
            <a:r>
              <a:rPr lang="fr-FR" sz="2400" dirty="0">
                <a:solidFill>
                  <a:srgbClr val="273479"/>
                </a:solidFill>
                <a:latin typeface="Satoshi" pitchFamily="50" charset="0"/>
                <a:ea typeface="Verdana" panose="020B0604030504040204" pitchFamily="34" charset="0"/>
                <a:cs typeface="Eras Medium ITC" panose="020B0602030504020804" pitchFamily="34" charset="0"/>
              </a:rPr>
              <a:t>S</a:t>
            </a: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es missions 		principalement axées vers la formation des agents territoriaux :</a:t>
            </a:r>
          </a:p>
          <a:p>
            <a:pPr marL="342900" marR="177800" indent="-342900" algn="just">
              <a:lnSpc>
                <a:spcPts val="3400"/>
              </a:lnSpc>
              <a:spcAft>
                <a:spcPts val="1000"/>
              </a:spcAft>
              <a:buFont typeface="Arial" panose="020B0604020202020204" pitchFamily="34" charset="0"/>
              <a:buChar char="•"/>
            </a:pP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La </a:t>
            </a:r>
            <a:r>
              <a:rPr lang="fr-FR" sz="2400" b="1" dirty="0">
                <a:solidFill>
                  <a:srgbClr val="E15446"/>
                </a:solidFill>
                <a:effectLst/>
                <a:latin typeface="Satoshi" pitchFamily="50" charset="0"/>
                <a:ea typeface="Verdana" panose="020B0604030504040204" pitchFamily="34" charset="0"/>
                <a:cs typeface="Eras Medium ITC" panose="020B0602030504020804" pitchFamily="34" charset="0"/>
              </a:rPr>
              <a:t>formation initiale </a:t>
            </a: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a:t>
            </a:r>
          </a:p>
          <a:p>
            <a:pPr marL="342900" marR="177800" indent="-342900" algn="just">
              <a:lnSpc>
                <a:spcPts val="3400"/>
              </a:lnSpc>
              <a:spcAft>
                <a:spcPts val="1000"/>
              </a:spcAft>
              <a:buFont typeface="Arial" panose="020B0604020202020204" pitchFamily="34" charset="0"/>
              <a:buChar char="•"/>
            </a:pP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La </a:t>
            </a:r>
            <a:r>
              <a:rPr lang="fr-FR" sz="2400" b="1" dirty="0">
                <a:solidFill>
                  <a:srgbClr val="E15446"/>
                </a:solidFill>
                <a:effectLst/>
                <a:latin typeface="Satoshi" pitchFamily="50" charset="0"/>
                <a:ea typeface="Verdana" panose="020B0604030504040204" pitchFamily="34" charset="0"/>
                <a:cs typeface="Eras Medium ITC" panose="020B0602030504020804" pitchFamily="34" charset="0"/>
              </a:rPr>
              <a:t>formation continue </a:t>
            </a: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dispensée en cours de carrière de l’agent par exemple en vue d’accéder à un nouvel emploi, ou à de nouvelles responsabilités ;</a:t>
            </a:r>
          </a:p>
          <a:p>
            <a:pPr marL="342900" marR="177800" indent="-342900" algn="just">
              <a:lnSpc>
                <a:spcPts val="3400"/>
              </a:lnSpc>
              <a:spcAft>
                <a:spcPts val="1000"/>
              </a:spcAft>
              <a:buFont typeface="Arial" panose="020B0604020202020204" pitchFamily="34" charset="0"/>
              <a:buChar char="•"/>
            </a:pP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La </a:t>
            </a:r>
            <a:r>
              <a:rPr lang="fr-FR" sz="2400" b="1" dirty="0">
                <a:solidFill>
                  <a:srgbClr val="E15446"/>
                </a:solidFill>
                <a:effectLst/>
                <a:latin typeface="Satoshi" pitchFamily="50" charset="0"/>
                <a:ea typeface="Verdana" panose="020B0604030504040204" pitchFamily="34" charset="0"/>
                <a:cs typeface="Eras Medium ITC" panose="020B0602030504020804" pitchFamily="34" charset="0"/>
              </a:rPr>
              <a:t>préparation aux concours </a:t>
            </a: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et</a:t>
            </a:r>
            <a:r>
              <a:rPr lang="fr-FR" sz="2400" b="1" dirty="0">
                <a:solidFill>
                  <a:srgbClr val="E15446"/>
                </a:solidFill>
                <a:effectLst/>
                <a:latin typeface="Satoshi" pitchFamily="50" charset="0"/>
                <a:ea typeface="Verdana" panose="020B0604030504040204" pitchFamily="34" charset="0"/>
                <a:cs typeface="Eras Medium ITC" panose="020B0602030504020804" pitchFamily="34" charset="0"/>
              </a:rPr>
              <a:t> examens professionnels </a:t>
            </a:r>
            <a:r>
              <a:rPr lang="fr-FR" sz="2400" dirty="0">
                <a:solidFill>
                  <a:srgbClr val="273479"/>
                </a:solidFill>
                <a:effectLst/>
                <a:latin typeface="Satoshi" pitchFamily="50" charset="0"/>
                <a:ea typeface="Verdana" panose="020B0604030504040204" pitchFamily="34" charset="0"/>
                <a:cs typeface="Eras Medium ITC" panose="020B0602030504020804" pitchFamily="34" charset="0"/>
              </a:rPr>
              <a:t>de la FPT. </a:t>
            </a:r>
          </a:p>
        </p:txBody>
      </p:sp>
      <p:sp>
        <p:nvSpPr>
          <p:cNvPr id="5" name="Rectangle 4">
            <a:extLst>
              <a:ext uri="{FF2B5EF4-FFF2-40B4-BE49-F238E27FC236}">
                <a16:creationId xmlns:a16="http://schemas.microsoft.com/office/drawing/2014/main" id="{B72237EB-BDAF-605F-C937-80DDC0CD74AF}"/>
              </a:ext>
            </a:extLst>
          </p:cNvPr>
          <p:cNvSpPr/>
          <p:nvPr/>
        </p:nvSpPr>
        <p:spPr>
          <a:xfrm>
            <a:off x="8353426" y="106326"/>
            <a:ext cx="383857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F60E091C-0062-55F7-69B2-74E519E8CA7C}"/>
              </a:ext>
            </a:extLst>
          </p:cNvPr>
          <p:cNvSpPr txBox="1"/>
          <p:nvPr/>
        </p:nvSpPr>
        <p:spPr>
          <a:xfrm>
            <a:off x="9102091" y="131372"/>
            <a:ext cx="2423160"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 maire </a:t>
            </a:r>
            <a:r>
              <a:rPr lang="en-US" b="1" dirty="0" err="1">
                <a:solidFill>
                  <a:schemeClr val="bg1"/>
                </a:solidFill>
                <a:latin typeface="General Sans Semibold" pitchFamily="50" charset="0"/>
                <a:ea typeface="Inter Bold" pitchFamily="34" charset="-122"/>
              </a:rPr>
              <a:t>employeur</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AD767589-0660-1740-12E7-D44260C1684B}"/>
              </a:ext>
            </a:extLst>
          </p:cNvPr>
          <p:cNvSpPr txBox="1"/>
          <p:nvPr/>
        </p:nvSpPr>
        <p:spPr>
          <a:xfrm>
            <a:off x="689854" y="960417"/>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Le CNFPT</a:t>
            </a:r>
          </a:p>
        </p:txBody>
      </p:sp>
      <p:sp>
        <p:nvSpPr>
          <p:cNvPr id="3" name="Flèche : droite 2">
            <a:extLst>
              <a:ext uri="{FF2B5EF4-FFF2-40B4-BE49-F238E27FC236}">
                <a16:creationId xmlns:a16="http://schemas.microsoft.com/office/drawing/2014/main" id="{60B6A87E-B7C1-BF18-B35D-2F882813428F}"/>
              </a:ext>
            </a:extLst>
          </p:cNvPr>
          <p:cNvSpPr/>
          <p:nvPr/>
        </p:nvSpPr>
        <p:spPr>
          <a:xfrm>
            <a:off x="3200400" y="2843784"/>
            <a:ext cx="539496" cy="274320"/>
          </a:xfrm>
          <a:prstGeom prst="rightArrow">
            <a:avLst/>
          </a:prstGeom>
          <a:solidFill>
            <a:srgbClr val="99CC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4394150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54CEBA-9DEF-1187-D83C-FEFAB1FBA02F}"/>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B7FED82F-9AB8-0E73-DB35-1D1A61194DD4}"/>
              </a:ext>
            </a:extLst>
          </p:cNvPr>
          <p:cNvSpPr/>
          <p:nvPr/>
        </p:nvSpPr>
        <p:spPr>
          <a:xfrm>
            <a:off x="8353426" y="106326"/>
            <a:ext cx="383857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3824124B-9503-95A1-A5A0-681D4ADD6CE1}"/>
              </a:ext>
            </a:extLst>
          </p:cNvPr>
          <p:cNvSpPr txBox="1"/>
          <p:nvPr/>
        </p:nvSpPr>
        <p:spPr>
          <a:xfrm>
            <a:off x="9102091" y="131372"/>
            <a:ext cx="2423160"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 maire </a:t>
            </a:r>
            <a:r>
              <a:rPr lang="en-US" b="1" dirty="0" err="1">
                <a:solidFill>
                  <a:schemeClr val="bg1"/>
                </a:solidFill>
                <a:latin typeface="General Sans Semibold" pitchFamily="50" charset="0"/>
                <a:ea typeface="Inter Bold" pitchFamily="34" charset="-122"/>
              </a:rPr>
              <a:t>employeur</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5D348B1C-A848-73DB-AE14-8CC1CC5B880A}"/>
              </a:ext>
            </a:extLst>
          </p:cNvPr>
          <p:cNvSpPr txBox="1"/>
          <p:nvPr/>
        </p:nvSpPr>
        <p:spPr>
          <a:xfrm>
            <a:off x="689854" y="960417"/>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Le CNFPT : </a:t>
            </a:r>
            <a:r>
              <a:rPr lang="fr-FR" sz="3200">
                <a:solidFill>
                  <a:srgbClr val="99CCE7"/>
                </a:solidFill>
                <a:latin typeface="General Sans Semibold" pitchFamily="50" charset="0"/>
              </a:rPr>
              <a:t>autres missions</a:t>
            </a:r>
            <a:endParaRPr lang="fr-FR" sz="3200" dirty="0">
              <a:solidFill>
                <a:srgbClr val="99CCE7"/>
              </a:solidFill>
              <a:latin typeface="General Sans Semibold" pitchFamily="50" charset="0"/>
            </a:endParaRPr>
          </a:p>
        </p:txBody>
      </p:sp>
      <p:sp>
        <p:nvSpPr>
          <p:cNvPr id="9" name="ZoneTexte 8">
            <a:extLst>
              <a:ext uri="{FF2B5EF4-FFF2-40B4-BE49-F238E27FC236}">
                <a16:creationId xmlns:a16="http://schemas.microsoft.com/office/drawing/2014/main" id="{926B1DEA-C8DE-2673-57CF-DC859D6684E8}"/>
              </a:ext>
            </a:extLst>
          </p:cNvPr>
          <p:cNvSpPr txBox="1"/>
          <p:nvPr/>
        </p:nvSpPr>
        <p:spPr>
          <a:xfrm>
            <a:off x="619247" y="2446580"/>
            <a:ext cx="2867162" cy="1815882"/>
          </a:xfrm>
          <a:prstGeom prst="rect">
            <a:avLst/>
          </a:prstGeom>
          <a:noFill/>
        </p:spPr>
        <p:txBody>
          <a:bodyPr wrap="square" rtlCol="0">
            <a:spAutoFit/>
          </a:bodyPr>
          <a:lstStyle/>
          <a:p>
            <a:pPr algn="ctr"/>
            <a:r>
              <a:rPr lang="fr-FR" sz="1600" dirty="0">
                <a:solidFill>
                  <a:srgbClr val="273479"/>
                </a:solidFill>
                <a:latin typeface="Satoshi" pitchFamily="50" charset="0"/>
                <a:ea typeface="Verdana" panose="020B0604030504040204" pitchFamily="34" charset="0"/>
                <a:cs typeface="Times New Roman" panose="02020603050405020304" pitchFamily="18" charset="0"/>
              </a:rPr>
              <a:t>Gère la carrière des agents dits A+ (administrateurs territoriaux, conservateurs territoriaux des bibliothèques, conservateurs territoriaux du patrimoine, ingénieurs territoriaux en chef)</a:t>
            </a:r>
            <a:endParaRPr lang="fr-FR" sz="700" dirty="0">
              <a:solidFill>
                <a:srgbClr val="273479"/>
              </a:solidFill>
              <a:latin typeface="Satoshi" pitchFamily="50" charset="0"/>
              <a:ea typeface="Verdana" panose="020B0604030504040204" pitchFamily="34" charset="0"/>
              <a:cs typeface="Times New Roman" panose="02020603050405020304" pitchFamily="18" charset="0"/>
            </a:endParaRPr>
          </a:p>
        </p:txBody>
      </p:sp>
      <p:sp>
        <p:nvSpPr>
          <p:cNvPr id="11" name="ZoneTexte 10">
            <a:extLst>
              <a:ext uri="{FF2B5EF4-FFF2-40B4-BE49-F238E27FC236}">
                <a16:creationId xmlns:a16="http://schemas.microsoft.com/office/drawing/2014/main" id="{43243B36-301A-54DA-F92F-293B1615D238}"/>
              </a:ext>
            </a:extLst>
          </p:cNvPr>
          <p:cNvSpPr txBox="1"/>
          <p:nvPr/>
        </p:nvSpPr>
        <p:spPr>
          <a:xfrm>
            <a:off x="4687564" y="2446580"/>
            <a:ext cx="2792228" cy="2308324"/>
          </a:xfrm>
          <a:prstGeom prst="rect">
            <a:avLst/>
          </a:prstGeom>
          <a:noFill/>
        </p:spPr>
        <p:txBody>
          <a:bodyPr wrap="square" rtlCol="0">
            <a:spAutoFit/>
          </a:bodyPr>
          <a:lstStyle/>
          <a:p>
            <a:pPr algn="ctr"/>
            <a:r>
              <a:rPr lang="fr-FR" sz="1600" dirty="0">
                <a:solidFill>
                  <a:srgbClr val="273479"/>
                </a:solidFill>
                <a:latin typeface="Satoshi" pitchFamily="50" charset="0"/>
                <a:ea typeface="Verdana" panose="020B0604030504040204" pitchFamily="34" charset="0"/>
                <a:cs typeface="Times New Roman" panose="02020603050405020304" pitchFamily="18" charset="0"/>
              </a:rPr>
              <a:t>Assure la mise en œuvre des procédures de reconnaissance de l’expérience professionnelle, le suivi des validations des acquis de l’expérience, et gère un observatoire de l’emploi, des métiers et des compétences de la FPT</a:t>
            </a:r>
            <a:endParaRPr lang="fr-FR" sz="700" dirty="0">
              <a:solidFill>
                <a:srgbClr val="273479"/>
              </a:solidFill>
              <a:latin typeface="Satoshi" pitchFamily="50" charset="0"/>
              <a:ea typeface="Verdana" panose="020B0604030504040204" pitchFamily="34" charset="0"/>
              <a:cs typeface="Times New Roman" panose="02020603050405020304" pitchFamily="18" charset="0"/>
            </a:endParaRPr>
          </a:p>
        </p:txBody>
      </p:sp>
      <p:sp>
        <p:nvSpPr>
          <p:cNvPr id="12" name="Organigramme : Connecteur page suivante 11">
            <a:extLst>
              <a:ext uri="{FF2B5EF4-FFF2-40B4-BE49-F238E27FC236}">
                <a16:creationId xmlns:a16="http://schemas.microsoft.com/office/drawing/2014/main" id="{0B9EB69C-E27C-C49A-DBD1-7074746BE588}"/>
              </a:ext>
            </a:extLst>
          </p:cNvPr>
          <p:cNvSpPr/>
          <p:nvPr/>
        </p:nvSpPr>
        <p:spPr>
          <a:xfrm>
            <a:off x="470916" y="2286000"/>
            <a:ext cx="3163824" cy="3127248"/>
          </a:xfrm>
          <a:prstGeom prst="flowChartOffpageConnector">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Organigramme : Connecteur page suivante 12">
            <a:extLst>
              <a:ext uri="{FF2B5EF4-FFF2-40B4-BE49-F238E27FC236}">
                <a16:creationId xmlns:a16="http://schemas.microsoft.com/office/drawing/2014/main" id="{97F96415-63A7-451A-35F1-4989997A9B24}"/>
              </a:ext>
            </a:extLst>
          </p:cNvPr>
          <p:cNvSpPr/>
          <p:nvPr/>
        </p:nvSpPr>
        <p:spPr>
          <a:xfrm>
            <a:off x="4514088" y="2286000"/>
            <a:ext cx="3163824" cy="3127248"/>
          </a:xfrm>
          <a:prstGeom prst="flowChartOffpageConnector">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Organigramme : Connecteur page suivante 13">
            <a:extLst>
              <a:ext uri="{FF2B5EF4-FFF2-40B4-BE49-F238E27FC236}">
                <a16:creationId xmlns:a16="http://schemas.microsoft.com/office/drawing/2014/main" id="{C7782900-F3EF-A7C7-7046-F3C59D85B0EA}"/>
              </a:ext>
            </a:extLst>
          </p:cNvPr>
          <p:cNvSpPr/>
          <p:nvPr/>
        </p:nvSpPr>
        <p:spPr>
          <a:xfrm>
            <a:off x="8557260" y="2286000"/>
            <a:ext cx="3163824" cy="3127248"/>
          </a:xfrm>
          <a:prstGeom prst="flowChartOffpageConnector">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ZoneTexte 14">
            <a:extLst>
              <a:ext uri="{FF2B5EF4-FFF2-40B4-BE49-F238E27FC236}">
                <a16:creationId xmlns:a16="http://schemas.microsoft.com/office/drawing/2014/main" id="{D9680638-32C0-4CDA-38BE-2F296EC2AE85}"/>
              </a:ext>
            </a:extLst>
          </p:cNvPr>
          <p:cNvSpPr txBox="1"/>
          <p:nvPr/>
        </p:nvSpPr>
        <p:spPr>
          <a:xfrm>
            <a:off x="8733023" y="2446580"/>
            <a:ext cx="2792228" cy="2062103"/>
          </a:xfrm>
          <a:prstGeom prst="rect">
            <a:avLst/>
          </a:prstGeom>
          <a:noFill/>
        </p:spPr>
        <p:txBody>
          <a:bodyPr wrap="square" rtlCol="0">
            <a:spAutoFit/>
          </a:bodyPr>
          <a:lstStyle/>
          <a:p>
            <a:pPr algn="ctr"/>
            <a:r>
              <a:rPr lang="fr-FR" sz="1600" dirty="0">
                <a:solidFill>
                  <a:srgbClr val="273479"/>
                </a:solidFill>
                <a:latin typeface="Satoshi" pitchFamily="50" charset="0"/>
                <a:ea typeface="Verdana" panose="020B0604030504040204" pitchFamily="34" charset="0"/>
                <a:cs typeface="Times New Roman" panose="02020603050405020304" pitchFamily="18" charset="0"/>
              </a:rPr>
              <a:t>Depuis le 01/01/2020, verse aux centres de formation d’apprentis une contribution fixée à 50% des frais de formation des apprentis employés par les collectivités et les établissements publics locaux.</a:t>
            </a:r>
          </a:p>
        </p:txBody>
      </p:sp>
      <p:sp>
        <p:nvSpPr>
          <p:cNvPr id="20" name="Flèche : double flèche horizontale 19">
            <a:extLst>
              <a:ext uri="{FF2B5EF4-FFF2-40B4-BE49-F238E27FC236}">
                <a16:creationId xmlns:a16="http://schemas.microsoft.com/office/drawing/2014/main" id="{3DCE54F9-FD3F-CD40-8265-E873808E41A1}"/>
              </a:ext>
            </a:extLst>
          </p:cNvPr>
          <p:cNvSpPr/>
          <p:nvPr/>
        </p:nvSpPr>
        <p:spPr>
          <a:xfrm>
            <a:off x="3813048" y="3429000"/>
            <a:ext cx="552709" cy="246888"/>
          </a:xfrm>
          <a:prstGeom prst="leftRightArrow">
            <a:avLst/>
          </a:prstGeom>
          <a:solidFill>
            <a:srgbClr val="99CC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Flèche : double flèche horizontale 20">
            <a:extLst>
              <a:ext uri="{FF2B5EF4-FFF2-40B4-BE49-F238E27FC236}">
                <a16:creationId xmlns:a16="http://schemas.microsoft.com/office/drawing/2014/main" id="{8CFA89E9-8981-5FAE-E5DF-B8F8A48A4936}"/>
              </a:ext>
            </a:extLst>
          </p:cNvPr>
          <p:cNvSpPr/>
          <p:nvPr/>
        </p:nvSpPr>
        <p:spPr>
          <a:xfrm>
            <a:off x="7851388" y="3429000"/>
            <a:ext cx="552709" cy="246888"/>
          </a:xfrm>
          <a:prstGeom prst="leftRightArrow">
            <a:avLst/>
          </a:prstGeom>
          <a:solidFill>
            <a:srgbClr val="99CC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2737549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91323C-C640-0F48-5E15-F532E759A853}"/>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DE1CB9BA-FDD3-0A07-0E8A-5AB9CCEDCFA9}"/>
              </a:ext>
            </a:extLst>
          </p:cNvPr>
          <p:cNvSpPr txBox="1"/>
          <p:nvPr/>
        </p:nvSpPr>
        <p:spPr>
          <a:xfrm>
            <a:off x="4082667" y="1831467"/>
            <a:ext cx="7292469" cy="4665188"/>
          </a:xfrm>
          <a:prstGeom prst="rect">
            <a:avLst/>
          </a:prstGeom>
          <a:noFill/>
        </p:spPr>
        <p:txBody>
          <a:bodyPr wrap="square">
            <a:spAutoFit/>
          </a:bodyPr>
          <a:lstStyle/>
          <a:p>
            <a:pPr marR="177800" algn="just">
              <a:lnSpc>
                <a:spcPts val="2200"/>
              </a:lnSpc>
              <a:spcAft>
                <a:spcPts val="1000"/>
              </a:spcAft>
            </a:pPr>
            <a:r>
              <a:rPr lang="fr-FR" sz="1600" dirty="0">
                <a:solidFill>
                  <a:srgbClr val="273479"/>
                </a:solidFill>
                <a:effectLst/>
                <a:latin typeface="Satoshi" pitchFamily="50" charset="0"/>
                <a:ea typeface="Verdana" panose="020B0604030504040204" pitchFamily="34" charset="0"/>
                <a:cs typeface="Eras Medium ITC" panose="020B0602030504020804" pitchFamily="34" charset="0"/>
              </a:rPr>
              <a:t>L’exécutif (le maire, le président) n’est pas le seul acteur en charge de la politique RH. Il la partage avec </a:t>
            </a:r>
            <a:r>
              <a:rPr lang="fr-FR" sz="1600" b="1" dirty="0">
                <a:solidFill>
                  <a:srgbClr val="E15446"/>
                </a:solidFill>
                <a:effectLst/>
                <a:latin typeface="Satoshi" pitchFamily="50" charset="0"/>
                <a:ea typeface="Verdana" panose="020B0604030504040204" pitchFamily="34" charset="0"/>
                <a:cs typeface="Eras Medium ITC" panose="020B0602030504020804" pitchFamily="34" charset="0"/>
              </a:rPr>
              <a:t>l’organe délibérant </a:t>
            </a:r>
            <a:r>
              <a:rPr lang="fr-FR" sz="1600" dirty="0">
                <a:solidFill>
                  <a:srgbClr val="273479"/>
                </a:solidFill>
                <a:effectLst/>
                <a:latin typeface="Satoshi" pitchFamily="50" charset="0"/>
                <a:ea typeface="Verdana" panose="020B0604030504040204" pitchFamily="34" charset="0"/>
                <a:cs typeface="Eras Medium ITC" panose="020B0602030504020804" pitchFamily="34" charset="0"/>
              </a:rPr>
              <a:t>(le conseil municipal, le conseil communautaire…). </a:t>
            </a:r>
          </a:p>
          <a:p>
            <a:pPr marR="177800" algn="just">
              <a:spcAft>
                <a:spcPts val="1000"/>
              </a:spcAft>
            </a:pPr>
            <a:r>
              <a:rPr lang="fr-FR" sz="1600" dirty="0">
                <a:solidFill>
                  <a:srgbClr val="273479"/>
                </a:solidFill>
                <a:effectLst/>
                <a:latin typeface="Satoshi" pitchFamily="50" charset="0"/>
                <a:ea typeface="Verdana" panose="020B0604030504040204" pitchFamily="34" charset="0"/>
                <a:cs typeface="Eras Medium ITC" panose="020B0602030504020804" pitchFamily="34" charset="0"/>
              </a:rPr>
              <a:t>En matière de ressources humaines, l’assemblée délibérante joue un rôle important. Elle :</a:t>
            </a:r>
          </a:p>
          <a:p>
            <a:pPr marL="285750" marR="177800" indent="-285750" algn="just">
              <a:lnSpc>
                <a:spcPts val="2200"/>
              </a:lnSpc>
              <a:spcAft>
                <a:spcPts val="1000"/>
              </a:spcAft>
              <a:buFont typeface="Arial" panose="020B0604020202020204" pitchFamily="34" charset="0"/>
              <a:buChar char="•"/>
            </a:pPr>
            <a:r>
              <a:rPr lang="fr-FR" sz="1600" dirty="0">
                <a:solidFill>
                  <a:srgbClr val="273479"/>
                </a:solidFill>
                <a:effectLst/>
                <a:latin typeface="Satoshi" pitchFamily="50" charset="0"/>
                <a:ea typeface="Verdana" panose="020B0604030504040204" pitchFamily="34" charset="0"/>
                <a:cs typeface="Eras Medium ITC" panose="020B0602030504020804" pitchFamily="34" charset="0"/>
              </a:rPr>
              <a:t>créée et supprime les emplois par l’ouverture des crédits budgétaires qui sont inscrits au tableau des effectifs </a:t>
            </a:r>
          </a:p>
          <a:p>
            <a:pPr marL="285750" marR="177800" indent="-285750" algn="just">
              <a:spcAft>
                <a:spcPts val="1000"/>
              </a:spcAft>
              <a:buFont typeface="Arial" panose="020B0604020202020204" pitchFamily="34" charset="0"/>
              <a:buChar char="•"/>
            </a:pPr>
            <a:r>
              <a:rPr lang="fr-FR" sz="1600" dirty="0">
                <a:solidFill>
                  <a:srgbClr val="273479"/>
                </a:solidFill>
                <a:effectLst/>
                <a:latin typeface="Satoshi" pitchFamily="50" charset="0"/>
                <a:ea typeface="Verdana" panose="020B0604030504040204" pitchFamily="34" charset="0"/>
                <a:cs typeface="Eras Medium ITC" panose="020B0602030504020804" pitchFamily="34" charset="0"/>
              </a:rPr>
              <a:t>vote l’organigramme </a:t>
            </a:r>
          </a:p>
          <a:p>
            <a:pPr marL="285750" marR="177800" indent="-285750" algn="just">
              <a:spcAft>
                <a:spcPts val="1000"/>
              </a:spcAft>
              <a:buFont typeface="Arial" panose="020B0604020202020204" pitchFamily="34" charset="0"/>
              <a:buChar char="•"/>
            </a:pPr>
            <a:r>
              <a:rPr lang="fr-FR" sz="1600" dirty="0">
                <a:solidFill>
                  <a:srgbClr val="273479"/>
                </a:solidFill>
                <a:effectLst/>
                <a:latin typeface="Satoshi" pitchFamily="50" charset="0"/>
                <a:ea typeface="Verdana" panose="020B0604030504040204" pitchFamily="34" charset="0"/>
                <a:cs typeface="Eras Medium ITC" panose="020B0602030504020804" pitchFamily="34" charset="0"/>
              </a:rPr>
              <a:t>examine le plan de formation  </a:t>
            </a:r>
          </a:p>
          <a:p>
            <a:pPr marL="285750" marR="177800" indent="-285750" algn="just">
              <a:spcAft>
                <a:spcPts val="1000"/>
              </a:spcAft>
              <a:buFont typeface="Arial" panose="020B0604020202020204" pitchFamily="34" charset="0"/>
              <a:buChar char="•"/>
            </a:pPr>
            <a:r>
              <a:rPr lang="fr-FR" sz="1600" dirty="0">
                <a:solidFill>
                  <a:srgbClr val="273479"/>
                </a:solidFill>
                <a:effectLst/>
                <a:latin typeface="Satoshi" pitchFamily="50" charset="0"/>
                <a:ea typeface="Verdana" panose="020B0604030504040204" pitchFamily="34" charset="0"/>
                <a:cs typeface="Eras Medium ITC" panose="020B0602030504020804" pitchFamily="34" charset="0"/>
              </a:rPr>
              <a:t>vote le règlement intérieur en matière de temps de travail </a:t>
            </a:r>
          </a:p>
          <a:p>
            <a:pPr marL="285750" marR="177800" indent="-285750" algn="just">
              <a:spcAft>
                <a:spcPts val="1000"/>
              </a:spcAft>
              <a:buFont typeface="Arial" panose="020B0604020202020204" pitchFamily="34" charset="0"/>
              <a:buChar char="•"/>
            </a:pPr>
            <a:r>
              <a:rPr lang="fr-FR" sz="1600" dirty="0">
                <a:solidFill>
                  <a:srgbClr val="273479"/>
                </a:solidFill>
                <a:effectLst/>
                <a:latin typeface="Satoshi" pitchFamily="50" charset="0"/>
                <a:ea typeface="Verdana" panose="020B0604030504040204" pitchFamily="34" charset="0"/>
                <a:cs typeface="Eras Medium ITC" panose="020B0602030504020804" pitchFamily="34" charset="0"/>
              </a:rPr>
              <a:t>vote les crédits au titre du régime indemnitaire et les modalités d’attributions  </a:t>
            </a:r>
          </a:p>
          <a:p>
            <a:pPr marL="285750" marR="177800" indent="-285750" algn="just">
              <a:lnSpc>
                <a:spcPts val="2200"/>
              </a:lnSpc>
              <a:spcAft>
                <a:spcPts val="1000"/>
              </a:spcAft>
              <a:buFont typeface="Arial" panose="020B0604020202020204" pitchFamily="34" charset="0"/>
              <a:buChar char="•"/>
            </a:pPr>
            <a:r>
              <a:rPr lang="fr-FR" sz="1600" dirty="0">
                <a:solidFill>
                  <a:srgbClr val="273479"/>
                </a:solidFill>
                <a:effectLst/>
                <a:latin typeface="Satoshi" pitchFamily="50" charset="0"/>
                <a:ea typeface="Verdana" panose="020B0604030504040204" pitchFamily="34" charset="0"/>
                <a:cs typeface="Eras Medium ITC" panose="020B0602030504020804" pitchFamily="34" charset="0"/>
              </a:rPr>
              <a:t>autorise le maire à signer des conventions ou contrats liés à la gestion des personnels (chômage, assurance statutaire…).</a:t>
            </a:r>
          </a:p>
        </p:txBody>
      </p:sp>
      <p:sp>
        <p:nvSpPr>
          <p:cNvPr id="5" name="Rectangle 4">
            <a:extLst>
              <a:ext uri="{FF2B5EF4-FFF2-40B4-BE49-F238E27FC236}">
                <a16:creationId xmlns:a16="http://schemas.microsoft.com/office/drawing/2014/main" id="{BEBDE115-391B-6CBE-4645-C53890BC0F7F}"/>
              </a:ext>
            </a:extLst>
          </p:cNvPr>
          <p:cNvSpPr/>
          <p:nvPr/>
        </p:nvSpPr>
        <p:spPr>
          <a:xfrm>
            <a:off x="8353426" y="106326"/>
            <a:ext cx="383857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F45BB458-C2CF-B588-7B84-FC09394BEC8D}"/>
              </a:ext>
            </a:extLst>
          </p:cNvPr>
          <p:cNvSpPr txBox="1"/>
          <p:nvPr/>
        </p:nvSpPr>
        <p:spPr>
          <a:xfrm>
            <a:off x="9102091" y="131372"/>
            <a:ext cx="2423160"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 maire </a:t>
            </a:r>
            <a:r>
              <a:rPr lang="en-US" b="1" dirty="0" err="1">
                <a:solidFill>
                  <a:schemeClr val="bg1"/>
                </a:solidFill>
                <a:latin typeface="General Sans Semibold" pitchFamily="50" charset="0"/>
                <a:ea typeface="Inter Bold" pitchFamily="34" charset="-122"/>
              </a:rPr>
              <a:t>employeur</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CE4E3EB7-09DA-A53C-00CE-D498B2B139A1}"/>
              </a:ext>
            </a:extLst>
          </p:cNvPr>
          <p:cNvSpPr txBox="1"/>
          <p:nvPr/>
        </p:nvSpPr>
        <p:spPr>
          <a:xfrm>
            <a:off x="3999982" y="886221"/>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 les interlocuteurs RH internes</a:t>
            </a:r>
          </a:p>
        </p:txBody>
      </p:sp>
      <p:pic>
        <p:nvPicPr>
          <p:cNvPr id="8" name="Image 7">
            <a:extLst>
              <a:ext uri="{FF2B5EF4-FFF2-40B4-BE49-F238E27FC236}">
                <a16:creationId xmlns:a16="http://schemas.microsoft.com/office/drawing/2014/main" id="{C8A3978F-3FD2-10C5-D85D-3AB628B7C95C}"/>
              </a:ext>
            </a:extLst>
          </p:cNvPr>
          <p:cNvPicPr>
            <a:picLocks noChangeAspect="1"/>
          </p:cNvPicPr>
          <p:nvPr/>
        </p:nvPicPr>
        <p:blipFill>
          <a:blip r:embed="rId2">
            <a:extLst>
              <a:ext uri="{28A0092B-C50C-407E-A947-70E740481C1C}">
                <a14:useLocalDpi xmlns:a14="http://schemas.microsoft.com/office/drawing/2010/main" val="0"/>
              </a:ext>
            </a:extLst>
          </a:blip>
          <a:srcRect l="14721" r="12773"/>
          <a:stretch>
            <a:fillRect/>
          </a:stretch>
        </p:blipFill>
        <p:spPr>
          <a:xfrm>
            <a:off x="0" y="0"/>
            <a:ext cx="3315334" cy="6858000"/>
          </a:xfrm>
          <a:prstGeom prst="rect">
            <a:avLst/>
          </a:prstGeom>
        </p:spPr>
      </p:pic>
      <p:sp>
        <p:nvSpPr>
          <p:cNvPr id="9" name="Triangle isocèle 9">
            <a:extLst>
              <a:ext uri="{FF2B5EF4-FFF2-40B4-BE49-F238E27FC236}">
                <a16:creationId xmlns:a16="http://schemas.microsoft.com/office/drawing/2014/main" id="{E484497F-D786-4BE4-D1A8-D97222B7C6FB}"/>
              </a:ext>
            </a:extLst>
          </p:cNvPr>
          <p:cNvSpPr/>
          <p:nvPr/>
        </p:nvSpPr>
        <p:spPr>
          <a:xfrm rot="10800000" flipV="1">
            <a:off x="2588936" y="-3260"/>
            <a:ext cx="742909" cy="6861260"/>
          </a:xfrm>
          <a:custGeom>
            <a:avLst/>
            <a:gdLst>
              <a:gd name="csX0" fmla="*/ 0 w 737190"/>
              <a:gd name="csY0" fmla="*/ 6858000 h 6858000"/>
              <a:gd name="csX1" fmla="*/ 368595 w 737190"/>
              <a:gd name="csY1" fmla="*/ 0 h 6858000"/>
              <a:gd name="csX2" fmla="*/ 737190 w 737190"/>
              <a:gd name="csY2" fmla="*/ 6858000 h 6858000"/>
              <a:gd name="csX3" fmla="*/ 0 w 737190"/>
              <a:gd name="csY3" fmla="*/ 6858000 h 6858000"/>
              <a:gd name="csX0" fmla="*/ 0 w 737190"/>
              <a:gd name="csY0" fmla="*/ 6868633 h 6868633"/>
              <a:gd name="csX1" fmla="*/ 17720 w 737190"/>
              <a:gd name="csY1" fmla="*/ 0 h 6868633"/>
              <a:gd name="csX2" fmla="*/ 737190 w 737190"/>
              <a:gd name="csY2" fmla="*/ 6868633 h 6868633"/>
              <a:gd name="csX3" fmla="*/ 0 w 737190"/>
              <a:gd name="csY3" fmla="*/ 6868633 h 6868633"/>
              <a:gd name="csX0" fmla="*/ 0 w 737190"/>
              <a:gd name="csY0" fmla="*/ 6890756 h 6890756"/>
              <a:gd name="csX1" fmla="*/ 2972 w 737190"/>
              <a:gd name="csY1" fmla="*/ 0 h 6890756"/>
              <a:gd name="csX2" fmla="*/ 737190 w 737190"/>
              <a:gd name="csY2" fmla="*/ 6890756 h 6890756"/>
              <a:gd name="csX3" fmla="*/ 0 w 737190"/>
              <a:gd name="csY3" fmla="*/ 6890756 h 6890756"/>
              <a:gd name="csX0" fmla="*/ 5719 w 742909"/>
              <a:gd name="csY0" fmla="*/ 6912879 h 6912879"/>
              <a:gd name="csX1" fmla="*/ 1317 w 742909"/>
              <a:gd name="csY1" fmla="*/ 0 h 6912879"/>
              <a:gd name="csX2" fmla="*/ 742909 w 742909"/>
              <a:gd name="csY2" fmla="*/ 6912879 h 6912879"/>
              <a:gd name="csX3" fmla="*/ 5719 w 742909"/>
              <a:gd name="csY3" fmla="*/ 6912879 h 6912879"/>
              <a:gd name="csX0" fmla="*/ 5719 w 742909"/>
              <a:gd name="csY0" fmla="*/ 6853886 h 6853886"/>
              <a:gd name="csX1" fmla="*/ 1317 w 742909"/>
              <a:gd name="csY1" fmla="*/ 0 h 6853886"/>
              <a:gd name="csX2" fmla="*/ 742909 w 742909"/>
              <a:gd name="csY2" fmla="*/ 6853886 h 6853886"/>
              <a:gd name="csX3" fmla="*/ 5719 w 742909"/>
              <a:gd name="csY3" fmla="*/ 6853886 h 6853886"/>
              <a:gd name="csX0" fmla="*/ 5719 w 742909"/>
              <a:gd name="csY0" fmla="*/ 6861260 h 6861260"/>
              <a:gd name="csX1" fmla="*/ 1317 w 742909"/>
              <a:gd name="csY1" fmla="*/ 0 h 6861260"/>
              <a:gd name="csX2" fmla="*/ 742909 w 742909"/>
              <a:gd name="csY2" fmla="*/ 6861260 h 6861260"/>
              <a:gd name="csX3" fmla="*/ 5719 w 742909"/>
              <a:gd name="csY3" fmla="*/ 6861260 h 6861260"/>
            </a:gdLst>
            <a:ahLst/>
            <a:cxnLst>
              <a:cxn ang="0">
                <a:pos x="csX0" y="csY0"/>
              </a:cxn>
              <a:cxn ang="0">
                <a:pos x="csX1" y="csY1"/>
              </a:cxn>
              <a:cxn ang="0">
                <a:pos x="csX2" y="csY2"/>
              </a:cxn>
              <a:cxn ang="0">
                <a:pos x="csX3" y="csY3"/>
              </a:cxn>
            </a:cxnLst>
            <a:rect l="l" t="t" r="r" b="b"/>
            <a:pathLst>
              <a:path w="742909" h="6861260">
                <a:moveTo>
                  <a:pt x="5719" y="6861260"/>
                </a:moveTo>
                <a:cubicBezTo>
                  <a:pt x="11626" y="4571716"/>
                  <a:pt x="-4590" y="2289544"/>
                  <a:pt x="1317" y="0"/>
                </a:cubicBezTo>
                <a:lnTo>
                  <a:pt x="742909" y="6861260"/>
                </a:lnTo>
                <a:lnTo>
                  <a:pt x="5719" y="6861260"/>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3160825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73EE1-88E3-D90D-B330-6DFBC946CD97}"/>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C5D6EE89-4B37-DF93-9FF9-074C4967E518}"/>
              </a:ext>
            </a:extLst>
          </p:cNvPr>
          <p:cNvSpPr txBox="1"/>
          <p:nvPr/>
        </p:nvSpPr>
        <p:spPr>
          <a:xfrm>
            <a:off x="876997" y="2140383"/>
            <a:ext cx="6191315" cy="3101426"/>
          </a:xfrm>
          <a:prstGeom prst="rect">
            <a:avLst/>
          </a:prstGeom>
          <a:noFill/>
        </p:spPr>
        <p:txBody>
          <a:bodyPr wrap="square">
            <a:spAutoFit/>
          </a:bodyPr>
          <a:lstStyle/>
          <a:p>
            <a:pPr marR="177800" algn="just">
              <a:lnSpc>
                <a:spcPts val="2200"/>
              </a:lnSpc>
              <a:spcAft>
                <a:spcPts val="1000"/>
              </a:spcAft>
            </a:pPr>
            <a:r>
              <a:rPr lang="fr-FR" dirty="0">
                <a:solidFill>
                  <a:srgbClr val="273479"/>
                </a:solidFill>
                <a:effectLst/>
                <a:latin typeface="Satoshi" pitchFamily="50" charset="0"/>
                <a:ea typeface="Verdana" panose="020B0604030504040204" pitchFamily="34" charset="0"/>
                <a:cs typeface="Eras Medium ITC" panose="020B0602030504020804" pitchFamily="34" charset="0"/>
              </a:rPr>
              <a:t>L’exécutif, en tant qu’autorité territoriale, est le </a:t>
            </a:r>
            <a:r>
              <a:rPr lang="fr-FR" b="1" dirty="0">
                <a:solidFill>
                  <a:srgbClr val="E15446"/>
                </a:solidFill>
                <a:effectLst/>
                <a:latin typeface="Satoshi" pitchFamily="50" charset="0"/>
                <a:ea typeface="Verdana" panose="020B0604030504040204" pitchFamily="34" charset="0"/>
                <a:cs typeface="Eras Medium ITC" panose="020B0602030504020804" pitchFamily="34" charset="0"/>
              </a:rPr>
              <a:t>chef de l’administration communale</a:t>
            </a:r>
            <a:r>
              <a:rPr lang="fr-FR" dirty="0">
                <a:solidFill>
                  <a:srgbClr val="273479"/>
                </a:solidFill>
                <a:effectLst/>
                <a:latin typeface="Satoshi" pitchFamily="50" charset="0"/>
                <a:ea typeface="Verdana" panose="020B0604030504040204" pitchFamily="34" charset="0"/>
                <a:cs typeface="Eras Medium ITC" panose="020B0602030504020804" pitchFamily="34" charset="0"/>
              </a:rPr>
              <a:t>. </a:t>
            </a:r>
          </a:p>
          <a:p>
            <a:pPr marR="177800" algn="just">
              <a:lnSpc>
                <a:spcPts val="2200"/>
              </a:lnSpc>
              <a:spcAft>
                <a:spcPts val="1000"/>
              </a:spcAft>
            </a:pPr>
            <a:r>
              <a:rPr lang="fr-FR" dirty="0">
                <a:solidFill>
                  <a:srgbClr val="273479"/>
                </a:solidFill>
                <a:effectLst/>
                <a:latin typeface="Satoshi" pitchFamily="50" charset="0"/>
                <a:ea typeface="Verdana" panose="020B0604030504040204" pitchFamily="34" charset="0"/>
                <a:cs typeface="Eras Medium ITC" panose="020B0602030504020804" pitchFamily="34" charset="0"/>
              </a:rPr>
              <a:t>A ce titre, il : </a:t>
            </a:r>
          </a:p>
          <a:p>
            <a:pPr marL="285750" marR="177800" indent="-285750" algn="just">
              <a:lnSpc>
                <a:spcPts val="2200"/>
              </a:lnSpc>
              <a:spcAft>
                <a:spcPts val="1000"/>
              </a:spcAft>
              <a:buFont typeface="Satoshi" pitchFamily="50" charset="0"/>
              <a:buChar char="→"/>
            </a:pPr>
            <a:r>
              <a:rPr lang="fr-FR" dirty="0">
                <a:solidFill>
                  <a:srgbClr val="273479"/>
                </a:solidFill>
                <a:latin typeface="Satoshi" pitchFamily="50" charset="0"/>
                <a:ea typeface="Verdana" panose="020B0604030504040204" pitchFamily="34" charset="0"/>
                <a:cs typeface="Eras Medium ITC" panose="020B0602030504020804" pitchFamily="34" charset="0"/>
              </a:rPr>
              <a:t>o</a:t>
            </a:r>
            <a:r>
              <a:rPr lang="fr-FR" dirty="0">
                <a:solidFill>
                  <a:srgbClr val="273479"/>
                </a:solidFill>
                <a:effectLst/>
                <a:latin typeface="Satoshi" pitchFamily="50" charset="0"/>
                <a:ea typeface="Verdana" panose="020B0604030504040204" pitchFamily="34" charset="0"/>
                <a:cs typeface="Eras Medium ITC" panose="020B0602030504020804" pitchFamily="34" charset="0"/>
              </a:rPr>
              <a:t>rganise les services et veille aux conditions de travail ;</a:t>
            </a:r>
          </a:p>
          <a:p>
            <a:pPr marL="285750" marR="177800" indent="-285750" algn="just">
              <a:lnSpc>
                <a:spcPts val="2200"/>
              </a:lnSpc>
              <a:spcAft>
                <a:spcPts val="1000"/>
              </a:spcAft>
              <a:buFont typeface="Satoshi" pitchFamily="50" charset="0"/>
              <a:buChar char="→"/>
            </a:pPr>
            <a:r>
              <a:rPr lang="fr-FR" dirty="0">
                <a:solidFill>
                  <a:srgbClr val="273479"/>
                </a:solidFill>
                <a:latin typeface="Satoshi" pitchFamily="50" charset="0"/>
                <a:ea typeface="Verdana" panose="020B0604030504040204" pitchFamily="34" charset="0"/>
                <a:cs typeface="Eras Medium ITC" panose="020B0602030504020804" pitchFamily="34" charset="0"/>
              </a:rPr>
              <a:t>p</a:t>
            </a:r>
            <a:r>
              <a:rPr lang="fr-FR" dirty="0">
                <a:solidFill>
                  <a:srgbClr val="273479"/>
                </a:solidFill>
                <a:effectLst/>
                <a:latin typeface="Satoshi" pitchFamily="50" charset="0"/>
                <a:ea typeface="Verdana" panose="020B0604030504040204" pitchFamily="34" charset="0"/>
                <a:cs typeface="Eras Medium ITC" panose="020B0602030504020804" pitchFamily="34" charset="0"/>
              </a:rPr>
              <a:t>rocède aux nominations ;</a:t>
            </a:r>
          </a:p>
          <a:p>
            <a:pPr marL="285750" marR="177800" indent="-285750" algn="just">
              <a:lnSpc>
                <a:spcPts val="2200"/>
              </a:lnSpc>
              <a:spcAft>
                <a:spcPts val="1000"/>
              </a:spcAft>
              <a:buFont typeface="Satoshi" pitchFamily="50" charset="0"/>
              <a:buChar char="→"/>
            </a:pPr>
            <a:r>
              <a:rPr lang="fr-FR" dirty="0">
                <a:solidFill>
                  <a:srgbClr val="273479"/>
                </a:solidFill>
                <a:latin typeface="Satoshi" pitchFamily="50" charset="0"/>
                <a:ea typeface="Verdana" panose="020B0604030504040204" pitchFamily="34" charset="0"/>
                <a:cs typeface="Eras Medium ITC" panose="020B0602030504020804" pitchFamily="34" charset="0"/>
              </a:rPr>
              <a:t>v</a:t>
            </a:r>
            <a:r>
              <a:rPr lang="fr-FR" dirty="0">
                <a:solidFill>
                  <a:srgbClr val="273479"/>
                </a:solidFill>
                <a:effectLst/>
                <a:latin typeface="Satoshi" pitchFamily="50" charset="0"/>
                <a:ea typeface="Verdana" panose="020B0604030504040204" pitchFamily="34" charset="0"/>
                <a:cs typeface="Eras Medium ITC" panose="020B0602030504020804" pitchFamily="34" charset="0"/>
              </a:rPr>
              <a:t>eille aux conditions d’exercice des fonctions ;</a:t>
            </a:r>
          </a:p>
          <a:p>
            <a:pPr marL="285750" marR="177800" indent="-285750" algn="just">
              <a:lnSpc>
                <a:spcPts val="2200"/>
              </a:lnSpc>
              <a:spcAft>
                <a:spcPts val="1000"/>
              </a:spcAft>
              <a:buFont typeface="Satoshi" pitchFamily="50" charset="0"/>
              <a:buChar char="→"/>
            </a:pPr>
            <a:r>
              <a:rPr lang="fr-FR" dirty="0">
                <a:solidFill>
                  <a:srgbClr val="273479"/>
                </a:solidFill>
                <a:latin typeface="Satoshi" pitchFamily="50" charset="0"/>
                <a:ea typeface="Verdana" panose="020B0604030504040204" pitchFamily="34" charset="0"/>
                <a:cs typeface="Eras Medium ITC" panose="020B0602030504020804" pitchFamily="34" charset="0"/>
              </a:rPr>
              <a:t>g</a:t>
            </a:r>
            <a:r>
              <a:rPr lang="fr-FR" dirty="0">
                <a:solidFill>
                  <a:srgbClr val="273479"/>
                </a:solidFill>
                <a:effectLst/>
                <a:latin typeface="Satoshi" pitchFamily="50" charset="0"/>
                <a:ea typeface="Verdana" panose="020B0604030504040204" pitchFamily="34" charset="0"/>
                <a:cs typeface="Eras Medium ITC" panose="020B0602030504020804" pitchFamily="34" charset="0"/>
              </a:rPr>
              <a:t>arantit et veille au déroulement de carrière ;</a:t>
            </a:r>
          </a:p>
          <a:p>
            <a:pPr marL="285750" marR="177800" indent="-285750" algn="just">
              <a:lnSpc>
                <a:spcPts val="2200"/>
              </a:lnSpc>
              <a:spcAft>
                <a:spcPts val="1000"/>
              </a:spcAft>
              <a:buFont typeface="Satoshi" pitchFamily="50" charset="0"/>
              <a:buChar char="→"/>
            </a:pPr>
            <a:r>
              <a:rPr lang="fr-FR" dirty="0">
                <a:solidFill>
                  <a:srgbClr val="273479"/>
                </a:solidFill>
                <a:latin typeface="Satoshi" pitchFamily="50" charset="0"/>
                <a:ea typeface="Verdana" panose="020B0604030504040204" pitchFamily="34" charset="0"/>
                <a:cs typeface="Eras Medium ITC" panose="020B0602030504020804" pitchFamily="34" charset="0"/>
              </a:rPr>
              <a:t>p</a:t>
            </a:r>
            <a:r>
              <a:rPr lang="fr-FR" dirty="0">
                <a:solidFill>
                  <a:srgbClr val="273479"/>
                </a:solidFill>
                <a:effectLst/>
                <a:latin typeface="Satoshi" pitchFamily="50" charset="0"/>
                <a:ea typeface="Verdana" panose="020B0604030504040204" pitchFamily="34" charset="0"/>
                <a:cs typeface="Eras Medium ITC" panose="020B0602030504020804" pitchFamily="34" charset="0"/>
              </a:rPr>
              <a:t>rocède à la radiation des agents.</a:t>
            </a:r>
          </a:p>
        </p:txBody>
      </p:sp>
      <p:sp>
        <p:nvSpPr>
          <p:cNvPr id="5" name="Rectangle 4">
            <a:extLst>
              <a:ext uri="{FF2B5EF4-FFF2-40B4-BE49-F238E27FC236}">
                <a16:creationId xmlns:a16="http://schemas.microsoft.com/office/drawing/2014/main" id="{AB0C3DCE-66DE-7B05-7AC4-7AA5E7B05843}"/>
              </a:ext>
            </a:extLst>
          </p:cNvPr>
          <p:cNvSpPr/>
          <p:nvPr/>
        </p:nvSpPr>
        <p:spPr>
          <a:xfrm>
            <a:off x="8353426" y="106326"/>
            <a:ext cx="383857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5D8FB438-55FE-FDAD-6A31-4BC7D9E31950}"/>
              </a:ext>
            </a:extLst>
          </p:cNvPr>
          <p:cNvSpPr txBox="1"/>
          <p:nvPr/>
        </p:nvSpPr>
        <p:spPr>
          <a:xfrm>
            <a:off x="9102091" y="131372"/>
            <a:ext cx="2423160"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 maire </a:t>
            </a:r>
            <a:r>
              <a:rPr lang="en-US" b="1" dirty="0" err="1">
                <a:solidFill>
                  <a:schemeClr val="bg1"/>
                </a:solidFill>
                <a:latin typeface="General Sans Semibold" pitchFamily="50" charset="0"/>
                <a:ea typeface="Inter Bold" pitchFamily="34" charset="-122"/>
              </a:rPr>
              <a:t>employeur</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CC0D9DC9-A258-D2A0-CD25-C8C1E3656FD2}"/>
              </a:ext>
            </a:extLst>
          </p:cNvPr>
          <p:cNvSpPr txBox="1"/>
          <p:nvPr/>
        </p:nvSpPr>
        <p:spPr>
          <a:xfrm>
            <a:off x="358005" y="886221"/>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 les interlocuteurs RH internes</a:t>
            </a:r>
          </a:p>
        </p:txBody>
      </p:sp>
      <p:sp>
        <p:nvSpPr>
          <p:cNvPr id="3" name="ZoneTexte 2">
            <a:extLst>
              <a:ext uri="{FF2B5EF4-FFF2-40B4-BE49-F238E27FC236}">
                <a16:creationId xmlns:a16="http://schemas.microsoft.com/office/drawing/2014/main" id="{60B310EE-5D7E-D8DA-BA4E-AC2866B9D3F7}"/>
              </a:ext>
            </a:extLst>
          </p:cNvPr>
          <p:cNvSpPr txBox="1"/>
          <p:nvPr/>
        </p:nvSpPr>
        <p:spPr>
          <a:xfrm>
            <a:off x="7891273" y="2536934"/>
            <a:ext cx="3529583" cy="2308324"/>
          </a:xfrm>
          <a:prstGeom prst="rect">
            <a:avLst/>
          </a:prstGeom>
          <a:solidFill>
            <a:srgbClr val="E15446"/>
          </a:solidFill>
        </p:spPr>
        <p:txBody>
          <a:bodyPr wrap="square" rtlCol="0">
            <a:spAutoFit/>
          </a:bodyPr>
          <a:lstStyle/>
          <a:p>
            <a:pPr algn="just"/>
            <a:r>
              <a:rPr lang="fr-FR" b="1" dirty="0">
                <a:solidFill>
                  <a:schemeClr val="bg1"/>
                </a:solidFill>
                <a:latin typeface="Satoshi" pitchFamily="50" charset="0"/>
                <a:ea typeface="Verdana" panose="020B0604030504040204" pitchFamily="34" charset="0"/>
                <a:cs typeface="Eras Medium ITC" panose="020B0602030504020804" pitchFamily="34" charset="0"/>
              </a:rPr>
              <a:t>Pour un grand nombre de ces décisions collectives et/ou individuelles, l’exécutif s’appuie sur les avis des instances du dialogue social composées de représentants de la collectivité et de représentants du personnel.</a:t>
            </a:r>
          </a:p>
        </p:txBody>
      </p:sp>
    </p:spTree>
    <p:extLst>
      <p:ext uri="{BB962C8B-B14F-4D97-AF65-F5344CB8AC3E}">
        <p14:creationId xmlns:p14="http://schemas.microsoft.com/office/powerpoint/2010/main" val="16787162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9F44E-2AB8-D541-E66E-FEED773F15D7}"/>
            </a:ext>
          </a:extLst>
        </p:cNvPr>
        <p:cNvGrpSpPr/>
        <p:nvPr/>
      </p:nvGrpSpPr>
      <p:grpSpPr>
        <a:xfrm>
          <a:off x="0" y="0"/>
          <a:ext cx="0" cy="0"/>
          <a:chOff x="0" y="0"/>
          <a:chExt cx="0" cy="0"/>
        </a:xfrm>
      </p:grpSpPr>
      <p:sp>
        <p:nvSpPr>
          <p:cNvPr id="46" name="Rectangle : coins arrondis 45">
            <a:extLst>
              <a:ext uri="{FF2B5EF4-FFF2-40B4-BE49-F238E27FC236}">
                <a16:creationId xmlns:a16="http://schemas.microsoft.com/office/drawing/2014/main" id="{A78D3E28-86F0-82A7-7565-7A86E3AB1006}"/>
              </a:ext>
            </a:extLst>
          </p:cNvPr>
          <p:cNvSpPr/>
          <p:nvPr/>
        </p:nvSpPr>
        <p:spPr>
          <a:xfrm>
            <a:off x="7467600" y="5001768"/>
            <a:ext cx="1847088" cy="1496368"/>
          </a:xfrm>
          <a:prstGeom prst="round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3" name="Ellipse 42">
            <a:extLst>
              <a:ext uri="{FF2B5EF4-FFF2-40B4-BE49-F238E27FC236}">
                <a16:creationId xmlns:a16="http://schemas.microsoft.com/office/drawing/2014/main" id="{8F7BB055-8B13-BFEE-02A7-89ED8F3DE713}"/>
              </a:ext>
            </a:extLst>
          </p:cNvPr>
          <p:cNvSpPr/>
          <p:nvPr/>
        </p:nvSpPr>
        <p:spPr>
          <a:xfrm>
            <a:off x="582168" y="5001768"/>
            <a:ext cx="6437376" cy="1496368"/>
          </a:xfrm>
          <a:prstGeom prst="ellipse">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a:extLst>
              <a:ext uri="{FF2B5EF4-FFF2-40B4-BE49-F238E27FC236}">
                <a16:creationId xmlns:a16="http://schemas.microsoft.com/office/drawing/2014/main" id="{A0D0AC69-40BE-6D14-04B3-1E078DB6F40B}"/>
              </a:ext>
            </a:extLst>
          </p:cNvPr>
          <p:cNvSpPr/>
          <p:nvPr/>
        </p:nvSpPr>
        <p:spPr>
          <a:xfrm>
            <a:off x="8353426" y="106326"/>
            <a:ext cx="383857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CD41771B-A6F9-AAF5-ADC2-204762A8494D}"/>
              </a:ext>
            </a:extLst>
          </p:cNvPr>
          <p:cNvSpPr txBox="1"/>
          <p:nvPr/>
        </p:nvSpPr>
        <p:spPr>
          <a:xfrm>
            <a:off x="9102091" y="131372"/>
            <a:ext cx="2423160"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 maire </a:t>
            </a:r>
            <a:r>
              <a:rPr lang="en-US" b="1" dirty="0" err="1">
                <a:solidFill>
                  <a:schemeClr val="bg1"/>
                </a:solidFill>
                <a:latin typeface="General Sans Semibold" pitchFamily="50" charset="0"/>
                <a:ea typeface="Inter Bold" pitchFamily="34" charset="-122"/>
              </a:rPr>
              <a:t>employeur</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13210F5F-35A5-7003-29B6-C5C75275A774}"/>
              </a:ext>
            </a:extLst>
          </p:cNvPr>
          <p:cNvSpPr txBox="1"/>
          <p:nvPr/>
        </p:nvSpPr>
        <p:spPr>
          <a:xfrm>
            <a:off x="476877" y="595758"/>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Les instances du dialogue social</a:t>
            </a:r>
          </a:p>
        </p:txBody>
      </p:sp>
      <p:sp>
        <p:nvSpPr>
          <p:cNvPr id="15" name="ZoneTexte 14">
            <a:extLst>
              <a:ext uri="{FF2B5EF4-FFF2-40B4-BE49-F238E27FC236}">
                <a16:creationId xmlns:a16="http://schemas.microsoft.com/office/drawing/2014/main" id="{D591C2F6-6B91-C291-6257-34D3B821585C}"/>
              </a:ext>
            </a:extLst>
          </p:cNvPr>
          <p:cNvSpPr txBox="1"/>
          <p:nvPr/>
        </p:nvSpPr>
        <p:spPr>
          <a:xfrm>
            <a:off x="582168" y="1863955"/>
            <a:ext cx="1847088" cy="830997"/>
          </a:xfrm>
          <a:prstGeom prst="rect">
            <a:avLst/>
          </a:prstGeom>
          <a:noFill/>
        </p:spPr>
        <p:txBody>
          <a:bodyPr wrap="square" rtlCol="0">
            <a:spAutoFit/>
          </a:bodyPr>
          <a:lstStyle/>
          <a:p>
            <a:pPr algn="ctr"/>
            <a:r>
              <a:rPr lang="fr-FR" sz="1600" b="1" dirty="0">
                <a:solidFill>
                  <a:srgbClr val="E15446"/>
                </a:solidFill>
                <a:latin typeface="Satoshi" pitchFamily="50" charset="0"/>
              </a:rPr>
              <a:t>La commission administrative paritaire (CAP) </a:t>
            </a:r>
          </a:p>
        </p:txBody>
      </p:sp>
      <p:sp>
        <p:nvSpPr>
          <p:cNvPr id="17" name="Organigramme : Connecteur page suivante 16">
            <a:extLst>
              <a:ext uri="{FF2B5EF4-FFF2-40B4-BE49-F238E27FC236}">
                <a16:creationId xmlns:a16="http://schemas.microsoft.com/office/drawing/2014/main" id="{47F5EED4-4A5D-7F5C-8BCB-587C4C06E056}"/>
              </a:ext>
            </a:extLst>
          </p:cNvPr>
          <p:cNvSpPr/>
          <p:nvPr/>
        </p:nvSpPr>
        <p:spPr>
          <a:xfrm>
            <a:off x="582168" y="1439763"/>
            <a:ext cx="1847088" cy="1952661"/>
          </a:xfrm>
          <a:prstGeom prst="flowChartOffpageConnector">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Organigramme : Connecteur page suivante 17">
            <a:extLst>
              <a:ext uri="{FF2B5EF4-FFF2-40B4-BE49-F238E27FC236}">
                <a16:creationId xmlns:a16="http://schemas.microsoft.com/office/drawing/2014/main" id="{1FAD5D2F-1BB3-BA67-84F5-AB7D42C9055D}"/>
              </a:ext>
            </a:extLst>
          </p:cNvPr>
          <p:cNvSpPr/>
          <p:nvPr/>
        </p:nvSpPr>
        <p:spPr>
          <a:xfrm>
            <a:off x="2877312" y="1439762"/>
            <a:ext cx="1847088" cy="1952661"/>
          </a:xfrm>
          <a:prstGeom prst="flowChartOffpageConnector">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Organigramme : Connecteur page suivante 18">
            <a:extLst>
              <a:ext uri="{FF2B5EF4-FFF2-40B4-BE49-F238E27FC236}">
                <a16:creationId xmlns:a16="http://schemas.microsoft.com/office/drawing/2014/main" id="{E869E4F1-4FC5-417F-1E4A-450B70192920}"/>
              </a:ext>
            </a:extLst>
          </p:cNvPr>
          <p:cNvSpPr/>
          <p:nvPr/>
        </p:nvSpPr>
        <p:spPr>
          <a:xfrm>
            <a:off x="5172456" y="1439761"/>
            <a:ext cx="1847088" cy="1952661"/>
          </a:xfrm>
          <a:prstGeom prst="flowChartOffpageConnector">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Organigramme : Connecteur page suivante 19">
            <a:extLst>
              <a:ext uri="{FF2B5EF4-FFF2-40B4-BE49-F238E27FC236}">
                <a16:creationId xmlns:a16="http://schemas.microsoft.com/office/drawing/2014/main" id="{56414E14-61A4-25C9-BA30-09DC9F6E7526}"/>
              </a:ext>
            </a:extLst>
          </p:cNvPr>
          <p:cNvSpPr/>
          <p:nvPr/>
        </p:nvSpPr>
        <p:spPr>
          <a:xfrm>
            <a:off x="7467600" y="1439761"/>
            <a:ext cx="1847088" cy="1952661"/>
          </a:xfrm>
          <a:prstGeom prst="flowChartOffpageConnector">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Organigramme : Connecteur page suivante 20">
            <a:extLst>
              <a:ext uri="{FF2B5EF4-FFF2-40B4-BE49-F238E27FC236}">
                <a16:creationId xmlns:a16="http://schemas.microsoft.com/office/drawing/2014/main" id="{3143A596-586C-2E8B-0EBC-3A0A9622DC23}"/>
              </a:ext>
            </a:extLst>
          </p:cNvPr>
          <p:cNvSpPr/>
          <p:nvPr/>
        </p:nvSpPr>
        <p:spPr>
          <a:xfrm>
            <a:off x="9762744" y="1439761"/>
            <a:ext cx="1847088" cy="1952661"/>
          </a:xfrm>
          <a:prstGeom prst="flowChartOffpageConnector">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Organigramme : Connecteur page suivante 21">
            <a:extLst>
              <a:ext uri="{FF2B5EF4-FFF2-40B4-BE49-F238E27FC236}">
                <a16:creationId xmlns:a16="http://schemas.microsoft.com/office/drawing/2014/main" id="{698319C8-754D-36AC-3762-6A5B46AFFE85}"/>
              </a:ext>
            </a:extLst>
          </p:cNvPr>
          <p:cNvSpPr/>
          <p:nvPr/>
        </p:nvSpPr>
        <p:spPr>
          <a:xfrm flipV="1">
            <a:off x="582168" y="3209544"/>
            <a:ext cx="1847088" cy="1562129"/>
          </a:xfrm>
          <a:custGeom>
            <a:avLst/>
            <a:gdLst>
              <a:gd name="csX0" fmla="*/ 0 w 10000"/>
              <a:gd name="csY0" fmla="*/ 0 h 10000"/>
              <a:gd name="csX1" fmla="*/ 10000 w 10000"/>
              <a:gd name="csY1" fmla="*/ 0 h 10000"/>
              <a:gd name="csX2" fmla="*/ 10000 w 10000"/>
              <a:gd name="csY2" fmla="*/ 8000 h 10000"/>
              <a:gd name="csX3" fmla="*/ 5000 w 10000"/>
              <a:gd name="csY3" fmla="*/ 10000 h 10000"/>
              <a:gd name="csX4" fmla="*/ 0 w 10000"/>
              <a:gd name="csY4" fmla="*/ 8000 h 10000"/>
              <a:gd name="csX5" fmla="*/ 0 w 10000"/>
              <a:gd name="csY5" fmla="*/ 0 h 10000"/>
              <a:gd name="csX0" fmla="*/ 0 w 10000"/>
              <a:gd name="csY0" fmla="*/ 0 h 8000"/>
              <a:gd name="csX1" fmla="*/ 10000 w 10000"/>
              <a:gd name="csY1" fmla="*/ 0 h 8000"/>
              <a:gd name="csX2" fmla="*/ 10000 w 10000"/>
              <a:gd name="csY2" fmla="*/ 8000 h 8000"/>
              <a:gd name="csX3" fmla="*/ 5000 w 10000"/>
              <a:gd name="csY3" fmla="*/ 5973 h 8000"/>
              <a:gd name="csX4" fmla="*/ 0 w 10000"/>
              <a:gd name="csY4" fmla="*/ 8000 h 8000"/>
              <a:gd name="csX5" fmla="*/ 0 w 10000"/>
              <a:gd name="csY5" fmla="*/ 0 h 8000"/>
            </a:gdLst>
            <a:ahLst/>
            <a:cxnLst>
              <a:cxn ang="0">
                <a:pos x="csX0" y="csY0"/>
              </a:cxn>
              <a:cxn ang="0">
                <a:pos x="csX1" y="csY1"/>
              </a:cxn>
              <a:cxn ang="0">
                <a:pos x="csX2" y="csY2"/>
              </a:cxn>
              <a:cxn ang="0">
                <a:pos x="csX3" y="csY3"/>
              </a:cxn>
              <a:cxn ang="0">
                <a:pos x="csX4" y="csY4"/>
              </a:cxn>
              <a:cxn ang="0">
                <a:pos x="csX5" y="csY5"/>
              </a:cxn>
            </a:cxnLst>
            <a:rect l="l" t="t" r="r" b="b"/>
            <a:pathLst>
              <a:path w="10000" h="8000">
                <a:moveTo>
                  <a:pt x="0" y="0"/>
                </a:moveTo>
                <a:lnTo>
                  <a:pt x="10000" y="0"/>
                </a:lnTo>
                <a:lnTo>
                  <a:pt x="10000" y="8000"/>
                </a:lnTo>
                <a:lnTo>
                  <a:pt x="5000" y="5973"/>
                </a:lnTo>
                <a:lnTo>
                  <a:pt x="0" y="8000"/>
                </a:lnTo>
                <a:lnTo>
                  <a:pt x="0" y="0"/>
                </a:lnTo>
                <a:close/>
              </a:path>
            </a:pathLst>
          </a:cu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9" name="ZoneTexte 28">
            <a:extLst>
              <a:ext uri="{FF2B5EF4-FFF2-40B4-BE49-F238E27FC236}">
                <a16:creationId xmlns:a16="http://schemas.microsoft.com/office/drawing/2014/main" id="{567EFE2F-6D39-350C-E7B4-C8B978E58968}"/>
              </a:ext>
            </a:extLst>
          </p:cNvPr>
          <p:cNvSpPr txBox="1"/>
          <p:nvPr/>
        </p:nvSpPr>
        <p:spPr>
          <a:xfrm>
            <a:off x="2877312" y="1863955"/>
            <a:ext cx="1847088" cy="830997"/>
          </a:xfrm>
          <a:prstGeom prst="rect">
            <a:avLst/>
          </a:prstGeom>
          <a:noFill/>
        </p:spPr>
        <p:txBody>
          <a:bodyPr wrap="square" rtlCol="0">
            <a:spAutoFit/>
          </a:bodyPr>
          <a:lstStyle/>
          <a:p>
            <a:pPr algn="ctr"/>
            <a:r>
              <a:rPr lang="fr-FR" sz="1600" b="1" dirty="0">
                <a:solidFill>
                  <a:srgbClr val="E15446"/>
                </a:solidFill>
                <a:latin typeface="Satoshi" pitchFamily="50" charset="0"/>
              </a:rPr>
              <a:t>La commission consultative paritaire (CCP)</a:t>
            </a:r>
          </a:p>
        </p:txBody>
      </p:sp>
      <p:sp>
        <p:nvSpPr>
          <p:cNvPr id="30" name="ZoneTexte 29">
            <a:extLst>
              <a:ext uri="{FF2B5EF4-FFF2-40B4-BE49-F238E27FC236}">
                <a16:creationId xmlns:a16="http://schemas.microsoft.com/office/drawing/2014/main" id="{CD30DC6B-A2D7-672F-22B9-CE4EB464FD06}"/>
              </a:ext>
            </a:extLst>
          </p:cNvPr>
          <p:cNvSpPr txBox="1"/>
          <p:nvPr/>
        </p:nvSpPr>
        <p:spPr>
          <a:xfrm>
            <a:off x="5172456" y="1987065"/>
            <a:ext cx="1847088" cy="584775"/>
          </a:xfrm>
          <a:prstGeom prst="rect">
            <a:avLst/>
          </a:prstGeom>
          <a:noFill/>
        </p:spPr>
        <p:txBody>
          <a:bodyPr wrap="square" rtlCol="0">
            <a:spAutoFit/>
          </a:bodyPr>
          <a:lstStyle/>
          <a:p>
            <a:pPr algn="ctr"/>
            <a:r>
              <a:rPr lang="fr-FR" sz="1600" b="1" dirty="0">
                <a:solidFill>
                  <a:srgbClr val="E15446"/>
                </a:solidFill>
                <a:latin typeface="Satoshi" pitchFamily="50" charset="0"/>
              </a:rPr>
              <a:t>Le conseil de discipline</a:t>
            </a:r>
          </a:p>
        </p:txBody>
      </p:sp>
      <p:sp>
        <p:nvSpPr>
          <p:cNvPr id="31" name="ZoneTexte 30">
            <a:extLst>
              <a:ext uri="{FF2B5EF4-FFF2-40B4-BE49-F238E27FC236}">
                <a16:creationId xmlns:a16="http://schemas.microsoft.com/office/drawing/2014/main" id="{119F5DD9-06FE-37C7-B137-CDBE19D3DD67}"/>
              </a:ext>
            </a:extLst>
          </p:cNvPr>
          <p:cNvSpPr txBox="1"/>
          <p:nvPr/>
        </p:nvSpPr>
        <p:spPr>
          <a:xfrm>
            <a:off x="7467600" y="1987067"/>
            <a:ext cx="1847088" cy="584775"/>
          </a:xfrm>
          <a:prstGeom prst="rect">
            <a:avLst/>
          </a:prstGeom>
          <a:noFill/>
        </p:spPr>
        <p:txBody>
          <a:bodyPr wrap="square" rtlCol="0">
            <a:spAutoFit/>
          </a:bodyPr>
          <a:lstStyle/>
          <a:p>
            <a:pPr algn="ctr"/>
            <a:r>
              <a:rPr lang="fr-FR" sz="1600" b="1" dirty="0">
                <a:solidFill>
                  <a:srgbClr val="E15446"/>
                </a:solidFill>
                <a:latin typeface="Satoshi" pitchFamily="50" charset="0"/>
              </a:rPr>
              <a:t>Le comité social territorial (CST) </a:t>
            </a:r>
          </a:p>
        </p:txBody>
      </p:sp>
      <p:sp>
        <p:nvSpPr>
          <p:cNvPr id="32" name="ZoneTexte 31">
            <a:extLst>
              <a:ext uri="{FF2B5EF4-FFF2-40B4-BE49-F238E27FC236}">
                <a16:creationId xmlns:a16="http://schemas.microsoft.com/office/drawing/2014/main" id="{FC852FB0-0D6A-10A1-3555-6DC24501A9ED}"/>
              </a:ext>
            </a:extLst>
          </p:cNvPr>
          <p:cNvSpPr txBox="1"/>
          <p:nvPr/>
        </p:nvSpPr>
        <p:spPr>
          <a:xfrm>
            <a:off x="9762744" y="1494625"/>
            <a:ext cx="1847088" cy="1477328"/>
          </a:xfrm>
          <a:prstGeom prst="rect">
            <a:avLst/>
          </a:prstGeom>
          <a:noFill/>
        </p:spPr>
        <p:txBody>
          <a:bodyPr wrap="square" rtlCol="0">
            <a:spAutoFit/>
          </a:bodyPr>
          <a:lstStyle/>
          <a:p>
            <a:pPr algn="ctr"/>
            <a:r>
              <a:rPr lang="fr-FR" sz="1500" b="1" dirty="0">
                <a:solidFill>
                  <a:srgbClr val="E15446"/>
                </a:solidFill>
                <a:latin typeface="Satoshi" pitchFamily="50" charset="0"/>
              </a:rPr>
              <a:t>La formation spécialisée en matière de santé, de sécurité et de conditions de travail  (FSSSCT)</a:t>
            </a:r>
          </a:p>
        </p:txBody>
      </p:sp>
      <p:sp>
        <p:nvSpPr>
          <p:cNvPr id="33" name="ZoneTexte 32">
            <a:extLst>
              <a:ext uri="{FF2B5EF4-FFF2-40B4-BE49-F238E27FC236}">
                <a16:creationId xmlns:a16="http://schemas.microsoft.com/office/drawing/2014/main" id="{45674ED5-9A5A-5F92-2F63-34EAB70CDCBE}"/>
              </a:ext>
            </a:extLst>
          </p:cNvPr>
          <p:cNvSpPr txBox="1"/>
          <p:nvPr/>
        </p:nvSpPr>
        <p:spPr>
          <a:xfrm>
            <a:off x="582168" y="3602122"/>
            <a:ext cx="1847088" cy="1092607"/>
          </a:xfrm>
          <a:prstGeom prst="rect">
            <a:avLst/>
          </a:prstGeom>
          <a:noFill/>
        </p:spPr>
        <p:txBody>
          <a:bodyPr wrap="square" rtlCol="0">
            <a:spAutoFit/>
          </a:bodyPr>
          <a:lstStyle/>
          <a:p>
            <a:pPr algn="ctr"/>
            <a:r>
              <a:rPr lang="fr-FR" sz="1300" dirty="0">
                <a:solidFill>
                  <a:srgbClr val="273479"/>
                </a:solidFill>
                <a:latin typeface="Satoshi" pitchFamily="50" charset="0"/>
              </a:rPr>
              <a:t>Examine les situations individuelles défavorables concernant les fonctionnaires</a:t>
            </a:r>
          </a:p>
        </p:txBody>
      </p:sp>
      <p:sp>
        <p:nvSpPr>
          <p:cNvPr id="34" name="Organigramme : Connecteur page suivante 21">
            <a:extLst>
              <a:ext uri="{FF2B5EF4-FFF2-40B4-BE49-F238E27FC236}">
                <a16:creationId xmlns:a16="http://schemas.microsoft.com/office/drawing/2014/main" id="{E4398141-154E-4F10-AC87-80B6F11F5079}"/>
              </a:ext>
            </a:extLst>
          </p:cNvPr>
          <p:cNvSpPr/>
          <p:nvPr/>
        </p:nvSpPr>
        <p:spPr>
          <a:xfrm flipV="1">
            <a:off x="2877312" y="3209544"/>
            <a:ext cx="1847088" cy="1562129"/>
          </a:xfrm>
          <a:custGeom>
            <a:avLst/>
            <a:gdLst>
              <a:gd name="csX0" fmla="*/ 0 w 10000"/>
              <a:gd name="csY0" fmla="*/ 0 h 10000"/>
              <a:gd name="csX1" fmla="*/ 10000 w 10000"/>
              <a:gd name="csY1" fmla="*/ 0 h 10000"/>
              <a:gd name="csX2" fmla="*/ 10000 w 10000"/>
              <a:gd name="csY2" fmla="*/ 8000 h 10000"/>
              <a:gd name="csX3" fmla="*/ 5000 w 10000"/>
              <a:gd name="csY3" fmla="*/ 10000 h 10000"/>
              <a:gd name="csX4" fmla="*/ 0 w 10000"/>
              <a:gd name="csY4" fmla="*/ 8000 h 10000"/>
              <a:gd name="csX5" fmla="*/ 0 w 10000"/>
              <a:gd name="csY5" fmla="*/ 0 h 10000"/>
              <a:gd name="csX0" fmla="*/ 0 w 10000"/>
              <a:gd name="csY0" fmla="*/ 0 h 8000"/>
              <a:gd name="csX1" fmla="*/ 10000 w 10000"/>
              <a:gd name="csY1" fmla="*/ 0 h 8000"/>
              <a:gd name="csX2" fmla="*/ 10000 w 10000"/>
              <a:gd name="csY2" fmla="*/ 8000 h 8000"/>
              <a:gd name="csX3" fmla="*/ 5000 w 10000"/>
              <a:gd name="csY3" fmla="*/ 5973 h 8000"/>
              <a:gd name="csX4" fmla="*/ 0 w 10000"/>
              <a:gd name="csY4" fmla="*/ 8000 h 8000"/>
              <a:gd name="csX5" fmla="*/ 0 w 10000"/>
              <a:gd name="csY5" fmla="*/ 0 h 8000"/>
            </a:gdLst>
            <a:ahLst/>
            <a:cxnLst>
              <a:cxn ang="0">
                <a:pos x="csX0" y="csY0"/>
              </a:cxn>
              <a:cxn ang="0">
                <a:pos x="csX1" y="csY1"/>
              </a:cxn>
              <a:cxn ang="0">
                <a:pos x="csX2" y="csY2"/>
              </a:cxn>
              <a:cxn ang="0">
                <a:pos x="csX3" y="csY3"/>
              </a:cxn>
              <a:cxn ang="0">
                <a:pos x="csX4" y="csY4"/>
              </a:cxn>
              <a:cxn ang="0">
                <a:pos x="csX5" y="csY5"/>
              </a:cxn>
            </a:cxnLst>
            <a:rect l="l" t="t" r="r" b="b"/>
            <a:pathLst>
              <a:path w="10000" h="8000">
                <a:moveTo>
                  <a:pt x="0" y="0"/>
                </a:moveTo>
                <a:lnTo>
                  <a:pt x="10000" y="0"/>
                </a:lnTo>
                <a:lnTo>
                  <a:pt x="10000" y="8000"/>
                </a:lnTo>
                <a:lnTo>
                  <a:pt x="5000" y="5973"/>
                </a:lnTo>
                <a:lnTo>
                  <a:pt x="0" y="8000"/>
                </a:lnTo>
                <a:lnTo>
                  <a:pt x="0" y="0"/>
                </a:lnTo>
                <a:close/>
              </a:path>
            </a:pathLst>
          </a:cu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ZoneTexte 34">
            <a:extLst>
              <a:ext uri="{FF2B5EF4-FFF2-40B4-BE49-F238E27FC236}">
                <a16:creationId xmlns:a16="http://schemas.microsoft.com/office/drawing/2014/main" id="{DEED3CB8-B2BA-1227-DB3C-670BAD83159C}"/>
              </a:ext>
            </a:extLst>
          </p:cNvPr>
          <p:cNvSpPr txBox="1"/>
          <p:nvPr/>
        </p:nvSpPr>
        <p:spPr>
          <a:xfrm>
            <a:off x="2877312" y="3802176"/>
            <a:ext cx="1847088" cy="692497"/>
          </a:xfrm>
          <a:prstGeom prst="rect">
            <a:avLst/>
          </a:prstGeom>
          <a:noFill/>
        </p:spPr>
        <p:txBody>
          <a:bodyPr wrap="square" rtlCol="0">
            <a:spAutoFit/>
          </a:bodyPr>
          <a:lstStyle/>
          <a:p>
            <a:pPr algn="ctr"/>
            <a:r>
              <a:rPr lang="fr-FR" sz="1300" dirty="0">
                <a:solidFill>
                  <a:srgbClr val="273479"/>
                </a:solidFill>
                <a:latin typeface="Satoshi" pitchFamily="50" charset="0"/>
              </a:rPr>
              <a:t>Examine les situations individuelles des contractuels</a:t>
            </a:r>
          </a:p>
        </p:txBody>
      </p:sp>
      <p:sp>
        <p:nvSpPr>
          <p:cNvPr id="36" name="Organigramme : Connecteur page suivante 21">
            <a:extLst>
              <a:ext uri="{FF2B5EF4-FFF2-40B4-BE49-F238E27FC236}">
                <a16:creationId xmlns:a16="http://schemas.microsoft.com/office/drawing/2014/main" id="{3AEC744A-84EB-E5E3-E6EE-4858017E25EB}"/>
              </a:ext>
            </a:extLst>
          </p:cNvPr>
          <p:cNvSpPr/>
          <p:nvPr/>
        </p:nvSpPr>
        <p:spPr>
          <a:xfrm flipV="1">
            <a:off x="5172456" y="3209544"/>
            <a:ext cx="1847088" cy="1562129"/>
          </a:xfrm>
          <a:custGeom>
            <a:avLst/>
            <a:gdLst>
              <a:gd name="csX0" fmla="*/ 0 w 10000"/>
              <a:gd name="csY0" fmla="*/ 0 h 10000"/>
              <a:gd name="csX1" fmla="*/ 10000 w 10000"/>
              <a:gd name="csY1" fmla="*/ 0 h 10000"/>
              <a:gd name="csX2" fmla="*/ 10000 w 10000"/>
              <a:gd name="csY2" fmla="*/ 8000 h 10000"/>
              <a:gd name="csX3" fmla="*/ 5000 w 10000"/>
              <a:gd name="csY3" fmla="*/ 10000 h 10000"/>
              <a:gd name="csX4" fmla="*/ 0 w 10000"/>
              <a:gd name="csY4" fmla="*/ 8000 h 10000"/>
              <a:gd name="csX5" fmla="*/ 0 w 10000"/>
              <a:gd name="csY5" fmla="*/ 0 h 10000"/>
              <a:gd name="csX0" fmla="*/ 0 w 10000"/>
              <a:gd name="csY0" fmla="*/ 0 h 8000"/>
              <a:gd name="csX1" fmla="*/ 10000 w 10000"/>
              <a:gd name="csY1" fmla="*/ 0 h 8000"/>
              <a:gd name="csX2" fmla="*/ 10000 w 10000"/>
              <a:gd name="csY2" fmla="*/ 8000 h 8000"/>
              <a:gd name="csX3" fmla="*/ 5000 w 10000"/>
              <a:gd name="csY3" fmla="*/ 5973 h 8000"/>
              <a:gd name="csX4" fmla="*/ 0 w 10000"/>
              <a:gd name="csY4" fmla="*/ 8000 h 8000"/>
              <a:gd name="csX5" fmla="*/ 0 w 10000"/>
              <a:gd name="csY5" fmla="*/ 0 h 8000"/>
            </a:gdLst>
            <a:ahLst/>
            <a:cxnLst>
              <a:cxn ang="0">
                <a:pos x="csX0" y="csY0"/>
              </a:cxn>
              <a:cxn ang="0">
                <a:pos x="csX1" y="csY1"/>
              </a:cxn>
              <a:cxn ang="0">
                <a:pos x="csX2" y="csY2"/>
              </a:cxn>
              <a:cxn ang="0">
                <a:pos x="csX3" y="csY3"/>
              </a:cxn>
              <a:cxn ang="0">
                <a:pos x="csX4" y="csY4"/>
              </a:cxn>
              <a:cxn ang="0">
                <a:pos x="csX5" y="csY5"/>
              </a:cxn>
            </a:cxnLst>
            <a:rect l="l" t="t" r="r" b="b"/>
            <a:pathLst>
              <a:path w="10000" h="8000">
                <a:moveTo>
                  <a:pt x="0" y="0"/>
                </a:moveTo>
                <a:lnTo>
                  <a:pt x="10000" y="0"/>
                </a:lnTo>
                <a:lnTo>
                  <a:pt x="10000" y="8000"/>
                </a:lnTo>
                <a:lnTo>
                  <a:pt x="5000" y="5973"/>
                </a:lnTo>
                <a:lnTo>
                  <a:pt x="0" y="8000"/>
                </a:lnTo>
                <a:lnTo>
                  <a:pt x="0" y="0"/>
                </a:lnTo>
                <a:close/>
              </a:path>
            </a:pathLst>
          </a:cu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ZoneTexte 36">
            <a:extLst>
              <a:ext uri="{FF2B5EF4-FFF2-40B4-BE49-F238E27FC236}">
                <a16:creationId xmlns:a16="http://schemas.microsoft.com/office/drawing/2014/main" id="{06B3A876-B9CC-1DB4-30B0-C0B3FA28269D}"/>
              </a:ext>
            </a:extLst>
          </p:cNvPr>
          <p:cNvSpPr txBox="1"/>
          <p:nvPr/>
        </p:nvSpPr>
        <p:spPr>
          <a:xfrm>
            <a:off x="5172456" y="3902202"/>
            <a:ext cx="1847088" cy="492443"/>
          </a:xfrm>
          <a:prstGeom prst="rect">
            <a:avLst/>
          </a:prstGeom>
          <a:noFill/>
        </p:spPr>
        <p:txBody>
          <a:bodyPr wrap="square" rtlCol="0">
            <a:spAutoFit/>
          </a:bodyPr>
          <a:lstStyle/>
          <a:p>
            <a:pPr algn="ctr"/>
            <a:r>
              <a:rPr lang="fr-FR" sz="1300" dirty="0">
                <a:solidFill>
                  <a:srgbClr val="273479"/>
                </a:solidFill>
                <a:latin typeface="Satoshi" pitchFamily="50" charset="0"/>
              </a:rPr>
              <a:t>Examine les dossiers disciplinaires</a:t>
            </a:r>
          </a:p>
        </p:txBody>
      </p:sp>
      <p:sp>
        <p:nvSpPr>
          <p:cNvPr id="38" name="Organigramme : Connecteur page suivante 21">
            <a:extLst>
              <a:ext uri="{FF2B5EF4-FFF2-40B4-BE49-F238E27FC236}">
                <a16:creationId xmlns:a16="http://schemas.microsoft.com/office/drawing/2014/main" id="{7A3E724D-B24F-5167-A2BE-A415AC7AECB4}"/>
              </a:ext>
            </a:extLst>
          </p:cNvPr>
          <p:cNvSpPr/>
          <p:nvPr/>
        </p:nvSpPr>
        <p:spPr>
          <a:xfrm flipV="1">
            <a:off x="7467600" y="3209544"/>
            <a:ext cx="1847088" cy="1562129"/>
          </a:xfrm>
          <a:custGeom>
            <a:avLst/>
            <a:gdLst>
              <a:gd name="csX0" fmla="*/ 0 w 10000"/>
              <a:gd name="csY0" fmla="*/ 0 h 10000"/>
              <a:gd name="csX1" fmla="*/ 10000 w 10000"/>
              <a:gd name="csY1" fmla="*/ 0 h 10000"/>
              <a:gd name="csX2" fmla="*/ 10000 w 10000"/>
              <a:gd name="csY2" fmla="*/ 8000 h 10000"/>
              <a:gd name="csX3" fmla="*/ 5000 w 10000"/>
              <a:gd name="csY3" fmla="*/ 10000 h 10000"/>
              <a:gd name="csX4" fmla="*/ 0 w 10000"/>
              <a:gd name="csY4" fmla="*/ 8000 h 10000"/>
              <a:gd name="csX5" fmla="*/ 0 w 10000"/>
              <a:gd name="csY5" fmla="*/ 0 h 10000"/>
              <a:gd name="csX0" fmla="*/ 0 w 10000"/>
              <a:gd name="csY0" fmla="*/ 0 h 8000"/>
              <a:gd name="csX1" fmla="*/ 10000 w 10000"/>
              <a:gd name="csY1" fmla="*/ 0 h 8000"/>
              <a:gd name="csX2" fmla="*/ 10000 w 10000"/>
              <a:gd name="csY2" fmla="*/ 8000 h 8000"/>
              <a:gd name="csX3" fmla="*/ 5000 w 10000"/>
              <a:gd name="csY3" fmla="*/ 5973 h 8000"/>
              <a:gd name="csX4" fmla="*/ 0 w 10000"/>
              <a:gd name="csY4" fmla="*/ 8000 h 8000"/>
              <a:gd name="csX5" fmla="*/ 0 w 10000"/>
              <a:gd name="csY5" fmla="*/ 0 h 8000"/>
            </a:gdLst>
            <a:ahLst/>
            <a:cxnLst>
              <a:cxn ang="0">
                <a:pos x="csX0" y="csY0"/>
              </a:cxn>
              <a:cxn ang="0">
                <a:pos x="csX1" y="csY1"/>
              </a:cxn>
              <a:cxn ang="0">
                <a:pos x="csX2" y="csY2"/>
              </a:cxn>
              <a:cxn ang="0">
                <a:pos x="csX3" y="csY3"/>
              </a:cxn>
              <a:cxn ang="0">
                <a:pos x="csX4" y="csY4"/>
              </a:cxn>
              <a:cxn ang="0">
                <a:pos x="csX5" y="csY5"/>
              </a:cxn>
            </a:cxnLst>
            <a:rect l="l" t="t" r="r" b="b"/>
            <a:pathLst>
              <a:path w="10000" h="8000">
                <a:moveTo>
                  <a:pt x="0" y="0"/>
                </a:moveTo>
                <a:lnTo>
                  <a:pt x="10000" y="0"/>
                </a:lnTo>
                <a:lnTo>
                  <a:pt x="10000" y="8000"/>
                </a:lnTo>
                <a:lnTo>
                  <a:pt x="5000" y="5973"/>
                </a:lnTo>
                <a:lnTo>
                  <a:pt x="0" y="8000"/>
                </a:lnTo>
                <a:lnTo>
                  <a:pt x="0" y="0"/>
                </a:lnTo>
                <a:close/>
              </a:path>
            </a:pathLst>
          </a:cu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9" name="ZoneTexte 38">
            <a:extLst>
              <a:ext uri="{FF2B5EF4-FFF2-40B4-BE49-F238E27FC236}">
                <a16:creationId xmlns:a16="http://schemas.microsoft.com/office/drawing/2014/main" id="{F994476D-CE92-2750-D100-2AA95773E958}"/>
              </a:ext>
            </a:extLst>
          </p:cNvPr>
          <p:cNvSpPr txBox="1"/>
          <p:nvPr/>
        </p:nvSpPr>
        <p:spPr>
          <a:xfrm>
            <a:off x="7467600" y="3602122"/>
            <a:ext cx="1847088" cy="1107996"/>
          </a:xfrm>
          <a:prstGeom prst="rect">
            <a:avLst/>
          </a:prstGeom>
          <a:noFill/>
        </p:spPr>
        <p:txBody>
          <a:bodyPr wrap="square" rtlCol="0">
            <a:spAutoFit/>
          </a:bodyPr>
          <a:lstStyle/>
          <a:p>
            <a:pPr algn="ctr"/>
            <a:r>
              <a:rPr lang="fr-FR" sz="1100" dirty="0">
                <a:solidFill>
                  <a:srgbClr val="273479"/>
                </a:solidFill>
                <a:latin typeface="Satoshi" pitchFamily="50" charset="0"/>
              </a:rPr>
              <a:t>Examine les questions d’ordre général et collectives concernant notamment l’organisation et le fonctionnement des services</a:t>
            </a:r>
          </a:p>
        </p:txBody>
      </p:sp>
      <p:sp>
        <p:nvSpPr>
          <p:cNvPr id="40" name="Organigramme : Connecteur page suivante 21">
            <a:extLst>
              <a:ext uri="{FF2B5EF4-FFF2-40B4-BE49-F238E27FC236}">
                <a16:creationId xmlns:a16="http://schemas.microsoft.com/office/drawing/2014/main" id="{5B476091-39E3-993D-7C7D-4F8C93729AB9}"/>
              </a:ext>
            </a:extLst>
          </p:cNvPr>
          <p:cNvSpPr/>
          <p:nvPr/>
        </p:nvSpPr>
        <p:spPr>
          <a:xfrm flipV="1">
            <a:off x="9762744" y="3209544"/>
            <a:ext cx="1847088" cy="1562129"/>
          </a:xfrm>
          <a:custGeom>
            <a:avLst/>
            <a:gdLst>
              <a:gd name="csX0" fmla="*/ 0 w 10000"/>
              <a:gd name="csY0" fmla="*/ 0 h 10000"/>
              <a:gd name="csX1" fmla="*/ 10000 w 10000"/>
              <a:gd name="csY1" fmla="*/ 0 h 10000"/>
              <a:gd name="csX2" fmla="*/ 10000 w 10000"/>
              <a:gd name="csY2" fmla="*/ 8000 h 10000"/>
              <a:gd name="csX3" fmla="*/ 5000 w 10000"/>
              <a:gd name="csY3" fmla="*/ 10000 h 10000"/>
              <a:gd name="csX4" fmla="*/ 0 w 10000"/>
              <a:gd name="csY4" fmla="*/ 8000 h 10000"/>
              <a:gd name="csX5" fmla="*/ 0 w 10000"/>
              <a:gd name="csY5" fmla="*/ 0 h 10000"/>
              <a:gd name="csX0" fmla="*/ 0 w 10000"/>
              <a:gd name="csY0" fmla="*/ 0 h 8000"/>
              <a:gd name="csX1" fmla="*/ 10000 w 10000"/>
              <a:gd name="csY1" fmla="*/ 0 h 8000"/>
              <a:gd name="csX2" fmla="*/ 10000 w 10000"/>
              <a:gd name="csY2" fmla="*/ 8000 h 8000"/>
              <a:gd name="csX3" fmla="*/ 5000 w 10000"/>
              <a:gd name="csY3" fmla="*/ 5973 h 8000"/>
              <a:gd name="csX4" fmla="*/ 0 w 10000"/>
              <a:gd name="csY4" fmla="*/ 8000 h 8000"/>
              <a:gd name="csX5" fmla="*/ 0 w 10000"/>
              <a:gd name="csY5" fmla="*/ 0 h 8000"/>
            </a:gdLst>
            <a:ahLst/>
            <a:cxnLst>
              <a:cxn ang="0">
                <a:pos x="csX0" y="csY0"/>
              </a:cxn>
              <a:cxn ang="0">
                <a:pos x="csX1" y="csY1"/>
              </a:cxn>
              <a:cxn ang="0">
                <a:pos x="csX2" y="csY2"/>
              </a:cxn>
              <a:cxn ang="0">
                <a:pos x="csX3" y="csY3"/>
              </a:cxn>
              <a:cxn ang="0">
                <a:pos x="csX4" y="csY4"/>
              </a:cxn>
              <a:cxn ang="0">
                <a:pos x="csX5" y="csY5"/>
              </a:cxn>
            </a:cxnLst>
            <a:rect l="l" t="t" r="r" b="b"/>
            <a:pathLst>
              <a:path w="10000" h="8000">
                <a:moveTo>
                  <a:pt x="0" y="0"/>
                </a:moveTo>
                <a:lnTo>
                  <a:pt x="10000" y="0"/>
                </a:lnTo>
                <a:lnTo>
                  <a:pt x="10000" y="8000"/>
                </a:lnTo>
                <a:lnTo>
                  <a:pt x="5000" y="5973"/>
                </a:lnTo>
                <a:lnTo>
                  <a:pt x="0" y="8000"/>
                </a:lnTo>
                <a:lnTo>
                  <a:pt x="0" y="0"/>
                </a:lnTo>
                <a:close/>
              </a:path>
            </a:pathLst>
          </a:cu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1" name="ZoneTexte 40">
            <a:extLst>
              <a:ext uri="{FF2B5EF4-FFF2-40B4-BE49-F238E27FC236}">
                <a16:creationId xmlns:a16="http://schemas.microsoft.com/office/drawing/2014/main" id="{B3749F5E-10FF-8248-5A93-3840463873EB}"/>
              </a:ext>
            </a:extLst>
          </p:cNvPr>
          <p:cNvSpPr txBox="1"/>
          <p:nvPr/>
        </p:nvSpPr>
        <p:spPr>
          <a:xfrm>
            <a:off x="9762744" y="3638698"/>
            <a:ext cx="1847088" cy="1092607"/>
          </a:xfrm>
          <a:prstGeom prst="rect">
            <a:avLst/>
          </a:prstGeom>
          <a:noFill/>
        </p:spPr>
        <p:txBody>
          <a:bodyPr wrap="square" rtlCol="0">
            <a:spAutoFit/>
          </a:bodyPr>
          <a:lstStyle/>
          <a:p>
            <a:pPr algn="ctr"/>
            <a:r>
              <a:rPr lang="fr-FR" sz="1300" dirty="0">
                <a:solidFill>
                  <a:srgbClr val="273479"/>
                </a:solidFill>
                <a:latin typeface="Satoshi" pitchFamily="50" charset="0"/>
              </a:rPr>
              <a:t>Examine les questions concernant la protection de la santé et la sécurité des agents</a:t>
            </a:r>
          </a:p>
        </p:txBody>
      </p:sp>
      <p:sp>
        <p:nvSpPr>
          <p:cNvPr id="42" name="ZoneTexte 41">
            <a:extLst>
              <a:ext uri="{FF2B5EF4-FFF2-40B4-BE49-F238E27FC236}">
                <a16:creationId xmlns:a16="http://schemas.microsoft.com/office/drawing/2014/main" id="{48038EF4-35CB-3A8F-1458-FBDCEFDE2FC7}"/>
              </a:ext>
            </a:extLst>
          </p:cNvPr>
          <p:cNvSpPr txBox="1"/>
          <p:nvPr/>
        </p:nvSpPr>
        <p:spPr>
          <a:xfrm>
            <a:off x="2087880" y="5153412"/>
            <a:ext cx="3425952" cy="1400383"/>
          </a:xfrm>
          <a:prstGeom prst="rect">
            <a:avLst/>
          </a:prstGeom>
          <a:noFill/>
        </p:spPr>
        <p:txBody>
          <a:bodyPr wrap="square" rtlCol="0">
            <a:spAutoFit/>
          </a:bodyPr>
          <a:lstStyle/>
          <a:p>
            <a:pPr algn="ctr"/>
            <a:r>
              <a:rPr lang="fr-FR" sz="1300" dirty="0">
                <a:solidFill>
                  <a:schemeClr val="bg1"/>
                </a:solidFill>
                <a:latin typeface="Satoshi" pitchFamily="50" charset="0"/>
              </a:rPr>
              <a:t>En interne si plus de 350 agents</a:t>
            </a:r>
          </a:p>
          <a:p>
            <a:pPr algn="ctr">
              <a:spcBef>
                <a:spcPts val="1200"/>
              </a:spcBef>
              <a:spcAft>
                <a:spcPts val="1200"/>
              </a:spcAft>
            </a:pPr>
            <a:r>
              <a:rPr lang="fr-FR" sz="1300" dirty="0">
                <a:solidFill>
                  <a:srgbClr val="273479"/>
                </a:solidFill>
                <a:latin typeface="Satoshi" pitchFamily="50" charset="0"/>
              </a:rPr>
              <a:t>OU</a:t>
            </a:r>
          </a:p>
          <a:p>
            <a:pPr algn="ctr"/>
            <a:r>
              <a:rPr lang="fr-FR" sz="1300" dirty="0">
                <a:solidFill>
                  <a:schemeClr val="bg1"/>
                </a:solidFill>
                <a:latin typeface="Satoshi" pitchFamily="50" charset="0"/>
              </a:rPr>
              <a:t>Placés auprès du CDG si moins de 350 agents ou affilié volontaire qui n’a pas délibéré pour maintenir en interne ses instances</a:t>
            </a:r>
          </a:p>
        </p:txBody>
      </p:sp>
      <p:sp>
        <p:nvSpPr>
          <p:cNvPr id="44" name="ZoneTexte 43">
            <a:extLst>
              <a:ext uri="{FF2B5EF4-FFF2-40B4-BE49-F238E27FC236}">
                <a16:creationId xmlns:a16="http://schemas.microsoft.com/office/drawing/2014/main" id="{E55C6096-1782-436F-B421-130A186860F3}"/>
              </a:ext>
            </a:extLst>
          </p:cNvPr>
          <p:cNvSpPr txBox="1"/>
          <p:nvPr/>
        </p:nvSpPr>
        <p:spPr>
          <a:xfrm>
            <a:off x="7467600" y="5072843"/>
            <a:ext cx="1847088" cy="1354217"/>
          </a:xfrm>
          <a:prstGeom prst="rect">
            <a:avLst/>
          </a:prstGeom>
          <a:noFill/>
        </p:spPr>
        <p:txBody>
          <a:bodyPr wrap="square" rtlCol="0">
            <a:spAutoFit/>
          </a:bodyPr>
          <a:lstStyle/>
          <a:p>
            <a:pPr algn="ctr"/>
            <a:r>
              <a:rPr lang="fr-FR" sz="1200" dirty="0">
                <a:solidFill>
                  <a:schemeClr val="bg1"/>
                </a:solidFill>
                <a:latin typeface="Satoshi" pitchFamily="50" charset="0"/>
              </a:rPr>
              <a:t>En interne si plus de 50 agents</a:t>
            </a:r>
          </a:p>
          <a:p>
            <a:pPr algn="ctr">
              <a:spcBef>
                <a:spcPts val="600"/>
              </a:spcBef>
              <a:spcAft>
                <a:spcPts val="600"/>
              </a:spcAft>
            </a:pPr>
            <a:r>
              <a:rPr lang="fr-FR" sz="1200" dirty="0">
                <a:solidFill>
                  <a:srgbClr val="273479"/>
                </a:solidFill>
                <a:latin typeface="Satoshi" pitchFamily="50" charset="0"/>
              </a:rPr>
              <a:t>OU</a:t>
            </a:r>
          </a:p>
          <a:p>
            <a:pPr algn="ctr"/>
            <a:r>
              <a:rPr lang="fr-FR" sz="1200" dirty="0">
                <a:solidFill>
                  <a:schemeClr val="bg1"/>
                </a:solidFill>
                <a:latin typeface="Satoshi" pitchFamily="50" charset="0"/>
              </a:rPr>
              <a:t>Placé auprès du CDG si collectivité de moins de 50 agents</a:t>
            </a:r>
          </a:p>
        </p:txBody>
      </p:sp>
      <p:sp>
        <p:nvSpPr>
          <p:cNvPr id="47" name="Rectangle : coins arrondis 46">
            <a:extLst>
              <a:ext uri="{FF2B5EF4-FFF2-40B4-BE49-F238E27FC236}">
                <a16:creationId xmlns:a16="http://schemas.microsoft.com/office/drawing/2014/main" id="{5C36426D-4B0E-F850-9F71-8C7F817ABBB6}"/>
              </a:ext>
            </a:extLst>
          </p:cNvPr>
          <p:cNvSpPr/>
          <p:nvPr/>
        </p:nvSpPr>
        <p:spPr>
          <a:xfrm>
            <a:off x="9762744" y="5001768"/>
            <a:ext cx="1847088" cy="1496368"/>
          </a:xfrm>
          <a:prstGeom prst="round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8" name="ZoneTexte 47">
            <a:extLst>
              <a:ext uri="{FF2B5EF4-FFF2-40B4-BE49-F238E27FC236}">
                <a16:creationId xmlns:a16="http://schemas.microsoft.com/office/drawing/2014/main" id="{BBB3941F-8E80-4189-3F0D-4452411CCA76}"/>
              </a:ext>
            </a:extLst>
          </p:cNvPr>
          <p:cNvSpPr txBox="1"/>
          <p:nvPr/>
        </p:nvSpPr>
        <p:spPr>
          <a:xfrm>
            <a:off x="9762744" y="5242119"/>
            <a:ext cx="1847088" cy="1015663"/>
          </a:xfrm>
          <a:prstGeom prst="rect">
            <a:avLst/>
          </a:prstGeom>
          <a:noFill/>
        </p:spPr>
        <p:txBody>
          <a:bodyPr wrap="square" rtlCol="0">
            <a:spAutoFit/>
          </a:bodyPr>
          <a:lstStyle/>
          <a:p>
            <a:pPr algn="ctr"/>
            <a:r>
              <a:rPr lang="fr-FR" sz="1200" dirty="0">
                <a:solidFill>
                  <a:schemeClr val="bg1"/>
                </a:solidFill>
                <a:latin typeface="Satoshi" pitchFamily="50" charset="0"/>
              </a:rPr>
              <a:t>Instituée dans les collectivités territoriales et les établissements publics employant au moins 200 agents</a:t>
            </a:r>
          </a:p>
        </p:txBody>
      </p:sp>
    </p:spTree>
    <p:extLst>
      <p:ext uri="{BB962C8B-B14F-4D97-AF65-F5344CB8AC3E}">
        <p14:creationId xmlns:p14="http://schemas.microsoft.com/office/powerpoint/2010/main" val="36139862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92F5A0-B68B-456B-A8A0-6BB7DA91D6A7}"/>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BEB281EA-6930-5A7C-DD97-A6D498C85528}"/>
              </a:ext>
            </a:extLst>
          </p:cNvPr>
          <p:cNvSpPr/>
          <p:nvPr/>
        </p:nvSpPr>
        <p:spPr>
          <a:xfrm>
            <a:off x="8353426" y="106326"/>
            <a:ext cx="383857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CBED934D-498C-A9AA-0717-96897AAE603C}"/>
              </a:ext>
            </a:extLst>
          </p:cNvPr>
          <p:cNvSpPr txBox="1"/>
          <p:nvPr/>
        </p:nvSpPr>
        <p:spPr>
          <a:xfrm>
            <a:off x="9102091" y="131372"/>
            <a:ext cx="2423160"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 maire </a:t>
            </a:r>
            <a:r>
              <a:rPr lang="en-US" b="1" dirty="0" err="1">
                <a:solidFill>
                  <a:schemeClr val="bg1"/>
                </a:solidFill>
                <a:latin typeface="General Sans Semibold" pitchFamily="50" charset="0"/>
                <a:ea typeface="Inter Bold" pitchFamily="34" charset="-122"/>
              </a:rPr>
              <a:t>employeur</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CB3542A3-4E31-586B-DCB1-6EF82F820025}"/>
              </a:ext>
            </a:extLst>
          </p:cNvPr>
          <p:cNvSpPr txBox="1"/>
          <p:nvPr/>
        </p:nvSpPr>
        <p:spPr>
          <a:xfrm>
            <a:off x="476877" y="595758"/>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Le conseil médical</a:t>
            </a:r>
          </a:p>
        </p:txBody>
      </p:sp>
      <p:sp>
        <p:nvSpPr>
          <p:cNvPr id="33" name="ZoneTexte 32">
            <a:extLst>
              <a:ext uri="{FF2B5EF4-FFF2-40B4-BE49-F238E27FC236}">
                <a16:creationId xmlns:a16="http://schemas.microsoft.com/office/drawing/2014/main" id="{8B27C4B5-4777-5E16-AA5D-0FAA935D5CE5}"/>
              </a:ext>
            </a:extLst>
          </p:cNvPr>
          <p:cNvSpPr txBox="1"/>
          <p:nvPr/>
        </p:nvSpPr>
        <p:spPr>
          <a:xfrm>
            <a:off x="476877" y="1327587"/>
            <a:ext cx="11282307" cy="1323439"/>
          </a:xfrm>
          <a:prstGeom prst="rect">
            <a:avLst/>
          </a:prstGeom>
          <a:noFill/>
        </p:spPr>
        <p:txBody>
          <a:bodyPr wrap="square" rtlCol="0">
            <a:spAutoFit/>
          </a:bodyPr>
          <a:lstStyle/>
          <a:p>
            <a:r>
              <a:rPr lang="fr-FR" sz="1600" dirty="0">
                <a:solidFill>
                  <a:srgbClr val="273479"/>
                </a:solidFill>
                <a:latin typeface="Satoshi" pitchFamily="50" charset="0"/>
              </a:rPr>
              <a:t>Il émet un avis médical sur la situation des agents, dont l’état de santé est altéré par des pathologies en lien ou non avec le service. Le secrétariat du conseil médical est assuré par le CDG pour les communes affiliées et pour celles ayant adhéré à un socle commun de prestations. </a:t>
            </a:r>
          </a:p>
          <a:p>
            <a:endParaRPr lang="fr-FR" sz="1600" dirty="0">
              <a:solidFill>
                <a:srgbClr val="273479"/>
              </a:solidFill>
              <a:latin typeface="Satoshi" pitchFamily="50" charset="0"/>
            </a:endParaRPr>
          </a:p>
          <a:p>
            <a:r>
              <a:rPr lang="fr-FR" sz="1600" dirty="0">
                <a:solidFill>
                  <a:srgbClr val="273479"/>
                </a:solidFill>
                <a:latin typeface="Satoshi" pitchFamily="50" charset="0"/>
              </a:rPr>
              <a:t>Au sein du conseil médical, deux formations sont constituées :</a:t>
            </a:r>
          </a:p>
        </p:txBody>
      </p:sp>
      <p:sp>
        <p:nvSpPr>
          <p:cNvPr id="2" name="Shape 1">
            <a:extLst>
              <a:ext uri="{FF2B5EF4-FFF2-40B4-BE49-F238E27FC236}">
                <a16:creationId xmlns:a16="http://schemas.microsoft.com/office/drawing/2014/main" id="{05703B41-819B-4C93-D803-96EADB24FB4C}"/>
              </a:ext>
            </a:extLst>
          </p:cNvPr>
          <p:cNvSpPr/>
          <p:nvPr/>
        </p:nvSpPr>
        <p:spPr>
          <a:xfrm>
            <a:off x="1499616" y="2924197"/>
            <a:ext cx="4302819" cy="3499569"/>
          </a:xfrm>
          <a:prstGeom prst="roundRect">
            <a:avLst>
              <a:gd name="adj" fmla="val 1793"/>
            </a:avLst>
          </a:prstGeom>
          <a:solidFill>
            <a:srgbClr val="FFFFFF"/>
          </a:solidFill>
          <a:ln w="14288">
            <a:solidFill>
              <a:srgbClr val="BEC3D9"/>
            </a:solidFill>
            <a:prstDash val="solid"/>
          </a:ln>
        </p:spPr>
        <p:txBody>
          <a:bodyPr/>
          <a:lstStyle/>
          <a:p>
            <a:endParaRPr lang="fr-FR"/>
          </a:p>
        </p:txBody>
      </p:sp>
      <p:sp>
        <p:nvSpPr>
          <p:cNvPr id="3" name="Text 2">
            <a:extLst>
              <a:ext uri="{FF2B5EF4-FFF2-40B4-BE49-F238E27FC236}">
                <a16:creationId xmlns:a16="http://schemas.microsoft.com/office/drawing/2014/main" id="{CCB5661E-6FFB-94BE-370A-D87B024B6260}"/>
              </a:ext>
            </a:extLst>
          </p:cNvPr>
          <p:cNvSpPr/>
          <p:nvPr/>
        </p:nvSpPr>
        <p:spPr>
          <a:xfrm>
            <a:off x="2191752" y="3084366"/>
            <a:ext cx="2725442" cy="303098"/>
          </a:xfrm>
          <a:prstGeom prst="rect">
            <a:avLst/>
          </a:prstGeom>
          <a:noFill/>
          <a:ln/>
        </p:spPr>
        <p:txBody>
          <a:bodyPr wrap="square" lIns="0" tIns="0" rIns="0" bIns="0" rtlCol="0" anchor="t">
            <a:normAutofit/>
          </a:bodyPr>
          <a:lstStyle/>
          <a:p>
            <a:pPr marL="0" indent="0" algn="ctr">
              <a:lnSpc>
                <a:spcPct val="104000"/>
              </a:lnSpc>
              <a:buNone/>
            </a:pPr>
            <a:r>
              <a:rPr lang="en-US" sz="1600" b="1" dirty="0">
                <a:solidFill>
                  <a:srgbClr val="273479"/>
                </a:solidFill>
                <a:latin typeface="General Sans Semibold" pitchFamily="50" charset="0"/>
                <a:ea typeface="Inter Bold" pitchFamily="34" charset="-122"/>
                <a:cs typeface="Inter Bold" pitchFamily="34" charset="-120"/>
              </a:rPr>
              <a:t>La formation </a:t>
            </a:r>
            <a:r>
              <a:rPr lang="en-US" sz="1600" b="1" dirty="0" err="1">
                <a:solidFill>
                  <a:srgbClr val="273479"/>
                </a:solidFill>
                <a:latin typeface="General Sans Semibold" pitchFamily="50" charset="0"/>
                <a:ea typeface="Inter Bold" pitchFamily="34" charset="-122"/>
                <a:cs typeface="Inter Bold" pitchFamily="34" charset="-120"/>
              </a:rPr>
              <a:t>restreinte</a:t>
            </a:r>
            <a:endParaRPr lang="en-US" sz="1600" dirty="0">
              <a:latin typeface="General Sans Semibold" pitchFamily="50" charset="0"/>
            </a:endParaRPr>
          </a:p>
        </p:txBody>
      </p:sp>
      <p:sp>
        <p:nvSpPr>
          <p:cNvPr id="8" name="Text 4">
            <a:extLst>
              <a:ext uri="{FF2B5EF4-FFF2-40B4-BE49-F238E27FC236}">
                <a16:creationId xmlns:a16="http://schemas.microsoft.com/office/drawing/2014/main" id="{C3A314D2-6D99-83A1-CA3F-216731B0C165}"/>
              </a:ext>
            </a:extLst>
          </p:cNvPr>
          <p:cNvSpPr/>
          <p:nvPr/>
        </p:nvSpPr>
        <p:spPr>
          <a:xfrm>
            <a:off x="1655065" y="3470536"/>
            <a:ext cx="4010566" cy="2953230"/>
          </a:xfrm>
          <a:prstGeom prst="rect">
            <a:avLst/>
          </a:prstGeom>
          <a:noFill/>
          <a:ln/>
        </p:spPr>
        <p:txBody>
          <a:bodyPr wrap="square" lIns="0" tIns="0" rIns="0" bIns="0" rtlCol="0" anchor="t">
            <a:noAutofit/>
          </a:bodyPr>
          <a:lstStyle/>
          <a:p>
            <a:pPr marL="0" indent="0" algn="l">
              <a:lnSpc>
                <a:spcPct val="120000"/>
              </a:lnSpc>
              <a:buNone/>
            </a:pPr>
            <a:r>
              <a:rPr lang="fr-FR" sz="1100" dirty="0">
                <a:solidFill>
                  <a:srgbClr val="273479"/>
                </a:solidFill>
                <a:latin typeface="Satoshi" pitchFamily="50" charset="0"/>
                <a:ea typeface="Inter" pitchFamily="34" charset="-122"/>
                <a:cs typeface="Inter" pitchFamily="34" charset="-120"/>
              </a:rPr>
              <a:t>Avis sur notamment les projets de décision suivants : </a:t>
            </a:r>
          </a:p>
          <a:p>
            <a:pPr marL="171450" indent="-171450" algn="l">
              <a:lnSpc>
                <a:spcPct val="120000"/>
              </a:lnSpc>
              <a:buFont typeface="Arial" panose="020B0604020202020204" pitchFamily="34" charset="0"/>
              <a:buChar char="•"/>
            </a:pPr>
            <a:r>
              <a:rPr lang="fr-FR" sz="1100" dirty="0">
                <a:solidFill>
                  <a:srgbClr val="273479"/>
                </a:solidFill>
                <a:latin typeface="Satoshi" pitchFamily="50" charset="0"/>
                <a:ea typeface="Inter" pitchFamily="34" charset="-122"/>
                <a:cs typeface="Inter" pitchFamily="34" charset="-120"/>
              </a:rPr>
              <a:t>Octroi d’une première période de congé de longue maladie ou de congé de longue durée </a:t>
            </a:r>
          </a:p>
          <a:p>
            <a:pPr marL="171450" indent="-171450" algn="l">
              <a:lnSpc>
                <a:spcPct val="120000"/>
              </a:lnSpc>
              <a:buFont typeface="Arial" panose="020B0604020202020204" pitchFamily="34" charset="0"/>
              <a:buChar char="•"/>
            </a:pPr>
            <a:r>
              <a:rPr lang="fr-FR" sz="1100" dirty="0">
                <a:solidFill>
                  <a:srgbClr val="273479"/>
                </a:solidFill>
                <a:latin typeface="Satoshi" pitchFamily="50" charset="0"/>
                <a:ea typeface="Inter" pitchFamily="34" charset="-122"/>
                <a:cs typeface="Inter" pitchFamily="34" charset="-120"/>
              </a:rPr>
              <a:t>Renouvellement d’un CLM ou d’un CLD après épuisement de la période d’un an ou de 3 ans rémunérée à plein traitement </a:t>
            </a:r>
          </a:p>
          <a:p>
            <a:pPr marL="171450" indent="-171450" algn="l">
              <a:lnSpc>
                <a:spcPct val="120000"/>
              </a:lnSpc>
              <a:buFont typeface="Arial" panose="020B0604020202020204" pitchFamily="34" charset="0"/>
              <a:buChar char="•"/>
            </a:pPr>
            <a:r>
              <a:rPr lang="fr-FR" sz="1100" dirty="0">
                <a:solidFill>
                  <a:srgbClr val="273479"/>
                </a:solidFill>
                <a:latin typeface="Satoshi" pitchFamily="50" charset="0"/>
                <a:ea typeface="Inter" pitchFamily="34" charset="-122"/>
                <a:cs typeface="Inter" pitchFamily="34" charset="-120"/>
              </a:rPr>
              <a:t>Réintégration à la fin des droits à congés de maladie ou à la fin d’une période de CLM ou de CLD lorsque l’agent exerce des fonctions qui exigent des conditions de santé particulières ou lorsqu’il a été placé d’office en CLM ou en CLD </a:t>
            </a:r>
          </a:p>
          <a:p>
            <a:pPr marL="171450" indent="-171450" algn="l">
              <a:lnSpc>
                <a:spcPct val="120000"/>
              </a:lnSpc>
              <a:buFont typeface="Arial" panose="020B0604020202020204" pitchFamily="34" charset="0"/>
              <a:buChar char="•"/>
            </a:pPr>
            <a:r>
              <a:rPr lang="fr-FR" sz="1100" dirty="0">
                <a:solidFill>
                  <a:srgbClr val="273479"/>
                </a:solidFill>
                <a:latin typeface="Satoshi" pitchFamily="50" charset="0"/>
                <a:ea typeface="Inter" pitchFamily="34" charset="-122"/>
                <a:cs typeface="Inter" pitchFamily="34" charset="-120"/>
              </a:rPr>
              <a:t>Mise en disponibilité d’office pour raison de santé, renouvellement de la mise en disponibilité et réintégration à la fin de la disponibilité </a:t>
            </a:r>
          </a:p>
          <a:p>
            <a:pPr marL="171450" indent="-171450" algn="l">
              <a:lnSpc>
                <a:spcPct val="120000"/>
              </a:lnSpc>
              <a:buFont typeface="Arial" panose="020B0604020202020204" pitchFamily="34" charset="0"/>
              <a:buChar char="•"/>
            </a:pPr>
            <a:r>
              <a:rPr lang="fr-FR" sz="1100" dirty="0">
                <a:solidFill>
                  <a:srgbClr val="273479"/>
                </a:solidFill>
                <a:latin typeface="Satoshi" pitchFamily="50" charset="0"/>
                <a:ea typeface="Inter" pitchFamily="34" charset="-122"/>
                <a:cs typeface="Inter" pitchFamily="34" charset="-120"/>
              </a:rPr>
              <a:t>Reclassement dans un emploi d’un autre corps ou cadre d’emplois</a:t>
            </a:r>
          </a:p>
        </p:txBody>
      </p:sp>
      <p:sp>
        <p:nvSpPr>
          <p:cNvPr id="9" name="Shape 5">
            <a:extLst>
              <a:ext uri="{FF2B5EF4-FFF2-40B4-BE49-F238E27FC236}">
                <a16:creationId xmlns:a16="http://schemas.microsoft.com/office/drawing/2014/main" id="{0F1E0D1D-0C22-8D11-9AE9-D31A4BFF6EAB}"/>
              </a:ext>
            </a:extLst>
          </p:cNvPr>
          <p:cNvSpPr/>
          <p:nvPr/>
        </p:nvSpPr>
        <p:spPr>
          <a:xfrm>
            <a:off x="6401083" y="2924196"/>
            <a:ext cx="4302819" cy="3499570"/>
          </a:xfrm>
          <a:prstGeom prst="roundRect">
            <a:avLst>
              <a:gd name="adj" fmla="val 1793"/>
            </a:avLst>
          </a:prstGeom>
          <a:solidFill>
            <a:srgbClr val="FFFFFF"/>
          </a:solidFill>
          <a:ln w="14288">
            <a:solidFill>
              <a:srgbClr val="BEC3D9"/>
            </a:solidFill>
            <a:prstDash val="solid"/>
          </a:ln>
        </p:spPr>
        <p:txBody>
          <a:bodyPr/>
          <a:lstStyle/>
          <a:p>
            <a:endParaRPr lang="fr-FR"/>
          </a:p>
        </p:txBody>
      </p:sp>
      <p:sp>
        <p:nvSpPr>
          <p:cNvPr id="10" name="Text 6">
            <a:extLst>
              <a:ext uri="{FF2B5EF4-FFF2-40B4-BE49-F238E27FC236}">
                <a16:creationId xmlns:a16="http://schemas.microsoft.com/office/drawing/2014/main" id="{49A2D7F9-3E3C-21B3-1784-C4A9FC5DE123}"/>
              </a:ext>
            </a:extLst>
          </p:cNvPr>
          <p:cNvSpPr/>
          <p:nvPr/>
        </p:nvSpPr>
        <p:spPr>
          <a:xfrm>
            <a:off x="6985965" y="3115982"/>
            <a:ext cx="2734922" cy="249562"/>
          </a:xfrm>
          <a:prstGeom prst="rect">
            <a:avLst/>
          </a:prstGeom>
          <a:noFill/>
          <a:ln/>
        </p:spPr>
        <p:txBody>
          <a:bodyPr wrap="square" lIns="0" tIns="0" rIns="0" bIns="0" rtlCol="0" anchor="t">
            <a:normAutofit/>
          </a:bodyPr>
          <a:lstStyle/>
          <a:p>
            <a:pPr marL="0" indent="0" algn="ctr">
              <a:lnSpc>
                <a:spcPct val="104000"/>
              </a:lnSpc>
              <a:buNone/>
            </a:pPr>
            <a:r>
              <a:rPr lang="en-US" sz="1600" b="1" dirty="0">
                <a:solidFill>
                  <a:srgbClr val="273479"/>
                </a:solidFill>
                <a:latin typeface="General Sans Semibold" pitchFamily="50" charset="0"/>
                <a:ea typeface="Inter Bold" pitchFamily="34" charset="-122"/>
                <a:cs typeface="Inter Bold" pitchFamily="34" charset="-120"/>
              </a:rPr>
              <a:t>La formation </a:t>
            </a:r>
            <a:r>
              <a:rPr lang="en-US" sz="1600" b="1" dirty="0" err="1">
                <a:solidFill>
                  <a:srgbClr val="273479"/>
                </a:solidFill>
                <a:latin typeface="General Sans Semibold" pitchFamily="50" charset="0"/>
                <a:ea typeface="Inter Bold" pitchFamily="34" charset="-122"/>
                <a:cs typeface="Inter Bold" pitchFamily="34" charset="-120"/>
              </a:rPr>
              <a:t>plénière</a:t>
            </a:r>
            <a:endParaRPr lang="en-US" sz="1600" dirty="0">
              <a:latin typeface="General Sans Semibold" pitchFamily="50" charset="0"/>
            </a:endParaRPr>
          </a:p>
        </p:txBody>
      </p:sp>
      <p:sp>
        <p:nvSpPr>
          <p:cNvPr id="11" name="Text 4">
            <a:extLst>
              <a:ext uri="{FF2B5EF4-FFF2-40B4-BE49-F238E27FC236}">
                <a16:creationId xmlns:a16="http://schemas.microsoft.com/office/drawing/2014/main" id="{C6035CEC-B32F-CB9F-0211-31F81E4C48EE}"/>
              </a:ext>
            </a:extLst>
          </p:cNvPr>
          <p:cNvSpPr/>
          <p:nvPr/>
        </p:nvSpPr>
        <p:spPr>
          <a:xfrm>
            <a:off x="6547209" y="3429000"/>
            <a:ext cx="4010566" cy="2953230"/>
          </a:xfrm>
          <a:prstGeom prst="rect">
            <a:avLst/>
          </a:prstGeom>
          <a:noFill/>
          <a:ln/>
        </p:spPr>
        <p:txBody>
          <a:bodyPr wrap="square" lIns="0" tIns="0" rIns="0" bIns="0" rtlCol="0" anchor="t">
            <a:noAutofit/>
          </a:bodyPr>
          <a:lstStyle/>
          <a:p>
            <a:pPr marL="171450" indent="-171450" algn="l">
              <a:lnSpc>
                <a:spcPct val="120000"/>
              </a:lnSpc>
              <a:buFont typeface="Arial" panose="020B0604020202020204" pitchFamily="34" charset="0"/>
              <a:buChar char="•"/>
            </a:pPr>
            <a:r>
              <a:rPr lang="fr-FR" sz="1100" dirty="0">
                <a:solidFill>
                  <a:srgbClr val="273479"/>
                </a:solidFill>
                <a:latin typeface="Satoshi" pitchFamily="50" charset="0"/>
                <a:ea typeface="Inter" pitchFamily="34" charset="-122"/>
                <a:cs typeface="Inter" pitchFamily="34" charset="-120"/>
              </a:rPr>
              <a:t>Se prononce sur l’imputabilité au service d’un accident ou d’une maladie lorsqu’un fait commis par le fonctionnaire ou une circonstance étrangère au service ne permet pas à l’administration d’établir elle-même le lien entre le service, la maladie et l’accident. </a:t>
            </a:r>
          </a:p>
          <a:p>
            <a:pPr marL="171450" indent="-171450" algn="l">
              <a:lnSpc>
                <a:spcPct val="120000"/>
              </a:lnSpc>
              <a:buFont typeface="Arial" panose="020B0604020202020204" pitchFamily="34" charset="0"/>
              <a:buChar char="•"/>
            </a:pPr>
            <a:r>
              <a:rPr lang="fr-FR" sz="1100" dirty="0">
                <a:solidFill>
                  <a:srgbClr val="273479"/>
                </a:solidFill>
                <a:latin typeface="Satoshi" pitchFamily="50" charset="0"/>
                <a:ea typeface="Inter" pitchFamily="34" charset="-122"/>
                <a:cs typeface="Inter" pitchFamily="34" charset="-120"/>
              </a:rPr>
              <a:t>Détermination du taux d’incapacité permanente à la suite d’un accident ou d’une maladie professionnelle </a:t>
            </a:r>
          </a:p>
          <a:p>
            <a:pPr marL="171450" indent="-171450" algn="l">
              <a:lnSpc>
                <a:spcPct val="120000"/>
              </a:lnSpc>
              <a:buFont typeface="Arial" panose="020B0604020202020204" pitchFamily="34" charset="0"/>
              <a:buChar char="•"/>
            </a:pPr>
            <a:r>
              <a:rPr lang="fr-FR" sz="1100" dirty="0">
                <a:solidFill>
                  <a:srgbClr val="273479"/>
                </a:solidFill>
                <a:latin typeface="Satoshi" pitchFamily="50" charset="0"/>
                <a:ea typeface="Inter" pitchFamily="34" charset="-122"/>
                <a:cs typeface="Inter" pitchFamily="34" charset="-120"/>
              </a:rPr>
              <a:t>Attribution de l’allocation temporaire d’invalidité en cas d’invalidité résultant d’un accident de service ayant entraîné une incapacité permanente d’au moins 10% ou d’une maladie professionnelle </a:t>
            </a:r>
          </a:p>
          <a:p>
            <a:pPr marL="171450" indent="-171450" algn="l">
              <a:lnSpc>
                <a:spcPct val="120000"/>
              </a:lnSpc>
              <a:buFont typeface="Arial" panose="020B0604020202020204" pitchFamily="34" charset="0"/>
              <a:buChar char="•"/>
            </a:pPr>
            <a:r>
              <a:rPr lang="fr-FR" sz="1100" dirty="0">
                <a:solidFill>
                  <a:srgbClr val="273479"/>
                </a:solidFill>
                <a:latin typeface="Satoshi" pitchFamily="50" charset="0"/>
                <a:ea typeface="Inter" pitchFamily="34" charset="-122"/>
                <a:cs typeface="Inter" pitchFamily="34" charset="-120"/>
              </a:rPr>
              <a:t>Mise à la retraite pour invalidité </a:t>
            </a:r>
          </a:p>
          <a:p>
            <a:pPr marL="171450" indent="-171450" algn="l">
              <a:lnSpc>
                <a:spcPct val="120000"/>
              </a:lnSpc>
              <a:buFont typeface="Arial" panose="020B0604020202020204" pitchFamily="34" charset="0"/>
              <a:buChar char="•"/>
            </a:pPr>
            <a:r>
              <a:rPr lang="fr-FR" sz="1100" dirty="0">
                <a:solidFill>
                  <a:srgbClr val="273479"/>
                </a:solidFill>
                <a:latin typeface="Satoshi" pitchFamily="50" charset="0"/>
                <a:ea typeface="Inter" pitchFamily="34" charset="-122"/>
                <a:cs typeface="Inter" pitchFamily="34" charset="-120"/>
              </a:rPr>
              <a:t>Attribution d’une rente à un fonctionnaire stagiaire licencié pour inaptitude physique</a:t>
            </a:r>
          </a:p>
        </p:txBody>
      </p:sp>
    </p:spTree>
    <p:extLst>
      <p:ext uri="{BB962C8B-B14F-4D97-AF65-F5344CB8AC3E}">
        <p14:creationId xmlns:p14="http://schemas.microsoft.com/office/powerpoint/2010/main" val="37511697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24D872-A235-E4A9-9AD4-078A80D3E1B6}"/>
            </a:ext>
          </a:extLst>
        </p:cNvPr>
        <p:cNvGrpSpPr/>
        <p:nvPr/>
      </p:nvGrpSpPr>
      <p:grpSpPr>
        <a:xfrm>
          <a:off x="0" y="0"/>
          <a:ext cx="0" cy="0"/>
          <a:chOff x="0" y="0"/>
          <a:chExt cx="0" cy="0"/>
        </a:xfrm>
      </p:grpSpPr>
      <p:pic>
        <p:nvPicPr>
          <p:cNvPr id="6" name="Image 5">
            <a:extLst>
              <a:ext uri="{FF2B5EF4-FFF2-40B4-BE49-F238E27FC236}">
                <a16:creationId xmlns:a16="http://schemas.microsoft.com/office/drawing/2014/main" id="{C756124A-6447-38AA-05BD-EFBB2A5544E5}"/>
              </a:ext>
            </a:extLst>
          </p:cNvPr>
          <p:cNvPicPr>
            <a:picLocks noChangeAspect="1"/>
          </p:cNvPicPr>
          <p:nvPr/>
        </p:nvPicPr>
        <p:blipFill>
          <a:blip r:embed="rId2">
            <a:extLst>
              <a:ext uri="{28A0092B-C50C-407E-A947-70E740481C1C}">
                <a14:useLocalDpi xmlns:a14="http://schemas.microsoft.com/office/drawing/2010/main" val="0"/>
              </a:ext>
            </a:extLst>
          </a:blip>
          <a:srcRect l="53144" t="54444" r="7565" b="5833"/>
          <a:stretch>
            <a:fillRect/>
          </a:stretch>
        </p:blipFill>
        <p:spPr>
          <a:xfrm>
            <a:off x="9944100" y="3780882"/>
            <a:ext cx="2151831" cy="3077118"/>
          </a:xfrm>
          <a:prstGeom prst="rect">
            <a:avLst/>
          </a:prstGeom>
        </p:spPr>
      </p:pic>
      <p:sp>
        <p:nvSpPr>
          <p:cNvPr id="4" name="Text 0">
            <a:extLst>
              <a:ext uri="{FF2B5EF4-FFF2-40B4-BE49-F238E27FC236}">
                <a16:creationId xmlns:a16="http://schemas.microsoft.com/office/drawing/2014/main" id="{089A61C8-E81E-7F3E-B714-B1E48AF13C95}"/>
              </a:ext>
            </a:extLst>
          </p:cNvPr>
          <p:cNvSpPr/>
          <p:nvPr/>
        </p:nvSpPr>
        <p:spPr>
          <a:xfrm>
            <a:off x="1085851" y="3077118"/>
            <a:ext cx="8933631" cy="1711614"/>
          </a:xfrm>
          <a:prstGeom prst="rect">
            <a:avLst/>
          </a:prstGeom>
          <a:noFill/>
          <a:ln/>
        </p:spPr>
        <p:txBody>
          <a:bodyPr wrap="square" lIns="0" tIns="0" rIns="0" bIns="0" rtlCol="0" anchor="t">
            <a:normAutofit/>
          </a:bodyPr>
          <a:lstStyle/>
          <a:p>
            <a:pPr marL="0" indent="0" algn="l">
              <a:lnSpc>
                <a:spcPct val="140000"/>
              </a:lnSpc>
              <a:buNone/>
            </a:pPr>
            <a:r>
              <a:rPr lang="fr-FR" sz="4000" b="1" dirty="0">
                <a:solidFill>
                  <a:srgbClr val="273479"/>
                </a:solidFill>
                <a:latin typeface="General Sans Semibold" pitchFamily="50" charset="0"/>
                <a:ea typeface="Inter Bold" pitchFamily="34" charset="-122"/>
                <a:cs typeface="Inter Bold" pitchFamily="34" charset="-120"/>
              </a:rPr>
              <a:t>Les grands aspects de la politique RH des collectivités territoriales</a:t>
            </a:r>
          </a:p>
        </p:txBody>
      </p:sp>
      <p:sp>
        <p:nvSpPr>
          <p:cNvPr id="2" name="ZoneTexte 1">
            <a:extLst>
              <a:ext uri="{FF2B5EF4-FFF2-40B4-BE49-F238E27FC236}">
                <a16:creationId xmlns:a16="http://schemas.microsoft.com/office/drawing/2014/main" id="{CA02CE5D-5983-0806-D0BE-AF08CE9ADF4E}"/>
              </a:ext>
            </a:extLst>
          </p:cNvPr>
          <p:cNvSpPr txBox="1"/>
          <p:nvPr/>
        </p:nvSpPr>
        <p:spPr>
          <a:xfrm>
            <a:off x="962026" y="1809750"/>
            <a:ext cx="1238250" cy="1015663"/>
          </a:xfrm>
          <a:prstGeom prst="rect">
            <a:avLst/>
          </a:prstGeom>
          <a:noFill/>
        </p:spPr>
        <p:txBody>
          <a:bodyPr wrap="square" rtlCol="0">
            <a:spAutoFit/>
          </a:bodyPr>
          <a:lstStyle/>
          <a:p>
            <a:r>
              <a:rPr lang="en-US" sz="6000" b="1" dirty="0">
                <a:solidFill>
                  <a:srgbClr val="273479"/>
                </a:solidFill>
                <a:latin typeface="Satoshi" pitchFamily="50" charset="0"/>
                <a:ea typeface="Inter Bold" pitchFamily="34" charset="-122"/>
                <a:cs typeface="Inter Bold" pitchFamily="34" charset="-120"/>
              </a:rPr>
              <a:t>04</a:t>
            </a:r>
          </a:p>
        </p:txBody>
      </p:sp>
    </p:spTree>
    <p:extLst>
      <p:ext uri="{BB962C8B-B14F-4D97-AF65-F5344CB8AC3E}">
        <p14:creationId xmlns:p14="http://schemas.microsoft.com/office/powerpoint/2010/main" val="41939253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4FD356-87CB-9AB2-A6B2-6BAC55166D34}"/>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D05A345C-0E01-F7C4-C08E-49356FB897F0}"/>
              </a:ext>
            </a:extLst>
          </p:cNvPr>
          <p:cNvSpPr txBox="1"/>
          <p:nvPr/>
        </p:nvSpPr>
        <p:spPr>
          <a:xfrm>
            <a:off x="639252" y="1736686"/>
            <a:ext cx="11028491" cy="921342"/>
          </a:xfrm>
          <a:prstGeom prst="rect">
            <a:avLst/>
          </a:prstGeom>
          <a:noFill/>
        </p:spPr>
        <p:txBody>
          <a:bodyPr wrap="square">
            <a:spAutoFit/>
          </a:bodyPr>
          <a:lstStyle/>
          <a:p>
            <a:pPr marR="177800" algn="just">
              <a:lnSpc>
                <a:spcPts val="2200"/>
              </a:lnSpc>
              <a:spcAft>
                <a:spcPts val="1000"/>
              </a:spcAft>
            </a:pPr>
            <a:r>
              <a:rPr lang="fr-FR" dirty="0">
                <a:solidFill>
                  <a:srgbClr val="273479"/>
                </a:solidFill>
                <a:effectLst/>
                <a:latin typeface="Satoshi" pitchFamily="50" charset="0"/>
                <a:ea typeface="Verdana" panose="020B0604030504040204" pitchFamily="34" charset="0"/>
                <a:cs typeface="Eras Medium ITC" panose="020B0602030504020804" pitchFamily="34" charset="0"/>
              </a:rPr>
              <a:t>Toutes les collectivités doivent définir des </a:t>
            </a:r>
            <a:r>
              <a:rPr lang="fr-FR" b="1" dirty="0">
                <a:solidFill>
                  <a:srgbClr val="E15446"/>
                </a:solidFill>
                <a:effectLst/>
                <a:latin typeface="Satoshi" pitchFamily="50" charset="0"/>
                <a:ea typeface="Verdana" panose="020B0604030504040204" pitchFamily="34" charset="0"/>
                <a:cs typeface="Eras Medium ITC" panose="020B0602030504020804" pitchFamily="34" charset="0"/>
              </a:rPr>
              <a:t>lignes directrices de gestion</a:t>
            </a:r>
            <a:r>
              <a:rPr lang="fr-FR" dirty="0">
                <a:solidFill>
                  <a:srgbClr val="273479"/>
                </a:solidFill>
                <a:effectLst/>
                <a:latin typeface="Satoshi" pitchFamily="50" charset="0"/>
                <a:ea typeface="Verdana" panose="020B0604030504040204" pitchFamily="34" charset="0"/>
                <a:cs typeface="Eras Medium ITC" panose="020B0602030504020804" pitchFamily="34" charset="0"/>
              </a:rPr>
              <a:t>. Elles constituent le </a:t>
            </a:r>
            <a:r>
              <a:rPr lang="fr-FR" b="1" dirty="0">
                <a:solidFill>
                  <a:srgbClr val="E15446"/>
                </a:solidFill>
                <a:effectLst/>
                <a:latin typeface="Satoshi" pitchFamily="50" charset="0"/>
                <a:ea typeface="Verdana" panose="020B0604030504040204" pitchFamily="34" charset="0"/>
                <a:cs typeface="Eras Medium ITC" panose="020B0602030504020804" pitchFamily="34" charset="0"/>
              </a:rPr>
              <a:t>document de référence</a:t>
            </a:r>
            <a:r>
              <a:rPr lang="fr-FR" dirty="0">
                <a:solidFill>
                  <a:srgbClr val="273479"/>
                </a:solidFill>
                <a:effectLst/>
                <a:latin typeface="Satoshi" pitchFamily="50" charset="0"/>
                <a:ea typeface="Verdana" panose="020B0604030504040204" pitchFamily="34" charset="0"/>
                <a:cs typeface="Eras Medium ITC" panose="020B0602030504020804" pitchFamily="34" charset="0"/>
              </a:rPr>
              <a:t> pour la GRH, et doivent être appréhendées comme des orientations à mettre en place sur le </a:t>
            </a:r>
            <a:r>
              <a:rPr lang="fr-FR" b="1" dirty="0">
                <a:solidFill>
                  <a:srgbClr val="E15446"/>
                </a:solidFill>
                <a:effectLst/>
                <a:latin typeface="Satoshi" pitchFamily="50" charset="0"/>
                <a:ea typeface="Verdana" panose="020B0604030504040204" pitchFamily="34" charset="0"/>
                <a:cs typeface="Eras Medium ITC" panose="020B0602030504020804" pitchFamily="34" charset="0"/>
              </a:rPr>
              <a:t>long terme</a:t>
            </a:r>
            <a:r>
              <a:rPr lang="fr-FR" dirty="0">
                <a:solidFill>
                  <a:srgbClr val="273479"/>
                </a:solidFill>
                <a:effectLst/>
                <a:latin typeface="Satoshi" pitchFamily="50" charset="0"/>
                <a:ea typeface="Verdana" panose="020B0604030504040204" pitchFamily="34" charset="0"/>
                <a:cs typeface="Eras Medium ITC" panose="020B0602030504020804" pitchFamily="34" charset="0"/>
              </a:rPr>
              <a:t> (toute la durée du mandat)</a:t>
            </a:r>
          </a:p>
        </p:txBody>
      </p:sp>
      <p:sp>
        <p:nvSpPr>
          <p:cNvPr id="5" name="Rectangle 4">
            <a:extLst>
              <a:ext uri="{FF2B5EF4-FFF2-40B4-BE49-F238E27FC236}">
                <a16:creationId xmlns:a16="http://schemas.microsoft.com/office/drawing/2014/main" id="{8FB40A29-7BA9-A35E-AD0B-C44B912F4FED}"/>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02321502-76CC-7507-D4B6-1911FC8FDF95}"/>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3BB37877-A2AF-3469-9E4D-04776C2542FE}"/>
              </a:ext>
            </a:extLst>
          </p:cNvPr>
          <p:cNvSpPr txBox="1"/>
          <p:nvPr/>
        </p:nvSpPr>
        <p:spPr>
          <a:xfrm>
            <a:off x="358005" y="886221"/>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Les lignes directrices de gestion</a:t>
            </a:r>
          </a:p>
        </p:txBody>
      </p:sp>
      <p:sp>
        <p:nvSpPr>
          <p:cNvPr id="4" name="ZoneTexte 3">
            <a:extLst>
              <a:ext uri="{FF2B5EF4-FFF2-40B4-BE49-F238E27FC236}">
                <a16:creationId xmlns:a16="http://schemas.microsoft.com/office/drawing/2014/main" id="{086B08CB-AD61-9BDC-C909-BF977FB68FCD}"/>
              </a:ext>
            </a:extLst>
          </p:cNvPr>
          <p:cNvSpPr txBox="1"/>
          <p:nvPr/>
        </p:nvSpPr>
        <p:spPr>
          <a:xfrm>
            <a:off x="639252" y="2923719"/>
            <a:ext cx="11028491" cy="2980944"/>
          </a:xfrm>
          <a:prstGeom prst="rect">
            <a:avLst/>
          </a:prstGeom>
          <a:noFill/>
        </p:spPr>
        <p:txBody>
          <a:bodyPr wrap="square">
            <a:spAutoFit/>
          </a:bodyPr>
          <a:lstStyle/>
          <a:p>
            <a:pPr marR="177800" algn="just">
              <a:lnSpc>
                <a:spcPts val="2200"/>
              </a:lnSpc>
              <a:spcAft>
                <a:spcPts val="1000"/>
              </a:spcAft>
            </a:pPr>
            <a:r>
              <a:rPr lang="fr-FR" sz="2000" b="1" dirty="0">
                <a:solidFill>
                  <a:srgbClr val="273479"/>
                </a:solidFill>
                <a:effectLst/>
                <a:latin typeface="Satoshi" pitchFamily="50" charset="0"/>
                <a:ea typeface="Verdana" panose="020B0604030504040204" pitchFamily="34" charset="0"/>
                <a:cs typeface="Eras Medium ITC" panose="020B0602030504020804" pitchFamily="34" charset="0"/>
              </a:rPr>
              <a:t>Contenu des lignes directrices de gestion :</a:t>
            </a:r>
          </a:p>
          <a:p>
            <a:pPr marL="285750" marR="177800" indent="-285750" algn="just">
              <a:lnSpc>
                <a:spcPts val="2200"/>
              </a:lnSpc>
              <a:spcAft>
                <a:spcPts val="1000"/>
              </a:spcAft>
              <a:buFont typeface="Arial" panose="020B0604020202020204" pitchFamily="34" charset="0"/>
              <a:buChar char="•"/>
            </a:pPr>
            <a:r>
              <a:rPr lang="fr-FR" dirty="0">
                <a:solidFill>
                  <a:srgbClr val="273479"/>
                </a:solidFill>
                <a:latin typeface="Satoshi" pitchFamily="50" charset="0"/>
                <a:ea typeface="Verdana" panose="020B0604030504040204" pitchFamily="34" charset="0"/>
                <a:cs typeface="Eras Medium ITC" panose="020B0602030504020804" pitchFamily="34" charset="0"/>
              </a:rPr>
              <a:t>Déterminer la </a:t>
            </a:r>
            <a:r>
              <a:rPr lang="fr-FR" b="1" dirty="0">
                <a:solidFill>
                  <a:srgbClr val="E15446"/>
                </a:solidFill>
                <a:latin typeface="Satoshi" pitchFamily="50" charset="0"/>
                <a:ea typeface="Verdana" panose="020B0604030504040204" pitchFamily="34" charset="0"/>
                <a:cs typeface="Eras Medium ITC" panose="020B0602030504020804" pitchFamily="34" charset="0"/>
              </a:rPr>
              <a:t>stratégie pluriannuelle de pilotage des RH</a:t>
            </a:r>
            <a:r>
              <a:rPr lang="fr-FR" dirty="0">
                <a:solidFill>
                  <a:srgbClr val="273479"/>
                </a:solidFill>
                <a:latin typeface="Satoshi" pitchFamily="50" charset="0"/>
                <a:ea typeface="Verdana" panose="020B0604030504040204" pitchFamily="34" charset="0"/>
                <a:cs typeface="Eras Medium ITC" panose="020B0602030504020804" pitchFamily="34" charset="0"/>
              </a:rPr>
              <a:t>, notamment en matière de GPEEC</a:t>
            </a:r>
          </a:p>
          <a:p>
            <a:pPr marL="285750" marR="177800" indent="-285750" algn="just">
              <a:lnSpc>
                <a:spcPts val="2200"/>
              </a:lnSpc>
              <a:spcAft>
                <a:spcPts val="1000"/>
              </a:spcAft>
              <a:buFont typeface="Arial" panose="020B0604020202020204" pitchFamily="34" charset="0"/>
              <a:buChar char="•"/>
            </a:pPr>
            <a:r>
              <a:rPr lang="fr-FR" dirty="0">
                <a:solidFill>
                  <a:srgbClr val="273479"/>
                </a:solidFill>
                <a:effectLst/>
                <a:latin typeface="Satoshi" pitchFamily="50" charset="0"/>
                <a:ea typeface="Verdana" panose="020B0604030504040204" pitchFamily="34" charset="0"/>
                <a:cs typeface="Eras Medium ITC" panose="020B0602030504020804" pitchFamily="34" charset="0"/>
              </a:rPr>
              <a:t>Fixer des </a:t>
            </a:r>
            <a:r>
              <a:rPr lang="fr-FR" b="1" dirty="0">
                <a:solidFill>
                  <a:srgbClr val="E15446"/>
                </a:solidFill>
                <a:effectLst/>
                <a:latin typeface="Satoshi" pitchFamily="50" charset="0"/>
                <a:ea typeface="Verdana" panose="020B0604030504040204" pitchFamily="34" charset="0"/>
                <a:cs typeface="Eras Medium ITC" panose="020B0602030504020804" pitchFamily="34" charset="0"/>
              </a:rPr>
              <a:t>orientations </a:t>
            </a:r>
            <a:r>
              <a:rPr lang="fr-FR" b="1" dirty="0">
                <a:solidFill>
                  <a:srgbClr val="E15446"/>
                </a:solidFill>
                <a:latin typeface="Satoshi" pitchFamily="50" charset="0"/>
                <a:ea typeface="Verdana" panose="020B0604030504040204" pitchFamily="34" charset="0"/>
                <a:cs typeface="Eras Medium ITC" panose="020B0602030504020804" pitchFamily="34" charset="0"/>
              </a:rPr>
              <a:t>générales </a:t>
            </a:r>
            <a:r>
              <a:rPr lang="fr-FR" dirty="0">
                <a:solidFill>
                  <a:srgbClr val="273479"/>
                </a:solidFill>
                <a:latin typeface="Satoshi" pitchFamily="50" charset="0"/>
                <a:ea typeface="Verdana" panose="020B0604030504040204" pitchFamily="34" charset="0"/>
                <a:cs typeface="Eras Medium ITC" panose="020B0602030504020804" pitchFamily="34" charset="0"/>
              </a:rPr>
              <a:t>en matière de </a:t>
            </a:r>
            <a:r>
              <a:rPr lang="fr-FR" b="1" dirty="0">
                <a:solidFill>
                  <a:srgbClr val="E15446"/>
                </a:solidFill>
                <a:latin typeface="Satoshi" pitchFamily="50" charset="0"/>
                <a:ea typeface="Verdana" panose="020B0604030504040204" pitchFamily="34" charset="0"/>
                <a:cs typeface="Eras Medium ITC" panose="020B0602030504020804" pitchFamily="34" charset="0"/>
              </a:rPr>
              <a:t>promotion</a:t>
            </a:r>
            <a:r>
              <a:rPr lang="fr-FR" dirty="0">
                <a:solidFill>
                  <a:srgbClr val="273479"/>
                </a:solidFill>
                <a:latin typeface="Satoshi" pitchFamily="50" charset="0"/>
                <a:ea typeface="Verdana" panose="020B0604030504040204" pitchFamily="34" charset="0"/>
                <a:cs typeface="Eras Medium ITC" panose="020B0602030504020804" pitchFamily="34" charset="0"/>
              </a:rPr>
              <a:t> et de </a:t>
            </a:r>
            <a:r>
              <a:rPr lang="fr-FR" b="1" dirty="0">
                <a:solidFill>
                  <a:srgbClr val="E15446"/>
                </a:solidFill>
                <a:latin typeface="Satoshi" pitchFamily="50" charset="0"/>
                <a:ea typeface="Verdana" panose="020B0604030504040204" pitchFamily="34" charset="0"/>
                <a:cs typeface="Eras Medium ITC" panose="020B0602030504020804" pitchFamily="34" charset="0"/>
              </a:rPr>
              <a:t>valorisation des parcours professionnels</a:t>
            </a:r>
          </a:p>
          <a:p>
            <a:pPr marL="742950" marR="177800" lvl="1" indent="-285750" algn="just">
              <a:lnSpc>
                <a:spcPts val="2200"/>
              </a:lnSpc>
              <a:spcAft>
                <a:spcPts val="1000"/>
              </a:spcAft>
              <a:buFont typeface="Courier New" panose="02070309020205020404" pitchFamily="49" charset="0"/>
              <a:buChar char="o"/>
            </a:pPr>
            <a:r>
              <a:rPr lang="fr-FR" dirty="0">
                <a:solidFill>
                  <a:srgbClr val="273479"/>
                </a:solidFill>
                <a:effectLst/>
                <a:latin typeface="Satoshi" pitchFamily="50" charset="0"/>
                <a:ea typeface="Verdana" panose="020B0604030504040204" pitchFamily="34" charset="0"/>
                <a:cs typeface="Eras Medium ITC" panose="020B0602030504020804" pitchFamily="34" charset="0"/>
              </a:rPr>
              <a:t>Préciser les modalités de prise en compte de la valeur professionnelle et des acquis de l’expérience professionnelle des agents</a:t>
            </a:r>
          </a:p>
          <a:p>
            <a:pPr marL="742950" marR="177800" lvl="1" indent="-285750" algn="just">
              <a:lnSpc>
                <a:spcPts val="2200"/>
              </a:lnSpc>
              <a:spcAft>
                <a:spcPts val="1000"/>
              </a:spcAft>
              <a:buFont typeface="Courier New" panose="02070309020205020404" pitchFamily="49" charset="0"/>
              <a:buChar char="o"/>
            </a:pPr>
            <a:r>
              <a:rPr lang="fr-FR" dirty="0">
                <a:solidFill>
                  <a:srgbClr val="273479"/>
                </a:solidFill>
                <a:latin typeface="Satoshi" pitchFamily="50" charset="0"/>
                <a:ea typeface="Verdana" panose="020B0604030504040204" pitchFamily="34" charset="0"/>
                <a:cs typeface="Eras Medium ITC" panose="020B0602030504020804" pitchFamily="34" charset="0"/>
              </a:rPr>
              <a:t>Assurer l’égalité dans les procédures de promotion entre les femmes et les hommes</a:t>
            </a:r>
          </a:p>
          <a:p>
            <a:pPr marL="742950" marR="177800" lvl="1" indent="-285750" algn="just">
              <a:lnSpc>
                <a:spcPts val="2200"/>
              </a:lnSpc>
              <a:spcAft>
                <a:spcPts val="1000"/>
              </a:spcAft>
              <a:buFont typeface="Courier New" panose="02070309020205020404" pitchFamily="49" charset="0"/>
              <a:buChar char="o"/>
            </a:pPr>
            <a:r>
              <a:rPr lang="fr-FR" dirty="0">
                <a:solidFill>
                  <a:srgbClr val="273479"/>
                </a:solidFill>
                <a:effectLst/>
                <a:latin typeface="Satoshi" pitchFamily="50" charset="0"/>
                <a:ea typeface="Verdana" panose="020B0604030504040204" pitchFamily="34" charset="0"/>
                <a:cs typeface="Eras Medium ITC" panose="020B0602030504020804" pitchFamily="34" charset="0"/>
              </a:rPr>
              <a:t>Fav</a:t>
            </a:r>
            <a:r>
              <a:rPr lang="fr-FR" dirty="0">
                <a:solidFill>
                  <a:srgbClr val="273479"/>
                </a:solidFill>
                <a:latin typeface="Satoshi" pitchFamily="50" charset="0"/>
                <a:ea typeface="Verdana" panose="020B0604030504040204" pitchFamily="34" charset="0"/>
                <a:cs typeface="Eras Medium ITC" panose="020B0602030504020804" pitchFamily="34" charset="0"/>
              </a:rPr>
              <a:t>oriser, en matière de recrutement, l’adaptation des compétences à l’évolution des missions et des métiers, la diversité des profils</a:t>
            </a:r>
            <a:endParaRPr lang="fr-FR" dirty="0">
              <a:solidFill>
                <a:srgbClr val="273479"/>
              </a:solidFill>
              <a:effectLst/>
              <a:latin typeface="Satoshi" pitchFamily="50" charset="0"/>
              <a:ea typeface="Verdana" panose="020B0604030504040204" pitchFamily="34" charset="0"/>
              <a:cs typeface="Eras Medium ITC" panose="020B0602030504020804" pitchFamily="34" charset="0"/>
            </a:endParaRPr>
          </a:p>
        </p:txBody>
      </p:sp>
    </p:spTree>
    <p:extLst>
      <p:ext uri="{BB962C8B-B14F-4D97-AF65-F5344CB8AC3E}">
        <p14:creationId xmlns:p14="http://schemas.microsoft.com/office/powerpoint/2010/main" val="36100629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C413A4-2FA7-20AD-B227-BAF6BBE4E432}"/>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D5342FE4-C6D0-183F-D83D-A71860720DDD}"/>
              </a:ext>
            </a:extLst>
          </p:cNvPr>
          <p:cNvSpPr txBox="1"/>
          <p:nvPr/>
        </p:nvSpPr>
        <p:spPr>
          <a:xfrm>
            <a:off x="1874106" y="1450663"/>
            <a:ext cx="2113091" cy="364843"/>
          </a:xfrm>
          <a:prstGeom prst="rect">
            <a:avLst/>
          </a:prstGeom>
          <a:noFill/>
        </p:spPr>
        <p:txBody>
          <a:bodyPr wrap="square">
            <a:spAutoFit/>
          </a:bodyPr>
          <a:lstStyle/>
          <a:p>
            <a:pPr marR="177800" algn="just">
              <a:lnSpc>
                <a:spcPts val="2200"/>
              </a:lnSpc>
              <a:spcAft>
                <a:spcPts val="1000"/>
              </a:spcAft>
            </a:pPr>
            <a:r>
              <a:rPr lang="fr-FR" b="1" dirty="0">
                <a:solidFill>
                  <a:srgbClr val="273479"/>
                </a:solidFill>
                <a:effectLst/>
                <a:latin typeface="Satoshi" pitchFamily="50" charset="0"/>
                <a:ea typeface="Verdana" panose="020B0604030504040204" pitchFamily="34" charset="0"/>
                <a:cs typeface="Eras Medium ITC" panose="020B0602030504020804" pitchFamily="34" charset="0"/>
              </a:rPr>
              <a:t>LDG collectivité </a:t>
            </a:r>
          </a:p>
        </p:txBody>
      </p:sp>
      <p:sp>
        <p:nvSpPr>
          <p:cNvPr id="5" name="Rectangle 4">
            <a:extLst>
              <a:ext uri="{FF2B5EF4-FFF2-40B4-BE49-F238E27FC236}">
                <a16:creationId xmlns:a16="http://schemas.microsoft.com/office/drawing/2014/main" id="{068184B7-4357-8977-7D7E-D4E8DD0C63D8}"/>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BE0EE3B2-5A5C-02B4-A629-ABB57527F8C4}"/>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D288CC7E-5105-040A-A523-D43E47FF1778}"/>
              </a:ext>
            </a:extLst>
          </p:cNvPr>
          <p:cNvSpPr txBox="1"/>
          <p:nvPr/>
        </p:nvSpPr>
        <p:spPr>
          <a:xfrm>
            <a:off x="348861" y="619093"/>
            <a:ext cx="7995421" cy="523220"/>
          </a:xfrm>
          <a:prstGeom prst="rect">
            <a:avLst/>
          </a:prstGeom>
          <a:noFill/>
        </p:spPr>
        <p:txBody>
          <a:bodyPr wrap="square" rtlCol="0">
            <a:spAutoFit/>
          </a:bodyPr>
          <a:lstStyle/>
          <a:p>
            <a:r>
              <a:rPr lang="fr-FR" sz="2800" dirty="0">
                <a:solidFill>
                  <a:srgbClr val="99CCE7"/>
                </a:solidFill>
                <a:latin typeface="General Sans Semibold" pitchFamily="50" charset="0"/>
              </a:rPr>
              <a:t>Les lignes directrices de gestion (LDG)</a:t>
            </a:r>
          </a:p>
        </p:txBody>
      </p:sp>
      <p:sp>
        <p:nvSpPr>
          <p:cNvPr id="3" name="Rectangle : coins arrondis 2">
            <a:extLst>
              <a:ext uri="{FF2B5EF4-FFF2-40B4-BE49-F238E27FC236}">
                <a16:creationId xmlns:a16="http://schemas.microsoft.com/office/drawing/2014/main" id="{246A21BC-6823-3514-6F77-110AFFE59AA9}"/>
              </a:ext>
            </a:extLst>
          </p:cNvPr>
          <p:cNvSpPr/>
          <p:nvPr/>
        </p:nvSpPr>
        <p:spPr>
          <a:xfrm>
            <a:off x="813816" y="1373174"/>
            <a:ext cx="4233672" cy="512064"/>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ZoneTexte 7">
            <a:extLst>
              <a:ext uri="{FF2B5EF4-FFF2-40B4-BE49-F238E27FC236}">
                <a16:creationId xmlns:a16="http://schemas.microsoft.com/office/drawing/2014/main" id="{464A3D48-3A6D-2C8A-DCD2-DDDA638AE919}"/>
              </a:ext>
            </a:extLst>
          </p:cNvPr>
          <p:cNvSpPr txBox="1"/>
          <p:nvPr/>
        </p:nvSpPr>
        <p:spPr>
          <a:xfrm>
            <a:off x="585216" y="2093505"/>
            <a:ext cx="4654296" cy="1651734"/>
          </a:xfrm>
          <a:prstGeom prst="rect">
            <a:avLst/>
          </a:prstGeom>
          <a:noFill/>
        </p:spPr>
        <p:txBody>
          <a:bodyPr wrap="square">
            <a:spAutoFit/>
          </a:bodyPr>
          <a:lstStyle/>
          <a:p>
            <a:pPr marR="177800" algn="ctr">
              <a:spcAft>
                <a:spcPts val="1000"/>
              </a:spcAft>
            </a:pPr>
            <a:r>
              <a:rPr lang="fr-FR" b="1" dirty="0">
                <a:solidFill>
                  <a:srgbClr val="273479"/>
                </a:solidFill>
                <a:effectLst/>
                <a:latin typeface="Satoshi" pitchFamily="50" charset="0"/>
                <a:ea typeface="Verdana" panose="020B0604030504040204" pitchFamily="34" charset="0"/>
                <a:cs typeface="Eras Medium ITC" panose="020B0602030504020804" pitchFamily="34" charset="0"/>
              </a:rPr>
              <a:t>Préparation d’un projet de LDG</a:t>
            </a:r>
          </a:p>
          <a:p>
            <a:pPr marL="285750" marR="177800" indent="-285750" algn="just">
              <a:spcAft>
                <a:spcPts val="300"/>
              </a:spcAft>
              <a:buFont typeface="Arial" panose="020B0604020202020204" pitchFamily="34" charset="0"/>
              <a:buChar char="•"/>
            </a:pPr>
            <a:r>
              <a:rPr lang="fr-FR" sz="1400" dirty="0">
                <a:solidFill>
                  <a:srgbClr val="273479"/>
                </a:solidFill>
                <a:latin typeface="Satoshi" pitchFamily="50" charset="0"/>
                <a:ea typeface="Verdana" panose="020B0604030504040204" pitchFamily="34" charset="0"/>
                <a:cs typeface="Eras Medium ITC" panose="020B0602030504020804" pitchFamily="34" charset="0"/>
              </a:rPr>
              <a:t>Stratégie globale et pluriannuelle de pilotage des RH</a:t>
            </a:r>
          </a:p>
          <a:p>
            <a:pPr marL="285750" marR="177800" indent="-285750" algn="just">
              <a:spcAft>
                <a:spcPts val="300"/>
              </a:spcAft>
              <a:buFont typeface="Arial" panose="020B0604020202020204" pitchFamily="34" charset="0"/>
              <a:buChar char="•"/>
            </a:pPr>
            <a:r>
              <a:rPr lang="fr-FR" sz="1400" dirty="0">
                <a:solidFill>
                  <a:srgbClr val="273479"/>
                </a:solidFill>
                <a:effectLst/>
                <a:latin typeface="Satoshi" pitchFamily="50" charset="0"/>
                <a:ea typeface="Verdana" panose="020B0604030504040204" pitchFamily="34" charset="0"/>
                <a:cs typeface="Eras Medium ITC" panose="020B0602030504020804" pitchFamily="34" charset="0"/>
              </a:rPr>
              <a:t>Orientations générales  en matière de promotion et valorisation des parcours</a:t>
            </a:r>
          </a:p>
          <a:p>
            <a:pPr marL="285750" marR="177800" indent="-285750" algn="just">
              <a:spcAft>
                <a:spcPts val="300"/>
              </a:spcAft>
              <a:buFont typeface="Arial" panose="020B0604020202020204" pitchFamily="34" charset="0"/>
              <a:buChar char="•"/>
            </a:pPr>
            <a:r>
              <a:rPr lang="fr-FR" sz="1400" dirty="0">
                <a:solidFill>
                  <a:srgbClr val="273479"/>
                </a:solidFill>
                <a:latin typeface="Satoshi" pitchFamily="50" charset="0"/>
                <a:ea typeface="Verdana" panose="020B0604030504040204" pitchFamily="34" charset="0"/>
                <a:cs typeface="Eras Medium ITC" panose="020B0602030504020804" pitchFamily="34" charset="0"/>
              </a:rPr>
              <a:t>Mesures en faveur de l’égalité femmes/hommes</a:t>
            </a:r>
            <a:endParaRPr lang="fr-FR" sz="1400" dirty="0">
              <a:solidFill>
                <a:srgbClr val="273479"/>
              </a:solidFill>
              <a:effectLst/>
              <a:latin typeface="Satoshi" pitchFamily="50" charset="0"/>
              <a:ea typeface="Verdana" panose="020B0604030504040204" pitchFamily="34" charset="0"/>
              <a:cs typeface="Eras Medium ITC" panose="020B0602030504020804" pitchFamily="34" charset="0"/>
            </a:endParaRPr>
          </a:p>
        </p:txBody>
      </p:sp>
      <p:sp>
        <p:nvSpPr>
          <p:cNvPr id="9" name="Rectangle : coins arrondis 8">
            <a:extLst>
              <a:ext uri="{FF2B5EF4-FFF2-40B4-BE49-F238E27FC236}">
                <a16:creationId xmlns:a16="http://schemas.microsoft.com/office/drawing/2014/main" id="{EC619FC4-6454-5D33-7808-ACD02E8DDD47}"/>
              </a:ext>
            </a:extLst>
          </p:cNvPr>
          <p:cNvSpPr/>
          <p:nvPr/>
        </p:nvSpPr>
        <p:spPr>
          <a:xfrm>
            <a:off x="502920" y="2016015"/>
            <a:ext cx="4846320" cy="1806177"/>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ZoneTexte 9">
            <a:extLst>
              <a:ext uri="{FF2B5EF4-FFF2-40B4-BE49-F238E27FC236}">
                <a16:creationId xmlns:a16="http://schemas.microsoft.com/office/drawing/2014/main" id="{81B63C7A-410C-6ACD-74A5-5C5027195ED2}"/>
              </a:ext>
            </a:extLst>
          </p:cNvPr>
          <p:cNvSpPr txBox="1"/>
          <p:nvPr/>
        </p:nvSpPr>
        <p:spPr>
          <a:xfrm>
            <a:off x="868680" y="3957443"/>
            <a:ext cx="4197096" cy="307777"/>
          </a:xfrm>
          <a:prstGeom prst="rect">
            <a:avLst/>
          </a:prstGeom>
          <a:noFill/>
        </p:spPr>
        <p:txBody>
          <a:bodyPr wrap="square">
            <a:spAutoFit/>
          </a:bodyPr>
          <a:lstStyle/>
          <a:p>
            <a:pPr marR="177800" algn="ctr">
              <a:spcAft>
                <a:spcPts val="1000"/>
              </a:spcAft>
            </a:pPr>
            <a:r>
              <a:rPr lang="fr-FR" sz="1400" dirty="0">
                <a:solidFill>
                  <a:srgbClr val="273479"/>
                </a:solidFill>
                <a:effectLst/>
                <a:latin typeface="Satoshi" pitchFamily="50" charset="0"/>
                <a:ea typeface="Verdana" panose="020B0604030504040204" pitchFamily="34" charset="0"/>
                <a:cs typeface="Eras Medium ITC" panose="020B0602030504020804" pitchFamily="34" charset="0"/>
              </a:rPr>
              <a:t>Information possible de l’assemblée délibérante</a:t>
            </a:r>
          </a:p>
        </p:txBody>
      </p:sp>
      <p:sp>
        <p:nvSpPr>
          <p:cNvPr id="11" name="Rectangle : coins arrondis 10">
            <a:extLst>
              <a:ext uri="{FF2B5EF4-FFF2-40B4-BE49-F238E27FC236}">
                <a16:creationId xmlns:a16="http://schemas.microsoft.com/office/drawing/2014/main" id="{DB939322-ABCA-0C70-721F-2CF53BF122B3}"/>
              </a:ext>
            </a:extLst>
          </p:cNvPr>
          <p:cNvSpPr/>
          <p:nvPr/>
        </p:nvSpPr>
        <p:spPr>
          <a:xfrm>
            <a:off x="813816" y="3963021"/>
            <a:ext cx="4233672" cy="512064"/>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ZoneTexte 15">
            <a:extLst>
              <a:ext uri="{FF2B5EF4-FFF2-40B4-BE49-F238E27FC236}">
                <a16:creationId xmlns:a16="http://schemas.microsoft.com/office/drawing/2014/main" id="{92FB3741-E69B-C6FF-85AA-5C607280B4A3}"/>
              </a:ext>
            </a:extLst>
          </p:cNvPr>
          <p:cNvSpPr txBox="1"/>
          <p:nvPr/>
        </p:nvSpPr>
        <p:spPr>
          <a:xfrm>
            <a:off x="868680" y="4610336"/>
            <a:ext cx="4197096" cy="307777"/>
          </a:xfrm>
          <a:prstGeom prst="rect">
            <a:avLst/>
          </a:prstGeom>
          <a:noFill/>
        </p:spPr>
        <p:txBody>
          <a:bodyPr wrap="square">
            <a:spAutoFit/>
          </a:bodyPr>
          <a:lstStyle/>
          <a:p>
            <a:pPr marR="177800" algn="ctr">
              <a:spcAft>
                <a:spcPts val="1000"/>
              </a:spcAft>
            </a:pPr>
            <a:r>
              <a:rPr lang="fr-FR" sz="1400" dirty="0">
                <a:solidFill>
                  <a:srgbClr val="E15446"/>
                </a:solidFill>
                <a:effectLst/>
                <a:latin typeface="Satoshi" pitchFamily="50" charset="0"/>
                <a:ea typeface="Verdana" panose="020B0604030504040204" pitchFamily="34" charset="0"/>
                <a:cs typeface="Eras Medium ITC" panose="020B0602030504020804" pitchFamily="34" charset="0"/>
              </a:rPr>
              <a:t>Avis du CST local ou départemental</a:t>
            </a:r>
          </a:p>
        </p:txBody>
      </p:sp>
      <p:sp>
        <p:nvSpPr>
          <p:cNvPr id="17" name="Rectangle : coins arrondis 16">
            <a:extLst>
              <a:ext uri="{FF2B5EF4-FFF2-40B4-BE49-F238E27FC236}">
                <a16:creationId xmlns:a16="http://schemas.microsoft.com/office/drawing/2014/main" id="{3255F804-B2AD-12FB-8D3B-E5CF22432FF0}"/>
              </a:ext>
            </a:extLst>
          </p:cNvPr>
          <p:cNvSpPr/>
          <p:nvPr/>
        </p:nvSpPr>
        <p:spPr>
          <a:xfrm>
            <a:off x="813816" y="4615914"/>
            <a:ext cx="4233672" cy="302199"/>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ZoneTexte 17">
            <a:extLst>
              <a:ext uri="{FF2B5EF4-FFF2-40B4-BE49-F238E27FC236}">
                <a16:creationId xmlns:a16="http://schemas.microsoft.com/office/drawing/2014/main" id="{2337E778-3059-A069-BFE9-0FD048A0A1A7}"/>
              </a:ext>
            </a:extLst>
          </p:cNvPr>
          <p:cNvSpPr txBox="1"/>
          <p:nvPr/>
        </p:nvSpPr>
        <p:spPr>
          <a:xfrm>
            <a:off x="868680" y="5058942"/>
            <a:ext cx="4197096" cy="307777"/>
          </a:xfrm>
          <a:prstGeom prst="rect">
            <a:avLst/>
          </a:prstGeom>
          <a:noFill/>
        </p:spPr>
        <p:txBody>
          <a:bodyPr wrap="square">
            <a:spAutoFit/>
          </a:bodyPr>
          <a:lstStyle/>
          <a:p>
            <a:pPr marR="177800" algn="ctr">
              <a:spcAft>
                <a:spcPts val="1000"/>
              </a:spcAft>
            </a:pPr>
            <a:r>
              <a:rPr lang="fr-FR" sz="1400" dirty="0">
                <a:solidFill>
                  <a:srgbClr val="273479"/>
                </a:solidFill>
                <a:effectLst/>
                <a:latin typeface="Satoshi" pitchFamily="50" charset="0"/>
                <a:ea typeface="Verdana" panose="020B0604030504040204" pitchFamily="34" charset="0"/>
                <a:cs typeface="Eras Medium ITC" panose="020B0602030504020804" pitchFamily="34" charset="0"/>
              </a:rPr>
              <a:t>Formalisation par un arrêté de l’Autorité territoriale</a:t>
            </a:r>
          </a:p>
        </p:txBody>
      </p:sp>
      <p:sp>
        <p:nvSpPr>
          <p:cNvPr id="19" name="Rectangle : coins arrondis 18">
            <a:extLst>
              <a:ext uri="{FF2B5EF4-FFF2-40B4-BE49-F238E27FC236}">
                <a16:creationId xmlns:a16="http://schemas.microsoft.com/office/drawing/2014/main" id="{856B2C43-AAA2-7D5E-B1FC-D6732A923365}"/>
              </a:ext>
            </a:extLst>
          </p:cNvPr>
          <p:cNvSpPr/>
          <p:nvPr/>
        </p:nvSpPr>
        <p:spPr>
          <a:xfrm>
            <a:off x="813816" y="5064520"/>
            <a:ext cx="4233672" cy="512064"/>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ZoneTexte 19">
            <a:extLst>
              <a:ext uri="{FF2B5EF4-FFF2-40B4-BE49-F238E27FC236}">
                <a16:creationId xmlns:a16="http://schemas.microsoft.com/office/drawing/2014/main" id="{51D55286-8D9F-8DA5-36C6-7505F2AA1717}"/>
              </a:ext>
            </a:extLst>
          </p:cNvPr>
          <p:cNvSpPr txBox="1"/>
          <p:nvPr/>
        </p:nvSpPr>
        <p:spPr>
          <a:xfrm>
            <a:off x="868680" y="5722991"/>
            <a:ext cx="4197096" cy="523220"/>
          </a:xfrm>
          <a:prstGeom prst="rect">
            <a:avLst/>
          </a:prstGeom>
          <a:noFill/>
        </p:spPr>
        <p:txBody>
          <a:bodyPr wrap="square">
            <a:spAutoFit/>
          </a:bodyPr>
          <a:lstStyle/>
          <a:p>
            <a:pPr marR="177800" algn="ctr">
              <a:spcAft>
                <a:spcPts val="1000"/>
              </a:spcAft>
            </a:pPr>
            <a:r>
              <a:rPr lang="fr-FR" sz="1400" dirty="0">
                <a:solidFill>
                  <a:srgbClr val="273479"/>
                </a:solidFill>
                <a:effectLst/>
                <a:latin typeface="Satoshi" pitchFamily="50" charset="0"/>
                <a:ea typeface="Verdana" panose="020B0604030504040204" pitchFamily="34" charset="0"/>
                <a:cs typeface="Eras Medium ITC" panose="020B0602030504020804" pitchFamily="34" charset="0"/>
              </a:rPr>
              <a:t>Communication des LDG aux agents par voie numérique ou tout autre moyen (affichage)</a:t>
            </a:r>
          </a:p>
        </p:txBody>
      </p:sp>
      <p:sp>
        <p:nvSpPr>
          <p:cNvPr id="21" name="Rectangle : coins arrondis 20">
            <a:extLst>
              <a:ext uri="{FF2B5EF4-FFF2-40B4-BE49-F238E27FC236}">
                <a16:creationId xmlns:a16="http://schemas.microsoft.com/office/drawing/2014/main" id="{08017015-AAF8-7390-0975-DD49F09A4ADA}"/>
              </a:ext>
            </a:extLst>
          </p:cNvPr>
          <p:cNvSpPr/>
          <p:nvPr/>
        </p:nvSpPr>
        <p:spPr>
          <a:xfrm>
            <a:off x="813816" y="5728569"/>
            <a:ext cx="4233672" cy="512064"/>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ZoneTexte 21">
            <a:extLst>
              <a:ext uri="{FF2B5EF4-FFF2-40B4-BE49-F238E27FC236}">
                <a16:creationId xmlns:a16="http://schemas.microsoft.com/office/drawing/2014/main" id="{51041BDF-E7CE-25AF-560F-4190FD230FBD}"/>
              </a:ext>
            </a:extLst>
          </p:cNvPr>
          <p:cNvSpPr txBox="1"/>
          <p:nvPr/>
        </p:nvSpPr>
        <p:spPr>
          <a:xfrm>
            <a:off x="740664" y="6381462"/>
            <a:ext cx="4562856" cy="307777"/>
          </a:xfrm>
          <a:prstGeom prst="rect">
            <a:avLst/>
          </a:prstGeom>
          <a:noFill/>
        </p:spPr>
        <p:txBody>
          <a:bodyPr wrap="square">
            <a:spAutoFit/>
          </a:bodyPr>
          <a:lstStyle/>
          <a:p>
            <a:pPr marR="177800" algn="ctr">
              <a:spcAft>
                <a:spcPts val="1000"/>
              </a:spcAft>
            </a:pPr>
            <a:r>
              <a:rPr lang="fr-FR" sz="1400" dirty="0">
                <a:solidFill>
                  <a:srgbClr val="E15446"/>
                </a:solidFill>
                <a:effectLst/>
                <a:latin typeface="Satoshi" pitchFamily="50" charset="0"/>
                <a:ea typeface="Verdana" panose="020B0604030504040204" pitchFamily="34" charset="0"/>
                <a:cs typeface="Eras Medium ITC" panose="020B0602030504020804" pitchFamily="34" charset="0"/>
              </a:rPr>
              <a:t>Bilan annuel présenté au CST local ou départemental</a:t>
            </a:r>
          </a:p>
        </p:txBody>
      </p:sp>
      <p:sp>
        <p:nvSpPr>
          <p:cNvPr id="23" name="Rectangle : coins arrondis 22">
            <a:extLst>
              <a:ext uri="{FF2B5EF4-FFF2-40B4-BE49-F238E27FC236}">
                <a16:creationId xmlns:a16="http://schemas.microsoft.com/office/drawing/2014/main" id="{677A0981-3EC4-0258-7927-7829321FC6EA}"/>
              </a:ext>
            </a:extLst>
          </p:cNvPr>
          <p:cNvSpPr/>
          <p:nvPr/>
        </p:nvSpPr>
        <p:spPr>
          <a:xfrm>
            <a:off x="813816" y="6387040"/>
            <a:ext cx="4233672" cy="302199"/>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4" name="ZoneTexte 23">
            <a:extLst>
              <a:ext uri="{FF2B5EF4-FFF2-40B4-BE49-F238E27FC236}">
                <a16:creationId xmlns:a16="http://schemas.microsoft.com/office/drawing/2014/main" id="{4D0EBBED-3C11-C7B9-690D-A4D1C72346D8}"/>
              </a:ext>
            </a:extLst>
          </p:cNvPr>
          <p:cNvSpPr txBox="1"/>
          <p:nvPr/>
        </p:nvSpPr>
        <p:spPr>
          <a:xfrm>
            <a:off x="6360032" y="1443674"/>
            <a:ext cx="5902071" cy="361509"/>
          </a:xfrm>
          <a:prstGeom prst="rect">
            <a:avLst/>
          </a:prstGeom>
          <a:noFill/>
        </p:spPr>
        <p:txBody>
          <a:bodyPr wrap="square">
            <a:spAutoFit/>
          </a:bodyPr>
          <a:lstStyle/>
          <a:p>
            <a:pPr marR="177800" algn="just">
              <a:lnSpc>
                <a:spcPts val="2200"/>
              </a:lnSpc>
              <a:spcAft>
                <a:spcPts val="1000"/>
              </a:spcAft>
            </a:pPr>
            <a:r>
              <a:rPr lang="fr-FR" sz="1700" b="1" dirty="0">
                <a:solidFill>
                  <a:srgbClr val="273479"/>
                </a:solidFill>
                <a:effectLst/>
                <a:latin typeface="Satoshi" pitchFamily="50" charset="0"/>
                <a:ea typeface="Verdana" panose="020B0604030504040204" pitchFamily="34" charset="0"/>
                <a:cs typeface="Eras Medium ITC" panose="020B0602030504020804" pitchFamily="34" charset="0"/>
              </a:rPr>
              <a:t>LDG « </a:t>
            </a:r>
            <a:r>
              <a:rPr lang="fr-FR" sz="1700" b="1" i="1" dirty="0">
                <a:solidFill>
                  <a:srgbClr val="273479"/>
                </a:solidFill>
                <a:effectLst/>
                <a:latin typeface="Satoshi" pitchFamily="50" charset="0"/>
                <a:ea typeface="Verdana" panose="020B0604030504040204" pitchFamily="34" charset="0"/>
                <a:cs typeface="Eras Medium ITC" panose="020B0602030504020804" pitchFamily="34" charset="0"/>
              </a:rPr>
              <a:t>promotion interne</a:t>
            </a:r>
            <a:r>
              <a:rPr lang="fr-FR" sz="1700" b="1" dirty="0">
                <a:solidFill>
                  <a:srgbClr val="273479"/>
                </a:solidFill>
                <a:effectLst/>
                <a:latin typeface="Satoshi" pitchFamily="50" charset="0"/>
                <a:ea typeface="Verdana" panose="020B0604030504040204" pitchFamily="34" charset="0"/>
                <a:cs typeface="Eras Medium ITC" panose="020B0602030504020804" pitchFamily="34" charset="0"/>
              </a:rPr>
              <a:t> » : compétence du président du CDG</a:t>
            </a:r>
          </a:p>
        </p:txBody>
      </p:sp>
      <p:sp>
        <p:nvSpPr>
          <p:cNvPr id="25" name="Rectangle : coins arrondis 24">
            <a:extLst>
              <a:ext uri="{FF2B5EF4-FFF2-40B4-BE49-F238E27FC236}">
                <a16:creationId xmlns:a16="http://schemas.microsoft.com/office/drawing/2014/main" id="{4742F238-532B-C06B-95D8-329AE7D7A1C7}"/>
              </a:ext>
            </a:extLst>
          </p:cNvPr>
          <p:cNvSpPr/>
          <p:nvPr/>
        </p:nvSpPr>
        <p:spPr>
          <a:xfrm>
            <a:off x="6283452" y="1356440"/>
            <a:ext cx="5823204" cy="523220"/>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6" name="ZoneTexte 25">
            <a:extLst>
              <a:ext uri="{FF2B5EF4-FFF2-40B4-BE49-F238E27FC236}">
                <a16:creationId xmlns:a16="http://schemas.microsoft.com/office/drawing/2014/main" id="{69369EA4-23A1-8401-B112-39B4525C1CEA}"/>
              </a:ext>
            </a:extLst>
          </p:cNvPr>
          <p:cNvSpPr txBox="1"/>
          <p:nvPr/>
        </p:nvSpPr>
        <p:spPr>
          <a:xfrm>
            <a:off x="6616446" y="2223216"/>
            <a:ext cx="4654296" cy="830997"/>
          </a:xfrm>
          <a:prstGeom prst="rect">
            <a:avLst/>
          </a:prstGeom>
          <a:noFill/>
        </p:spPr>
        <p:txBody>
          <a:bodyPr wrap="square">
            <a:spAutoFit/>
          </a:bodyPr>
          <a:lstStyle/>
          <a:p>
            <a:pPr marR="177800" algn="ctr">
              <a:spcAft>
                <a:spcPts val="300"/>
              </a:spcAft>
            </a:pPr>
            <a:r>
              <a:rPr lang="fr-FR" sz="1600" b="1" dirty="0">
                <a:solidFill>
                  <a:srgbClr val="273479"/>
                </a:solidFill>
                <a:latin typeface="Satoshi" pitchFamily="50" charset="0"/>
                <a:ea typeface="Verdana" panose="020B0604030504040204" pitchFamily="34" charset="0"/>
                <a:cs typeface="Eras Medium ITC" panose="020B0602030504020804" pitchFamily="34" charset="0"/>
              </a:rPr>
              <a:t>Le Président du CDG définit un projet de LDG présentant des critères de sélection des candidats pour la promotion interne</a:t>
            </a:r>
            <a:endParaRPr lang="fr-FR" sz="1600" b="1" dirty="0">
              <a:solidFill>
                <a:srgbClr val="273479"/>
              </a:solidFill>
              <a:effectLst/>
              <a:latin typeface="Satoshi" pitchFamily="50" charset="0"/>
              <a:ea typeface="Verdana" panose="020B0604030504040204" pitchFamily="34" charset="0"/>
              <a:cs typeface="Eras Medium ITC" panose="020B0602030504020804" pitchFamily="34" charset="0"/>
            </a:endParaRPr>
          </a:p>
        </p:txBody>
      </p:sp>
      <p:sp>
        <p:nvSpPr>
          <p:cNvPr id="27" name="Rectangle : coins arrondis 26">
            <a:extLst>
              <a:ext uri="{FF2B5EF4-FFF2-40B4-BE49-F238E27FC236}">
                <a16:creationId xmlns:a16="http://schemas.microsoft.com/office/drawing/2014/main" id="{86DF9F30-06C6-4935-4276-66DAB40F7F6D}"/>
              </a:ext>
            </a:extLst>
          </p:cNvPr>
          <p:cNvSpPr/>
          <p:nvPr/>
        </p:nvSpPr>
        <p:spPr>
          <a:xfrm>
            <a:off x="6531864" y="2111021"/>
            <a:ext cx="4846320" cy="1045217"/>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0" name="ZoneTexte 29">
            <a:extLst>
              <a:ext uri="{FF2B5EF4-FFF2-40B4-BE49-F238E27FC236}">
                <a16:creationId xmlns:a16="http://schemas.microsoft.com/office/drawing/2014/main" id="{3BF4863B-1E68-25F6-5289-86085E370B47}"/>
              </a:ext>
            </a:extLst>
          </p:cNvPr>
          <p:cNvSpPr txBox="1"/>
          <p:nvPr/>
        </p:nvSpPr>
        <p:spPr>
          <a:xfrm>
            <a:off x="6934200" y="3415790"/>
            <a:ext cx="4197096" cy="523220"/>
          </a:xfrm>
          <a:prstGeom prst="rect">
            <a:avLst/>
          </a:prstGeom>
          <a:noFill/>
        </p:spPr>
        <p:txBody>
          <a:bodyPr wrap="square">
            <a:spAutoFit/>
          </a:bodyPr>
          <a:lstStyle/>
          <a:p>
            <a:pPr marR="177800" algn="ctr">
              <a:spcAft>
                <a:spcPts val="1000"/>
              </a:spcAft>
            </a:pPr>
            <a:r>
              <a:rPr lang="fr-FR" sz="1400" dirty="0">
                <a:solidFill>
                  <a:srgbClr val="E15446"/>
                </a:solidFill>
                <a:effectLst/>
                <a:latin typeface="Satoshi" pitchFamily="50" charset="0"/>
                <a:ea typeface="Verdana" panose="020B0604030504040204" pitchFamily="34" charset="0"/>
                <a:cs typeface="Eras Medium ITC" panose="020B0602030504020804" pitchFamily="34" charset="0"/>
              </a:rPr>
              <a:t>Avis du CST départemental et de tous les CST locaux délai de 2 mois pour se prononcer</a:t>
            </a:r>
          </a:p>
        </p:txBody>
      </p:sp>
      <p:sp>
        <p:nvSpPr>
          <p:cNvPr id="31" name="Rectangle : coins arrondis 30">
            <a:extLst>
              <a:ext uri="{FF2B5EF4-FFF2-40B4-BE49-F238E27FC236}">
                <a16:creationId xmlns:a16="http://schemas.microsoft.com/office/drawing/2014/main" id="{67E5DD0D-374A-4DAE-4408-A63B56300F2F}"/>
              </a:ext>
            </a:extLst>
          </p:cNvPr>
          <p:cNvSpPr/>
          <p:nvPr/>
        </p:nvSpPr>
        <p:spPr>
          <a:xfrm>
            <a:off x="6934200" y="3388335"/>
            <a:ext cx="4233672" cy="567203"/>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2" name="ZoneTexte 31">
            <a:extLst>
              <a:ext uri="{FF2B5EF4-FFF2-40B4-BE49-F238E27FC236}">
                <a16:creationId xmlns:a16="http://schemas.microsoft.com/office/drawing/2014/main" id="{89FC0384-81DE-1AAC-22DA-15B96F1CB64A}"/>
              </a:ext>
            </a:extLst>
          </p:cNvPr>
          <p:cNvSpPr txBox="1"/>
          <p:nvPr/>
        </p:nvSpPr>
        <p:spPr>
          <a:xfrm>
            <a:off x="6989064" y="4186379"/>
            <a:ext cx="4197096" cy="523220"/>
          </a:xfrm>
          <a:prstGeom prst="rect">
            <a:avLst/>
          </a:prstGeom>
          <a:noFill/>
        </p:spPr>
        <p:txBody>
          <a:bodyPr wrap="square">
            <a:spAutoFit/>
          </a:bodyPr>
          <a:lstStyle/>
          <a:p>
            <a:pPr marR="177800" algn="ctr">
              <a:spcAft>
                <a:spcPts val="1000"/>
              </a:spcAft>
            </a:pPr>
            <a:r>
              <a:rPr lang="fr-FR" sz="1400" dirty="0">
                <a:solidFill>
                  <a:srgbClr val="273479"/>
                </a:solidFill>
                <a:effectLst/>
                <a:latin typeface="Satoshi" pitchFamily="50" charset="0"/>
                <a:ea typeface="Verdana" panose="020B0604030504040204" pitchFamily="34" charset="0"/>
                <a:cs typeface="Eras Medium ITC" panose="020B0602030504020804" pitchFamily="34" charset="0"/>
              </a:rPr>
              <a:t>Validation des LDG « </a:t>
            </a:r>
            <a:r>
              <a:rPr lang="fr-FR" sz="1400" i="1" dirty="0">
                <a:solidFill>
                  <a:srgbClr val="273479"/>
                </a:solidFill>
                <a:effectLst/>
                <a:latin typeface="Satoshi" pitchFamily="50" charset="0"/>
                <a:ea typeface="Verdana" panose="020B0604030504040204" pitchFamily="34" charset="0"/>
                <a:cs typeface="Eras Medium ITC" panose="020B0602030504020804" pitchFamily="34" charset="0"/>
              </a:rPr>
              <a:t>promotion interne </a:t>
            </a:r>
            <a:r>
              <a:rPr lang="fr-FR" sz="1400" dirty="0">
                <a:solidFill>
                  <a:srgbClr val="273479"/>
                </a:solidFill>
                <a:effectLst/>
                <a:latin typeface="Satoshi" pitchFamily="50" charset="0"/>
                <a:ea typeface="Verdana" panose="020B0604030504040204" pitchFamily="34" charset="0"/>
                <a:cs typeface="Eras Medium ITC" panose="020B0602030504020804" pitchFamily="34" charset="0"/>
              </a:rPr>
              <a:t>» issue de cette consultation, par le Président du CDG</a:t>
            </a:r>
          </a:p>
        </p:txBody>
      </p:sp>
      <p:sp>
        <p:nvSpPr>
          <p:cNvPr id="33" name="Rectangle : coins arrondis 32">
            <a:extLst>
              <a:ext uri="{FF2B5EF4-FFF2-40B4-BE49-F238E27FC236}">
                <a16:creationId xmlns:a16="http://schemas.microsoft.com/office/drawing/2014/main" id="{73B85CC6-D3D7-AEAF-B468-477A29CBC35C}"/>
              </a:ext>
            </a:extLst>
          </p:cNvPr>
          <p:cNvSpPr/>
          <p:nvPr/>
        </p:nvSpPr>
        <p:spPr>
          <a:xfrm>
            <a:off x="6934200" y="4191957"/>
            <a:ext cx="4233672" cy="512064"/>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4" name="ZoneTexte 33">
            <a:extLst>
              <a:ext uri="{FF2B5EF4-FFF2-40B4-BE49-F238E27FC236}">
                <a16:creationId xmlns:a16="http://schemas.microsoft.com/office/drawing/2014/main" id="{BD8C1C6F-15F3-D883-F05B-EE9EA596E64C}"/>
              </a:ext>
            </a:extLst>
          </p:cNvPr>
          <p:cNvSpPr txBox="1"/>
          <p:nvPr/>
        </p:nvSpPr>
        <p:spPr>
          <a:xfrm>
            <a:off x="6989064" y="4940219"/>
            <a:ext cx="4197096" cy="738664"/>
          </a:xfrm>
          <a:prstGeom prst="rect">
            <a:avLst/>
          </a:prstGeom>
          <a:noFill/>
        </p:spPr>
        <p:txBody>
          <a:bodyPr wrap="square">
            <a:spAutoFit/>
          </a:bodyPr>
          <a:lstStyle/>
          <a:p>
            <a:pPr marR="177800" algn="ctr">
              <a:spcAft>
                <a:spcPts val="1000"/>
              </a:spcAft>
            </a:pPr>
            <a:r>
              <a:rPr lang="fr-FR" sz="1400" dirty="0">
                <a:solidFill>
                  <a:srgbClr val="273479"/>
                </a:solidFill>
                <a:effectLst/>
                <a:latin typeface="Satoshi" pitchFamily="50" charset="0"/>
                <a:ea typeface="Verdana" panose="020B0604030504040204" pitchFamily="34" charset="0"/>
                <a:cs typeface="Eras Medium ITC" panose="020B0602030504020804" pitchFamily="34" charset="0"/>
              </a:rPr>
              <a:t>Examen des dossiers de promotion interne par le CDG et sélection des candidats au regard des LDG « </a:t>
            </a:r>
            <a:r>
              <a:rPr lang="fr-FR" sz="1400" i="1" dirty="0">
                <a:solidFill>
                  <a:srgbClr val="273479"/>
                </a:solidFill>
                <a:effectLst/>
                <a:latin typeface="Satoshi" pitchFamily="50" charset="0"/>
                <a:ea typeface="Verdana" panose="020B0604030504040204" pitchFamily="34" charset="0"/>
                <a:cs typeface="Eras Medium ITC" panose="020B0602030504020804" pitchFamily="34" charset="0"/>
              </a:rPr>
              <a:t>promotion interne </a:t>
            </a:r>
            <a:r>
              <a:rPr lang="fr-FR" sz="1400" dirty="0">
                <a:solidFill>
                  <a:srgbClr val="273479"/>
                </a:solidFill>
                <a:effectLst/>
                <a:latin typeface="Satoshi" pitchFamily="50" charset="0"/>
                <a:ea typeface="Verdana" panose="020B0604030504040204" pitchFamily="34" charset="0"/>
                <a:cs typeface="Eras Medium ITC" panose="020B0602030504020804" pitchFamily="34" charset="0"/>
              </a:rPr>
              <a:t>»</a:t>
            </a:r>
          </a:p>
        </p:txBody>
      </p:sp>
      <p:sp>
        <p:nvSpPr>
          <p:cNvPr id="35" name="Rectangle : coins arrondis 34">
            <a:extLst>
              <a:ext uri="{FF2B5EF4-FFF2-40B4-BE49-F238E27FC236}">
                <a16:creationId xmlns:a16="http://schemas.microsoft.com/office/drawing/2014/main" id="{80F448B7-6A62-0185-59A5-8C072AEA8EFD}"/>
              </a:ext>
            </a:extLst>
          </p:cNvPr>
          <p:cNvSpPr/>
          <p:nvPr/>
        </p:nvSpPr>
        <p:spPr>
          <a:xfrm>
            <a:off x="6934200" y="4934641"/>
            <a:ext cx="4233672" cy="749820"/>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ZoneTexte 35">
            <a:extLst>
              <a:ext uri="{FF2B5EF4-FFF2-40B4-BE49-F238E27FC236}">
                <a16:creationId xmlns:a16="http://schemas.microsoft.com/office/drawing/2014/main" id="{35EDABDE-93BD-635E-9901-D817A18F01A9}"/>
              </a:ext>
            </a:extLst>
          </p:cNvPr>
          <p:cNvSpPr txBox="1"/>
          <p:nvPr/>
        </p:nvSpPr>
        <p:spPr>
          <a:xfrm>
            <a:off x="6888482" y="5956119"/>
            <a:ext cx="4197096" cy="523220"/>
          </a:xfrm>
          <a:prstGeom prst="rect">
            <a:avLst/>
          </a:prstGeom>
          <a:noFill/>
        </p:spPr>
        <p:txBody>
          <a:bodyPr wrap="square">
            <a:spAutoFit/>
          </a:bodyPr>
          <a:lstStyle/>
          <a:p>
            <a:pPr marR="177800" algn="ctr">
              <a:spcAft>
                <a:spcPts val="1000"/>
              </a:spcAft>
            </a:pPr>
            <a:r>
              <a:rPr lang="fr-FR" sz="1400" dirty="0">
                <a:solidFill>
                  <a:srgbClr val="273479"/>
                </a:solidFill>
                <a:effectLst/>
                <a:latin typeface="Satoshi" pitchFamily="50" charset="0"/>
                <a:ea typeface="Verdana" panose="020B0604030504040204" pitchFamily="34" charset="0"/>
                <a:cs typeface="Eras Medium ITC" panose="020B0602030504020804" pitchFamily="34" charset="0"/>
              </a:rPr>
              <a:t>Établissement des listes d’aptitude par le Président du CDG</a:t>
            </a:r>
          </a:p>
        </p:txBody>
      </p:sp>
      <p:sp>
        <p:nvSpPr>
          <p:cNvPr id="37" name="Rectangle : coins arrondis 36">
            <a:extLst>
              <a:ext uri="{FF2B5EF4-FFF2-40B4-BE49-F238E27FC236}">
                <a16:creationId xmlns:a16="http://schemas.microsoft.com/office/drawing/2014/main" id="{BB1E18AA-9B8E-8D3F-7D7F-3F9DACED6662}"/>
              </a:ext>
            </a:extLst>
          </p:cNvPr>
          <p:cNvSpPr/>
          <p:nvPr/>
        </p:nvSpPr>
        <p:spPr>
          <a:xfrm>
            <a:off x="6934200" y="5909503"/>
            <a:ext cx="4233672" cy="646745"/>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8" name="Flèche : bas 37">
            <a:extLst>
              <a:ext uri="{FF2B5EF4-FFF2-40B4-BE49-F238E27FC236}">
                <a16:creationId xmlns:a16="http://schemas.microsoft.com/office/drawing/2014/main" id="{01CD5005-0ACE-FC3A-F68C-DBDC380013FC}"/>
              </a:ext>
            </a:extLst>
          </p:cNvPr>
          <p:cNvSpPr/>
          <p:nvPr/>
        </p:nvSpPr>
        <p:spPr>
          <a:xfrm>
            <a:off x="5687568" y="1452423"/>
            <a:ext cx="335280" cy="5111743"/>
          </a:xfrm>
          <a:prstGeom prst="downArrow">
            <a:avLst/>
          </a:prstGeom>
          <a:solidFill>
            <a:srgbClr val="99CC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7474069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F2305-0C84-5364-0CBB-1DA82EDAB1C2}"/>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B2932691-051C-FE06-FCD9-ABD63834790B}"/>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31983685-B20D-514C-3F25-34D710BEC000}"/>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5BCD2A69-C3A2-28F9-FA1E-71EC2DE776E3}"/>
              </a:ext>
            </a:extLst>
          </p:cNvPr>
          <p:cNvSpPr txBox="1"/>
          <p:nvPr/>
        </p:nvSpPr>
        <p:spPr>
          <a:xfrm>
            <a:off x="3794641" y="944583"/>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Principes du recrutement par concours</a:t>
            </a:r>
          </a:p>
        </p:txBody>
      </p:sp>
      <p:sp>
        <p:nvSpPr>
          <p:cNvPr id="4" name="ZoneTexte 3">
            <a:extLst>
              <a:ext uri="{FF2B5EF4-FFF2-40B4-BE49-F238E27FC236}">
                <a16:creationId xmlns:a16="http://schemas.microsoft.com/office/drawing/2014/main" id="{16EF3727-834D-914B-E52F-BFC5D35C5EFC}"/>
              </a:ext>
            </a:extLst>
          </p:cNvPr>
          <p:cNvSpPr txBox="1"/>
          <p:nvPr/>
        </p:nvSpPr>
        <p:spPr>
          <a:xfrm>
            <a:off x="4809744" y="1948191"/>
            <a:ext cx="6263639" cy="4272965"/>
          </a:xfrm>
          <a:prstGeom prst="rect">
            <a:avLst/>
          </a:prstGeom>
          <a:noFill/>
        </p:spPr>
        <p:txBody>
          <a:bodyPr wrap="square">
            <a:spAutoFit/>
          </a:bodyPr>
          <a:lstStyle/>
          <a:p>
            <a:pPr marR="177800" algn="just">
              <a:lnSpc>
                <a:spcPts val="2200"/>
              </a:lnSpc>
              <a:spcAft>
                <a:spcPts val="10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La collectivité peut toutefois envisager des recrutements de contractuels, de contrats de projet, de parcours emplois compétences, d’apprentis.</a:t>
            </a:r>
          </a:p>
          <a:p>
            <a:pPr marR="177800" algn="just">
              <a:lnSpc>
                <a:spcPts val="2200"/>
              </a:lnSpc>
              <a:spcAft>
                <a:spcPts val="10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 </a:t>
            </a:r>
          </a:p>
          <a:p>
            <a:pPr marR="177800" algn="just">
              <a:lnSpc>
                <a:spcPts val="2200"/>
              </a:lnSpc>
              <a:spcAft>
                <a:spcPts val="10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L’autorité territoriale n’a pas totale liberté pour procéder au recrutement d’agents contractuels car les emplois publics ont, par priorité et sauf cas particuliers, vocation à être pourvus par des fonctionnaires.</a:t>
            </a:r>
          </a:p>
          <a:p>
            <a:pPr marR="177800" algn="just">
              <a:lnSpc>
                <a:spcPts val="2200"/>
              </a:lnSpc>
              <a:spcAft>
                <a:spcPts val="10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 </a:t>
            </a:r>
          </a:p>
          <a:p>
            <a:pPr marR="177800" algn="just">
              <a:lnSpc>
                <a:spcPts val="2200"/>
              </a:lnSpc>
              <a:spcAft>
                <a:spcPts val="10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La formalisation de l’engagement entre la collectivité territoriale et un agent contractuel c’est le contrat à durée déterminée.</a:t>
            </a:r>
          </a:p>
        </p:txBody>
      </p:sp>
      <p:pic>
        <p:nvPicPr>
          <p:cNvPr id="14" name="Image 13">
            <a:extLst>
              <a:ext uri="{FF2B5EF4-FFF2-40B4-BE49-F238E27FC236}">
                <a16:creationId xmlns:a16="http://schemas.microsoft.com/office/drawing/2014/main" id="{828F8157-34A1-F6AF-4C82-9BBDE040B389}"/>
              </a:ext>
            </a:extLst>
          </p:cNvPr>
          <p:cNvPicPr>
            <a:picLocks noChangeAspect="1"/>
          </p:cNvPicPr>
          <p:nvPr/>
        </p:nvPicPr>
        <p:blipFill>
          <a:blip r:embed="rId2">
            <a:extLst>
              <a:ext uri="{28A0092B-C50C-407E-A947-70E740481C1C}">
                <a14:useLocalDpi xmlns:a14="http://schemas.microsoft.com/office/drawing/2010/main" val="0"/>
              </a:ext>
            </a:extLst>
          </a:blip>
          <a:srcRect l="63848"/>
          <a:stretch>
            <a:fillRect/>
          </a:stretch>
        </p:blipFill>
        <p:spPr>
          <a:xfrm>
            <a:off x="0" y="0"/>
            <a:ext cx="3718940" cy="6858000"/>
          </a:xfrm>
          <a:prstGeom prst="rect">
            <a:avLst/>
          </a:prstGeom>
        </p:spPr>
      </p:pic>
      <p:sp>
        <p:nvSpPr>
          <p:cNvPr id="15" name="Triangle isocèle 9">
            <a:extLst>
              <a:ext uri="{FF2B5EF4-FFF2-40B4-BE49-F238E27FC236}">
                <a16:creationId xmlns:a16="http://schemas.microsoft.com/office/drawing/2014/main" id="{90EEBB74-2DAF-8E6F-01C0-30A5E2089F6E}"/>
              </a:ext>
            </a:extLst>
          </p:cNvPr>
          <p:cNvSpPr/>
          <p:nvPr/>
        </p:nvSpPr>
        <p:spPr>
          <a:xfrm rot="10800000" flipV="1">
            <a:off x="2985175" y="-3260"/>
            <a:ext cx="742909" cy="6861260"/>
          </a:xfrm>
          <a:custGeom>
            <a:avLst/>
            <a:gdLst>
              <a:gd name="csX0" fmla="*/ 0 w 737190"/>
              <a:gd name="csY0" fmla="*/ 6858000 h 6858000"/>
              <a:gd name="csX1" fmla="*/ 368595 w 737190"/>
              <a:gd name="csY1" fmla="*/ 0 h 6858000"/>
              <a:gd name="csX2" fmla="*/ 737190 w 737190"/>
              <a:gd name="csY2" fmla="*/ 6858000 h 6858000"/>
              <a:gd name="csX3" fmla="*/ 0 w 737190"/>
              <a:gd name="csY3" fmla="*/ 6858000 h 6858000"/>
              <a:gd name="csX0" fmla="*/ 0 w 737190"/>
              <a:gd name="csY0" fmla="*/ 6868633 h 6868633"/>
              <a:gd name="csX1" fmla="*/ 17720 w 737190"/>
              <a:gd name="csY1" fmla="*/ 0 h 6868633"/>
              <a:gd name="csX2" fmla="*/ 737190 w 737190"/>
              <a:gd name="csY2" fmla="*/ 6868633 h 6868633"/>
              <a:gd name="csX3" fmla="*/ 0 w 737190"/>
              <a:gd name="csY3" fmla="*/ 6868633 h 6868633"/>
              <a:gd name="csX0" fmla="*/ 0 w 737190"/>
              <a:gd name="csY0" fmla="*/ 6890756 h 6890756"/>
              <a:gd name="csX1" fmla="*/ 2972 w 737190"/>
              <a:gd name="csY1" fmla="*/ 0 h 6890756"/>
              <a:gd name="csX2" fmla="*/ 737190 w 737190"/>
              <a:gd name="csY2" fmla="*/ 6890756 h 6890756"/>
              <a:gd name="csX3" fmla="*/ 0 w 737190"/>
              <a:gd name="csY3" fmla="*/ 6890756 h 6890756"/>
              <a:gd name="csX0" fmla="*/ 5719 w 742909"/>
              <a:gd name="csY0" fmla="*/ 6912879 h 6912879"/>
              <a:gd name="csX1" fmla="*/ 1317 w 742909"/>
              <a:gd name="csY1" fmla="*/ 0 h 6912879"/>
              <a:gd name="csX2" fmla="*/ 742909 w 742909"/>
              <a:gd name="csY2" fmla="*/ 6912879 h 6912879"/>
              <a:gd name="csX3" fmla="*/ 5719 w 742909"/>
              <a:gd name="csY3" fmla="*/ 6912879 h 6912879"/>
              <a:gd name="csX0" fmla="*/ 5719 w 742909"/>
              <a:gd name="csY0" fmla="*/ 6853886 h 6853886"/>
              <a:gd name="csX1" fmla="*/ 1317 w 742909"/>
              <a:gd name="csY1" fmla="*/ 0 h 6853886"/>
              <a:gd name="csX2" fmla="*/ 742909 w 742909"/>
              <a:gd name="csY2" fmla="*/ 6853886 h 6853886"/>
              <a:gd name="csX3" fmla="*/ 5719 w 742909"/>
              <a:gd name="csY3" fmla="*/ 6853886 h 6853886"/>
              <a:gd name="csX0" fmla="*/ 5719 w 742909"/>
              <a:gd name="csY0" fmla="*/ 6861260 h 6861260"/>
              <a:gd name="csX1" fmla="*/ 1317 w 742909"/>
              <a:gd name="csY1" fmla="*/ 0 h 6861260"/>
              <a:gd name="csX2" fmla="*/ 742909 w 742909"/>
              <a:gd name="csY2" fmla="*/ 6861260 h 6861260"/>
              <a:gd name="csX3" fmla="*/ 5719 w 742909"/>
              <a:gd name="csY3" fmla="*/ 6861260 h 6861260"/>
            </a:gdLst>
            <a:ahLst/>
            <a:cxnLst>
              <a:cxn ang="0">
                <a:pos x="csX0" y="csY0"/>
              </a:cxn>
              <a:cxn ang="0">
                <a:pos x="csX1" y="csY1"/>
              </a:cxn>
              <a:cxn ang="0">
                <a:pos x="csX2" y="csY2"/>
              </a:cxn>
              <a:cxn ang="0">
                <a:pos x="csX3" y="csY3"/>
              </a:cxn>
            </a:cxnLst>
            <a:rect l="l" t="t" r="r" b="b"/>
            <a:pathLst>
              <a:path w="742909" h="6861260">
                <a:moveTo>
                  <a:pt x="5719" y="6861260"/>
                </a:moveTo>
                <a:cubicBezTo>
                  <a:pt x="11626" y="4571716"/>
                  <a:pt x="-4590" y="2289544"/>
                  <a:pt x="1317" y="0"/>
                </a:cubicBezTo>
                <a:lnTo>
                  <a:pt x="742909" y="6861260"/>
                </a:lnTo>
                <a:lnTo>
                  <a:pt x="5719" y="6861260"/>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5031917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9441CC-0140-2071-6D72-601940263795}"/>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F80B5097-9BC4-B014-096E-D95F57194EF5}"/>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3BBC1CA8-D639-97DF-0065-2BCBFFC23910}"/>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A827161E-74F7-58FA-DB3A-29E401A7AEEF}"/>
              </a:ext>
            </a:extLst>
          </p:cNvPr>
          <p:cNvSpPr txBox="1"/>
          <p:nvPr/>
        </p:nvSpPr>
        <p:spPr>
          <a:xfrm>
            <a:off x="468497" y="853143"/>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Les cas de recours aux contrats</a:t>
            </a:r>
          </a:p>
        </p:txBody>
      </p:sp>
      <p:sp>
        <p:nvSpPr>
          <p:cNvPr id="4" name="ZoneTexte 3">
            <a:extLst>
              <a:ext uri="{FF2B5EF4-FFF2-40B4-BE49-F238E27FC236}">
                <a16:creationId xmlns:a16="http://schemas.microsoft.com/office/drawing/2014/main" id="{1ADA9698-9AAF-FC7D-77DD-2114E1083083}"/>
              </a:ext>
            </a:extLst>
          </p:cNvPr>
          <p:cNvSpPr txBox="1"/>
          <p:nvPr/>
        </p:nvSpPr>
        <p:spPr>
          <a:xfrm>
            <a:off x="941832" y="1948191"/>
            <a:ext cx="10131551" cy="4632037"/>
          </a:xfrm>
          <a:prstGeom prst="rect">
            <a:avLst/>
          </a:prstGeom>
          <a:noFill/>
        </p:spPr>
        <p:txBody>
          <a:bodyPr wrap="square">
            <a:spAutoFit/>
          </a:bodyPr>
          <a:lstStyle/>
          <a:p>
            <a:pPr marR="177800" algn="just">
              <a:lnSpc>
                <a:spcPts val="2200"/>
              </a:lnSpc>
              <a:spcAft>
                <a:spcPts val="10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De manière générale, les cas de recours à un CDD dans la FPT sont les suivants :</a:t>
            </a:r>
          </a:p>
          <a:p>
            <a:pPr marL="342900" marR="177800" indent="-342900" algn="just">
              <a:lnSpc>
                <a:spcPts val="2200"/>
              </a:lnSpc>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accroissement temporaire d’activité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(surcroît de travail, renfort d’équipe) </a:t>
            </a:r>
          </a:p>
          <a:p>
            <a:pPr marL="342900" marR="177800" indent="-342900" algn="just">
              <a:lnSpc>
                <a:spcPts val="2200"/>
              </a:lnSpc>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accroissement</a:t>
            </a:r>
            <a:r>
              <a:rPr lang="fr-FR" sz="2000" b="1" dirty="0">
                <a:solidFill>
                  <a:srgbClr val="273479"/>
                </a:solidFill>
                <a:effectLst/>
                <a:latin typeface="Satoshi" pitchFamily="50" charset="0"/>
                <a:ea typeface="Verdana" panose="020B0604030504040204" pitchFamily="34" charset="0"/>
                <a:cs typeface="Eras Medium ITC" panose="020B0602030504020804" pitchFamily="34" charset="0"/>
              </a:rPr>
              <a:t>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saisonnier d’activité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(missions liées à la saison) </a:t>
            </a:r>
          </a:p>
          <a:p>
            <a:pPr marL="342900" marR="177800" indent="-342900" algn="just">
              <a:lnSpc>
                <a:spcPts val="2200"/>
              </a:lnSpc>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Le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remplacement d’un agent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fonctionnaire ou contractuel </a:t>
            </a:r>
          </a:p>
          <a:p>
            <a:pPr marL="342900" marR="177800" indent="-342900" algn="just">
              <a:lnSpc>
                <a:spcPts val="2200"/>
              </a:lnSpc>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Pour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faire face à une vacance temporaire d’emploi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dans l’attente du recrutement d’un fonctionnaire pour les besoins de continuité du service </a:t>
            </a:r>
          </a:p>
          <a:p>
            <a:pPr marL="342900" marR="177800" indent="-342900" algn="just">
              <a:lnSpc>
                <a:spcPts val="2200"/>
              </a:lnSpc>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Le recrutement d’</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un</a:t>
            </a:r>
            <a:r>
              <a:rPr lang="fr-FR" sz="2000" b="1" dirty="0">
                <a:solidFill>
                  <a:srgbClr val="273479"/>
                </a:solidFill>
                <a:effectLst/>
                <a:latin typeface="Satoshi" pitchFamily="50" charset="0"/>
                <a:ea typeface="Verdana" panose="020B0604030504040204" pitchFamily="34" charset="0"/>
                <a:cs typeface="Eras Medium ITC" panose="020B0602030504020804" pitchFamily="34" charset="0"/>
              </a:rPr>
              <a:t>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collaborateur de cabinet </a:t>
            </a:r>
          </a:p>
          <a:p>
            <a:pPr marL="342900" marR="177800" indent="-342900" algn="just">
              <a:lnSpc>
                <a:spcPts val="2200"/>
              </a:lnSpc>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Le recrutement d’</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un</a:t>
            </a:r>
            <a:r>
              <a:rPr lang="fr-FR" sz="2000" b="1" dirty="0">
                <a:solidFill>
                  <a:srgbClr val="273479"/>
                </a:solidFill>
                <a:effectLst/>
                <a:latin typeface="Satoshi" pitchFamily="50" charset="0"/>
                <a:ea typeface="Verdana" panose="020B0604030504040204" pitchFamily="34" charset="0"/>
                <a:cs typeface="Eras Medium ITC" panose="020B0602030504020804" pitchFamily="34" charset="0"/>
              </a:rPr>
              <a:t>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collaborateur de groupe d’élus </a:t>
            </a:r>
          </a:p>
          <a:p>
            <a:pPr marL="342900" marR="177800" indent="-342900" algn="just">
              <a:lnSpc>
                <a:spcPts val="2200"/>
              </a:lnSpc>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La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mise en œuvre d’un contrat de projet</a:t>
            </a:r>
          </a:p>
          <a:p>
            <a:pPr marL="342900" marR="177800" indent="-342900" algn="just">
              <a:lnSpc>
                <a:spcPts val="2200"/>
              </a:lnSpc>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Le recrutement d’</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un</a:t>
            </a:r>
            <a:r>
              <a:rPr lang="fr-FR" sz="2000" b="1" dirty="0">
                <a:solidFill>
                  <a:srgbClr val="273479"/>
                </a:solidFill>
                <a:effectLst/>
                <a:latin typeface="Satoshi" pitchFamily="50" charset="0"/>
                <a:ea typeface="Verdana" panose="020B0604030504040204" pitchFamily="34" charset="0"/>
                <a:cs typeface="Eras Medium ITC" panose="020B0602030504020804" pitchFamily="34" charset="0"/>
              </a:rPr>
              <a:t>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emploi de direction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dans certaines communes (plus de 40 000 habitants)</a:t>
            </a:r>
          </a:p>
          <a:p>
            <a:pPr marL="342900" marR="177800" indent="-342900" algn="just">
              <a:lnSpc>
                <a:spcPts val="2200"/>
              </a:lnSpc>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Le recrutement d’</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un travailleur handicapé</a:t>
            </a:r>
          </a:p>
        </p:txBody>
      </p:sp>
    </p:spTree>
    <p:extLst>
      <p:ext uri="{BB962C8B-B14F-4D97-AF65-F5344CB8AC3E}">
        <p14:creationId xmlns:p14="http://schemas.microsoft.com/office/powerpoint/2010/main" val="42794265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09916C-5176-31CB-CF23-0AA1974D7CCD}"/>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8EA9207C-7C03-EE2D-8E3F-4AA22AB7535D}"/>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35F942B4-EF7C-051B-5E89-30161F71FCF5}"/>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FA201CB9-2E26-583A-13C9-B9A579E05EC3}"/>
              </a:ext>
            </a:extLst>
          </p:cNvPr>
          <p:cNvSpPr txBox="1"/>
          <p:nvPr/>
        </p:nvSpPr>
        <p:spPr>
          <a:xfrm>
            <a:off x="468497" y="853143"/>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Les cas de recours aux contrats</a:t>
            </a:r>
          </a:p>
        </p:txBody>
      </p:sp>
      <p:sp>
        <p:nvSpPr>
          <p:cNvPr id="4" name="ZoneTexte 3">
            <a:extLst>
              <a:ext uri="{FF2B5EF4-FFF2-40B4-BE49-F238E27FC236}">
                <a16:creationId xmlns:a16="http://schemas.microsoft.com/office/drawing/2014/main" id="{852F5A45-B653-36DE-B5CB-C5A5D214EDB7}"/>
              </a:ext>
            </a:extLst>
          </p:cNvPr>
          <p:cNvSpPr txBox="1"/>
          <p:nvPr/>
        </p:nvSpPr>
        <p:spPr>
          <a:xfrm>
            <a:off x="941832" y="1765311"/>
            <a:ext cx="10131551" cy="4401205"/>
          </a:xfrm>
          <a:prstGeom prst="rect">
            <a:avLst/>
          </a:prstGeom>
          <a:noFill/>
        </p:spPr>
        <p:txBody>
          <a:bodyPr wrap="square">
            <a:spAutoFit/>
          </a:bodyPr>
          <a:lstStyle/>
          <a:p>
            <a:pPr marR="177800">
              <a:lnSpc>
                <a:spcPts val="2200"/>
              </a:lnSpc>
              <a:spcAft>
                <a:spcPts val="10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En cas d’absence d’emplois de fonctionnaires susceptibles d’assurer les fonctions correspondantes : </a:t>
            </a:r>
          </a:p>
          <a:p>
            <a:pPr marL="342900" marR="177800" indent="-342900">
              <a:lnSpc>
                <a:spcPts val="2200"/>
              </a:lnSpc>
              <a:spcAft>
                <a:spcPts val="1000"/>
              </a:spcAft>
              <a:buFont typeface="Arial" panose="020B0604020202020204" pitchFamily="34" charset="0"/>
              <a:buChar char="•"/>
            </a:pPr>
            <a:r>
              <a:rPr lang="fr-FR" sz="2000" dirty="0">
                <a:solidFill>
                  <a:srgbClr val="273479"/>
                </a:solidFill>
                <a:latin typeface="Satoshi" pitchFamily="50" charset="0"/>
                <a:ea typeface="Verdana" panose="020B0604030504040204" pitchFamily="34" charset="0"/>
                <a:cs typeface="Eras Medium ITC" panose="020B0602030504020804" pitchFamily="34" charset="0"/>
              </a:rPr>
              <a:t>C</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’est le cas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lorsque les besoins des services ou la nature des fonctions le justifient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et sous réserve qu’aucun fonctionnaire n’ait pu être recruté</a:t>
            </a:r>
          </a:p>
          <a:p>
            <a:pPr marL="342900" marR="177800" indent="-342900">
              <a:lnSpc>
                <a:spcPts val="2200"/>
              </a:lnSpc>
              <a:spcAft>
                <a:spcPts val="1000"/>
              </a:spcAft>
              <a:buFont typeface="Arial" panose="020B0604020202020204" pitchFamily="34" charset="0"/>
              <a:buChar char="•"/>
            </a:pPr>
            <a:r>
              <a:rPr lang="fr-FR" sz="2000" dirty="0">
                <a:solidFill>
                  <a:srgbClr val="273479"/>
                </a:solidFill>
                <a:latin typeface="Satoshi" pitchFamily="50" charset="0"/>
                <a:ea typeface="Verdana" panose="020B0604030504040204" pitchFamily="34" charset="0"/>
                <a:cs typeface="Eras Medium ITC" panose="020B0602030504020804" pitchFamily="34" charset="0"/>
              </a:rPr>
              <a:t>L</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es emplois de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secrétaire général de mairie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des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communes de moins de 2 000 habitants </a:t>
            </a:r>
          </a:p>
          <a:p>
            <a:pPr marL="342900" marR="177800" indent="-342900">
              <a:lnSpc>
                <a:spcPts val="2200"/>
              </a:lnSpc>
              <a:spcAft>
                <a:spcPts val="1000"/>
              </a:spcAft>
              <a:buFont typeface="Arial" panose="020B0604020202020204" pitchFamily="34" charset="0"/>
              <a:buChar char="•"/>
            </a:pPr>
            <a:r>
              <a:rPr lang="fr-FR" sz="2000" dirty="0">
                <a:solidFill>
                  <a:srgbClr val="273479"/>
                </a:solidFill>
                <a:latin typeface="Satoshi" pitchFamily="50" charset="0"/>
                <a:ea typeface="Verdana" panose="020B0604030504040204" pitchFamily="34" charset="0"/>
                <a:cs typeface="Eras Medium ITC" panose="020B0602030504020804" pitchFamily="34" charset="0"/>
              </a:rPr>
              <a:t>L</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es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emplois à temps non complet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quelle que soit la quotité de temps de travail dans des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communes de moins de 1 000 habitants</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 les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communes nouvelles issues de la fusion de communes de moins de 1 000 habitants</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 et les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groupements de communes de 15 000 habitants </a:t>
            </a:r>
          </a:p>
          <a:p>
            <a:pPr marL="342900" marR="177800" indent="-342900">
              <a:lnSpc>
                <a:spcPts val="2200"/>
              </a:lnSpc>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Pour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les autres collectivités territoriales</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 pour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tous les emplois à temps non complet</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 lorsque la quotité de temps de travail est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inférieure à 50% </a:t>
            </a:r>
          </a:p>
          <a:p>
            <a:pPr marL="342900" marR="177800" indent="-342900">
              <a:lnSpc>
                <a:spcPts val="2200"/>
              </a:lnSpc>
              <a:spcAft>
                <a:spcPts val="1000"/>
              </a:spcAft>
              <a:buFont typeface="Arial" panose="020B0604020202020204" pitchFamily="34" charset="0"/>
              <a:buChar char="•"/>
            </a:pPr>
            <a:r>
              <a:rPr lang="fr-FR" sz="2000" dirty="0">
                <a:solidFill>
                  <a:srgbClr val="273479"/>
                </a:solidFill>
                <a:latin typeface="Satoshi" pitchFamily="50" charset="0"/>
                <a:ea typeface="Verdana" panose="020B0604030504040204" pitchFamily="34" charset="0"/>
                <a:cs typeface="Eras Medium ITC" panose="020B0602030504020804" pitchFamily="34" charset="0"/>
              </a:rPr>
              <a:t>L</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es emplois des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communes de moins de 2 000 habitants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dont la création ou la suppression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dépend de la décision d’une autorité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qui s’impose à la collectivité</a:t>
            </a:r>
          </a:p>
        </p:txBody>
      </p:sp>
    </p:spTree>
    <p:extLst>
      <p:ext uri="{BB962C8B-B14F-4D97-AF65-F5344CB8AC3E}">
        <p14:creationId xmlns:p14="http://schemas.microsoft.com/office/powerpoint/2010/main" val="27233192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724BB7-FB45-CC3C-5C37-DB16DD4B7545}"/>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E174CFF6-24DC-6FC1-DABE-E0BED8639DCE}"/>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4B2E8157-BEF2-F2AA-A830-3861F0AC31FB}"/>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2633B4B3-A385-2F74-408F-56D3FAF8C878}"/>
              </a:ext>
            </a:extLst>
          </p:cNvPr>
          <p:cNvSpPr txBox="1"/>
          <p:nvPr/>
        </p:nvSpPr>
        <p:spPr>
          <a:xfrm>
            <a:off x="358005" y="886221"/>
            <a:ext cx="10011291" cy="584775"/>
          </a:xfrm>
          <a:prstGeom prst="rect">
            <a:avLst/>
          </a:prstGeom>
          <a:noFill/>
        </p:spPr>
        <p:txBody>
          <a:bodyPr wrap="square" rtlCol="0">
            <a:spAutoFit/>
          </a:bodyPr>
          <a:lstStyle/>
          <a:p>
            <a:r>
              <a:rPr lang="fr-FR" sz="3200" dirty="0">
                <a:solidFill>
                  <a:srgbClr val="99CCE7"/>
                </a:solidFill>
                <a:latin typeface="General Sans Semibold" pitchFamily="50" charset="0"/>
              </a:rPr>
              <a:t>Les obligations liées à l’emploi et au recrutement</a:t>
            </a:r>
          </a:p>
        </p:txBody>
      </p:sp>
      <p:sp>
        <p:nvSpPr>
          <p:cNvPr id="4" name="ZoneTexte 3">
            <a:extLst>
              <a:ext uri="{FF2B5EF4-FFF2-40B4-BE49-F238E27FC236}">
                <a16:creationId xmlns:a16="http://schemas.microsoft.com/office/drawing/2014/main" id="{D1DA7FDE-D4D4-11B7-A815-4879FC6C0BD3}"/>
              </a:ext>
            </a:extLst>
          </p:cNvPr>
          <p:cNvSpPr txBox="1"/>
          <p:nvPr/>
        </p:nvSpPr>
        <p:spPr>
          <a:xfrm>
            <a:off x="358005" y="1681371"/>
            <a:ext cx="11028491" cy="946991"/>
          </a:xfrm>
          <a:prstGeom prst="rect">
            <a:avLst/>
          </a:prstGeom>
          <a:noFill/>
        </p:spPr>
        <p:txBody>
          <a:bodyPr wrap="square">
            <a:spAutoFit/>
          </a:bodyPr>
          <a:lstStyle/>
          <a:p>
            <a:pPr marR="177800" algn="just">
              <a:lnSpc>
                <a:spcPts val="2200"/>
              </a:lnSpc>
              <a:spcAft>
                <a:spcPts val="2400"/>
              </a:spcAft>
            </a:pPr>
            <a:r>
              <a:rPr lang="fr-FR" sz="2000" b="1" dirty="0">
                <a:solidFill>
                  <a:srgbClr val="273479"/>
                </a:solidFill>
                <a:effectLst/>
                <a:latin typeface="Satoshi" pitchFamily="50" charset="0"/>
                <a:ea typeface="Verdana" panose="020B0604030504040204" pitchFamily="34" charset="0"/>
                <a:cs typeface="Eras Medium ITC" panose="020B0602030504020804" pitchFamily="34" charset="0"/>
              </a:rPr>
              <a:t>Le recrutement des fonctionnaires</a:t>
            </a:r>
          </a:p>
          <a:p>
            <a:pPr marR="177800" algn="just">
              <a:lnSpc>
                <a:spcPts val="2200"/>
              </a:lnSpc>
              <a:spcAft>
                <a:spcPts val="1000"/>
              </a:spcAft>
            </a:pPr>
            <a:r>
              <a:rPr lang="fr-FR" dirty="0">
                <a:solidFill>
                  <a:srgbClr val="273479"/>
                </a:solidFill>
                <a:latin typeface="Satoshi" pitchFamily="50" charset="0"/>
                <a:ea typeface="Verdana" panose="020B0604030504040204" pitchFamily="34" charset="0"/>
                <a:cs typeface="Eras Medium ITC" panose="020B0602030504020804" pitchFamily="34" charset="0"/>
              </a:rPr>
              <a:t>Procédure de recrutement pour les candidats fonctionnaires recrutés</a:t>
            </a:r>
            <a:endParaRPr lang="fr-FR" dirty="0">
              <a:solidFill>
                <a:srgbClr val="273479"/>
              </a:solidFill>
              <a:effectLst/>
              <a:latin typeface="Satoshi" pitchFamily="50" charset="0"/>
              <a:ea typeface="Verdana" panose="020B0604030504040204" pitchFamily="34" charset="0"/>
              <a:cs typeface="Eras Medium ITC" panose="020B0602030504020804" pitchFamily="34" charset="0"/>
            </a:endParaRPr>
          </a:p>
        </p:txBody>
      </p:sp>
      <p:sp>
        <p:nvSpPr>
          <p:cNvPr id="3" name="Légende : flèche vers la droite 2">
            <a:extLst>
              <a:ext uri="{FF2B5EF4-FFF2-40B4-BE49-F238E27FC236}">
                <a16:creationId xmlns:a16="http://schemas.microsoft.com/office/drawing/2014/main" id="{946B32D7-27EA-79F3-62A8-66922885A0FF}"/>
              </a:ext>
            </a:extLst>
          </p:cNvPr>
          <p:cNvSpPr/>
          <p:nvPr/>
        </p:nvSpPr>
        <p:spPr>
          <a:xfrm>
            <a:off x="962613" y="3429000"/>
            <a:ext cx="2852651" cy="2916936"/>
          </a:xfrm>
          <a:prstGeom prst="rightArrowCallout">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ZoneTexte 1">
            <a:extLst>
              <a:ext uri="{FF2B5EF4-FFF2-40B4-BE49-F238E27FC236}">
                <a16:creationId xmlns:a16="http://schemas.microsoft.com/office/drawing/2014/main" id="{23CCB877-F2A6-AC39-4676-DAA69E3D05CD}"/>
              </a:ext>
            </a:extLst>
          </p:cNvPr>
          <p:cNvSpPr txBox="1"/>
          <p:nvPr/>
        </p:nvSpPr>
        <p:spPr>
          <a:xfrm>
            <a:off x="1069292" y="3871805"/>
            <a:ext cx="1671413" cy="2031325"/>
          </a:xfrm>
          <a:prstGeom prst="rect">
            <a:avLst/>
          </a:prstGeom>
          <a:noFill/>
        </p:spPr>
        <p:txBody>
          <a:bodyPr wrap="square" rtlCol="0">
            <a:spAutoFit/>
          </a:bodyPr>
          <a:lstStyle/>
          <a:p>
            <a:r>
              <a:rPr lang="fr-FR" dirty="0">
                <a:solidFill>
                  <a:srgbClr val="273479"/>
                </a:solidFill>
                <a:latin typeface="Satoshi" pitchFamily="50" charset="0"/>
                <a:ea typeface="Verdana" panose="020B0604030504040204" pitchFamily="34" charset="0"/>
                <a:cs typeface="Verdana" panose="020B0604030504040204" pitchFamily="34" charset="0"/>
              </a:rPr>
              <a:t>Création de l’emploi par décision de l’assemblée délibérante (tableau des effectifs)</a:t>
            </a:r>
          </a:p>
        </p:txBody>
      </p:sp>
      <p:sp>
        <p:nvSpPr>
          <p:cNvPr id="8" name="Légende : flèche vers la droite 7">
            <a:extLst>
              <a:ext uri="{FF2B5EF4-FFF2-40B4-BE49-F238E27FC236}">
                <a16:creationId xmlns:a16="http://schemas.microsoft.com/office/drawing/2014/main" id="{2686454D-E273-EEA1-C48E-FD27942A2A4F}"/>
              </a:ext>
            </a:extLst>
          </p:cNvPr>
          <p:cNvSpPr/>
          <p:nvPr/>
        </p:nvSpPr>
        <p:spPr>
          <a:xfrm>
            <a:off x="3815264" y="3429000"/>
            <a:ext cx="2852651" cy="2916936"/>
          </a:xfrm>
          <a:prstGeom prst="rightArrowCallout">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ZoneTexte 8">
            <a:extLst>
              <a:ext uri="{FF2B5EF4-FFF2-40B4-BE49-F238E27FC236}">
                <a16:creationId xmlns:a16="http://schemas.microsoft.com/office/drawing/2014/main" id="{B9314665-5E9A-2EF4-F61D-AEA3EFDFF225}"/>
              </a:ext>
            </a:extLst>
          </p:cNvPr>
          <p:cNvSpPr txBox="1"/>
          <p:nvPr/>
        </p:nvSpPr>
        <p:spPr>
          <a:xfrm>
            <a:off x="3921943" y="4001285"/>
            <a:ext cx="1671413" cy="1754326"/>
          </a:xfrm>
          <a:prstGeom prst="rect">
            <a:avLst/>
          </a:prstGeom>
          <a:noFill/>
        </p:spPr>
        <p:txBody>
          <a:bodyPr wrap="square" rtlCol="0">
            <a:spAutoFit/>
          </a:bodyPr>
          <a:lstStyle/>
          <a:p>
            <a:r>
              <a:rPr lang="fr-FR" dirty="0">
                <a:solidFill>
                  <a:srgbClr val="273479"/>
                </a:solidFill>
                <a:latin typeface="Satoshi" pitchFamily="50" charset="0"/>
                <a:ea typeface="Verdana" panose="020B0604030504040204" pitchFamily="34" charset="0"/>
                <a:cs typeface="Verdana" panose="020B0604030504040204" pitchFamily="34" charset="0"/>
              </a:rPr>
              <a:t>Déclaration de création ou vacance d’emploi auprès du Centre de gestion</a:t>
            </a:r>
          </a:p>
        </p:txBody>
      </p:sp>
      <p:sp>
        <p:nvSpPr>
          <p:cNvPr id="10" name="Légende : flèche vers la droite 9">
            <a:extLst>
              <a:ext uri="{FF2B5EF4-FFF2-40B4-BE49-F238E27FC236}">
                <a16:creationId xmlns:a16="http://schemas.microsoft.com/office/drawing/2014/main" id="{233D9524-33FD-7BD8-355A-493D497464D6}"/>
              </a:ext>
            </a:extLst>
          </p:cNvPr>
          <p:cNvSpPr/>
          <p:nvPr/>
        </p:nvSpPr>
        <p:spPr>
          <a:xfrm>
            <a:off x="6691085" y="3429000"/>
            <a:ext cx="2852651" cy="2916936"/>
          </a:xfrm>
          <a:prstGeom prst="rightArrowCallout">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ZoneTexte 10">
            <a:extLst>
              <a:ext uri="{FF2B5EF4-FFF2-40B4-BE49-F238E27FC236}">
                <a16:creationId xmlns:a16="http://schemas.microsoft.com/office/drawing/2014/main" id="{C7548117-9A0D-6342-C3B5-E4EFB52C7E23}"/>
              </a:ext>
            </a:extLst>
          </p:cNvPr>
          <p:cNvSpPr txBox="1"/>
          <p:nvPr/>
        </p:nvSpPr>
        <p:spPr>
          <a:xfrm>
            <a:off x="6774594" y="3447287"/>
            <a:ext cx="1671413" cy="2862322"/>
          </a:xfrm>
          <a:prstGeom prst="rect">
            <a:avLst/>
          </a:prstGeom>
          <a:noFill/>
        </p:spPr>
        <p:txBody>
          <a:bodyPr wrap="square" rtlCol="0">
            <a:spAutoFit/>
          </a:bodyPr>
          <a:lstStyle/>
          <a:p>
            <a:r>
              <a:rPr lang="fr-FR" sz="1500" dirty="0">
                <a:solidFill>
                  <a:srgbClr val="273479"/>
                </a:solidFill>
                <a:latin typeface="Satoshi" pitchFamily="50" charset="0"/>
                <a:ea typeface="Verdana" panose="020B0604030504040204" pitchFamily="34" charset="0"/>
                <a:cs typeface="Verdana" panose="020B0604030504040204" pitchFamily="34" charset="0"/>
              </a:rPr>
              <a:t>Vérification des conditions de nomination (nationalité, service national, jouissance       des droits civiques, casier judiciaire, conditions d’âge, aptitude physique)</a:t>
            </a:r>
          </a:p>
        </p:txBody>
      </p:sp>
      <p:sp>
        <p:nvSpPr>
          <p:cNvPr id="13" name="ZoneTexte 12">
            <a:extLst>
              <a:ext uri="{FF2B5EF4-FFF2-40B4-BE49-F238E27FC236}">
                <a16:creationId xmlns:a16="http://schemas.microsoft.com/office/drawing/2014/main" id="{0591C7A5-133F-7A09-1DB4-72A721B1C496}"/>
              </a:ext>
            </a:extLst>
          </p:cNvPr>
          <p:cNvSpPr txBox="1"/>
          <p:nvPr/>
        </p:nvSpPr>
        <p:spPr>
          <a:xfrm>
            <a:off x="9683632" y="3846953"/>
            <a:ext cx="1671413" cy="2031325"/>
          </a:xfrm>
          <a:prstGeom prst="rect">
            <a:avLst/>
          </a:prstGeom>
          <a:noFill/>
        </p:spPr>
        <p:txBody>
          <a:bodyPr wrap="square" rtlCol="0">
            <a:spAutoFit/>
          </a:bodyPr>
          <a:lstStyle/>
          <a:p>
            <a:r>
              <a:rPr lang="fr-FR" dirty="0">
                <a:solidFill>
                  <a:srgbClr val="273479"/>
                </a:solidFill>
                <a:latin typeface="Satoshi" pitchFamily="50" charset="0"/>
                <a:ea typeface="Verdana" panose="020B0604030504040204" pitchFamily="34" charset="0"/>
                <a:cs typeface="Verdana" panose="020B0604030504040204" pitchFamily="34" charset="0"/>
              </a:rPr>
              <a:t>Arrêté de nomination / début de la stagiairisation pour un primo-recrutement </a:t>
            </a:r>
          </a:p>
        </p:txBody>
      </p:sp>
      <p:sp>
        <p:nvSpPr>
          <p:cNvPr id="14" name="Rectangle 13">
            <a:extLst>
              <a:ext uri="{FF2B5EF4-FFF2-40B4-BE49-F238E27FC236}">
                <a16:creationId xmlns:a16="http://schemas.microsoft.com/office/drawing/2014/main" id="{53DFE0D0-6A87-024C-7D97-826752D53797}"/>
              </a:ext>
            </a:extLst>
          </p:cNvPr>
          <p:cNvSpPr/>
          <p:nvPr/>
        </p:nvSpPr>
        <p:spPr>
          <a:xfrm>
            <a:off x="9543736" y="3429000"/>
            <a:ext cx="1842760" cy="2916936"/>
          </a:xfrm>
          <a:prstGeom prst="rect">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ZoneTexte 14">
            <a:extLst>
              <a:ext uri="{FF2B5EF4-FFF2-40B4-BE49-F238E27FC236}">
                <a16:creationId xmlns:a16="http://schemas.microsoft.com/office/drawing/2014/main" id="{F37DCD3B-AFDB-8C61-F771-A4D283F5567B}"/>
              </a:ext>
            </a:extLst>
          </p:cNvPr>
          <p:cNvSpPr txBox="1"/>
          <p:nvPr/>
        </p:nvSpPr>
        <p:spPr>
          <a:xfrm>
            <a:off x="1744978" y="2807488"/>
            <a:ext cx="320040" cy="400110"/>
          </a:xfrm>
          <a:prstGeom prst="rect">
            <a:avLst/>
          </a:prstGeom>
          <a:noFill/>
        </p:spPr>
        <p:txBody>
          <a:bodyPr wrap="square" rtlCol="0">
            <a:spAutoFit/>
          </a:bodyPr>
          <a:lstStyle/>
          <a:p>
            <a:r>
              <a:rPr lang="fr-FR" sz="2000" dirty="0">
                <a:solidFill>
                  <a:srgbClr val="E15446"/>
                </a:solidFill>
                <a:latin typeface="Satoshi" pitchFamily="50" charset="0"/>
              </a:rPr>
              <a:t>1</a:t>
            </a:r>
          </a:p>
        </p:txBody>
      </p:sp>
      <p:sp>
        <p:nvSpPr>
          <p:cNvPr id="16" name="ZoneTexte 15">
            <a:extLst>
              <a:ext uri="{FF2B5EF4-FFF2-40B4-BE49-F238E27FC236}">
                <a16:creationId xmlns:a16="http://schemas.microsoft.com/office/drawing/2014/main" id="{6EA06655-B365-21A0-749C-C9CB8A2B7B07}"/>
              </a:ext>
            </a:extLst>
          </p:cNvPr>
          <p:cNvSpPr txBox="1"/>
          <p:nvPr/>
        </p:nvSpPr>
        <p:spPr>
          <a:xfrm>
            <a:off x="4597629" y="2807488"/>
            <a:ext cx="320040" cy="400110"/>
          </a:xfrm>
          <a:prstGeom prst="rect">
            <a:avLst/>
          </a:prstGeom>
          <a:noFill/>
        </p:spPr>
        <p:txBody>
          <a:bodyPr wrap="square" rtlCol="0">
            <a:spAutoFit/>
          </a:bodyPr>
          <a:lstStyle/>
          <a:p>
            <a:r>
              <a:rPr lang="fr-FR" sz="2000" dirty="0">
                <a:solidFill>
                  <a:srgbClr val="E15446"/>
                </a:solidFill>
                <a:latin typeface="Satoshi" pitchFamily="50" charset="0"/>
              </a:rPr>
              <a:t>2</a:t>
            </a:r>
          </a:p>
        </p:txBody>
      </p:sp>
      <p:sp>
        <p:nvSpPr>
          <p:cNvPr id="17" name="ZoneTexte 16">
            <a:extLst>
              <a:ext uri="{FF2B5EF4-FFF2-40B4-BE49-F238E27FC236}">
                <a16:creationId xmlns:a16="http://schemas.microsoft.com/office/drawing/2014/main" id="{E4F29681-B14A-A29A-A0BB-018DEE00D0B7}"/>
              </a:ext>
            </a:extLst>
          </p:cNvPr>
          <p:cNvSpPr txBox="1"/>
          <p:nvPr/>
        </p:nvSpPr>
        <p:spPr>
          <a:xfrm>
            <a:off x="7450280" y="2807488"/>
            <a:ext cx="320040" cy="400110"/>
          </a:xfrm>
          <a:prstGeom prst="rect">
            <a:avLst/>
          </a:prstGeom>
          <a:noFill/>
        </p:spPr>
        <p:txBody>
          <a:bodyPr wrap="square" rtlCol="0">
            <a:spAutoFit/>
          </a:bodyPr>
          <a:lstStyle/>
          <a:p>
            <a:r>
              <a:rPr lang="fr-FR" sz="2000" dirty="0">
                <a:solidFill>
                  <a:srgbClr val="E15446"/>
                </a:solidFill>
                <a:latin typeface="Satoshi" pitchFamily="50" charset="0"/>
              </a:rPr>
              <a:t>3</a:t>
            </a:r>
          </a:p>
        </p:txBody>
      </p:sp>
      <p:sp>
        <p:nvSpPr>
          <p:cNvPr id="18" name="ZoneTexte 17">
            <a:extLst>
              <a:ext uri="{FF2B5EF4-FFF2-40B4-BE49-F238E27FC236}">
                <a16:creationId xmlns:a16="http://schemas.microsoft.com/office/drawing/2014/main" id="{931B562B-86E8-4B00-EE93-35725B9C6B44}"/>
              </a:ext>
            </a:extLst>
          </p:cNvPr>
          <p:cNvSpPr txBox="1"/>
          <p:nvPr/>
        </p:nvSpPr>
        <p:spPr>
          <a:xfrm>
            <a:off x="10302931" y="2807488"/>
            <a:ext cx="320040" cy="400110"/>
          </a:xfrm>
          <a:prstGeom prst="rect">
            <a:avLst/>
          </a:prstGeom>
          <a:noFill/>
        </p:spPr>
        <p:txBody>
          <a:bodyPr wrap="square" rtlCol="0">
            <a:spAutoFit/>
          </a:bodyPr>
          <a:lstStyle/>
          <a:p>
            <a:r>
              <a:rPr lang="fr-FR" sz="2000" dirty="0">
                <a:solidFill>
                  <a:srgbClr val="E15446"/>
                </a:solidFill>
                <a:latin typeface="Satoshi" pitchFamily="50" charset="0"/>
              </a:rPr>
              <a:t>4</a:t>
            </a:r>
          </a:p>
        </p:txBody>
      </p:sp>
    </p:spTree>
    <p:extLst>
      <p:ext uri="{BB962C8B-B14F-4D97-AF65-F5344CB8AC3E}">
        <p14:creationId xmlns:p14="http://schemas.microsoft.com/office/powerpoint/2010/main" val="36346090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658811-D686-C656-80A2-8E60201C7C73}"/>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A8588484-BC1B-3A11-1DF2-CED19D3ED092}"/>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7BBC2763-33D4-1F2C-3EE6-0500E8BC7CFC}"/>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E4360298-D3EA-0D2A-27DA-0B12937C554E}"/>
              </a:ext>
            </a:extLst>
          </p:cNvPr>
          <p:cNvSpPr txBox="1"/>
          <p:nvPr/>
        </p:nvSpPr>
        <p:spPr>
          <a:xfrm>
            <a:off x="358005" y="886221"/>
            <a:ext cx="10011291" cy="584775"/>
          </a:xfrm>
          <a:prstGeom prst="rect">
            <a:avLst/>
          </a:prstGeom>
          <a:noFill/>
        </p:spPr>
        <p:txBody>
          <a:bodyPr wrap="square" rtlCol="0">
            <a:spAutoFit/>
          </a:bodyPr>
          <a:lstStyle/>
          <a:p>
            <a:r>
              <a:rPr lang="fr-FR" sz="3200" dirty="0">
                <a:solidFill>
                  <a:srgbClr val="99CCE7"/>
                </a:solidFill>
                <a:latin typeface="General Sans Semibold" pitchFamily="50" charset="0"/>
              </a:rPr>
              <a:t>Les obligations liées à l’emploi et au recrutement</a:t>
            </a:r>
          </a:p>
        </p:txBody>
      </p:sp>
      <p:sp>
        <p:nvSpPr>
          <p:cNvPr id="12" name="Shape 1">
            <a:extLst>
              <a:ext uri="{FF2B5EF4-FFF2-40B4-BE49-F238E27FC236}">
                <a16:creationId xmlns:a16="http://schemas.microsoft.com/office/drawing/2014/main" id="{3157720E-1D64-ECE7-3A3B-1D17FE06DFD2}"/>
              </a:ext>
            </a:extLst>
          </p:cNvPr>
          <p:cNvSpPr/>
          <p:nvPr/>
        </p:nvSpPr>
        <p:spPr>
          <a:xfrm>
            <a:off x="1822705" y="2078355"/>
            <a:ext cx="3221806" cy="3499569"/>
          </a:xfrm>
          <a:prstGeom prst="roundRect">
            <a:avLst>
              <a:gd name="adj" fmla="val 1793"/>
            </a:avLst>
          </a:prstGeom>
          <a:solidFill>
            <a:srgbClr val="FFFFFF"/>
          </a:solidFill>
          <a:ln w="14288">
            <a:solidFill>
              <a:srgbClr val="273479"/>
            </a:solidFill>
            <a:prstDash val="solid"/>
          </a:ln>
        </p:spPr>
        <p:txBody>
          <a:bodyPr/>
          <a:lstStyle/>
          <a:p>
            <a:endParaRPr lang="fr-FR"/>
          </a:p>
        </p:txBody>
      </p:sp>
      <p:sp>
        <p:nvSpPr>
          <p:cNvPr id="19" name="Text 2">
            <a:extLst>
              <a:ext uri="{FF2B5EF4-FFF2-40B4-BE49-F238E27FC236}">
                <a16:creationId xmlns:a16="http://schemas.microsoft.com/office/drawing/2014/main" id="{8D2C13AF-170B-0216-A32F-4DA52EDAF3ED}"/>
              </a:ext>
            </a:extLst>
          </p:cNvPr>
          <p:cNvSpPr/>
          <p:nvPr/>
        </p:nvSpPr>
        <p:spPr>
          <a:xfrm>
            <a:off x="2070887" y="2259084"/>
            <a:ext cx="2725442" cy="512766"/>
          </a:xfrm>
          <a:prstGeom prst="rect">
            <a:avLst/>
          </a:prstGeom>
          <a:noFill/>
          <a:ln/>
        </p:spPr>
        <p:txBody>
          <a:bodyPr wrap="square" lIns="0" tIns="0" rIns="0" bIns="0" rtlCol="0" anchor="t">
            <a:normAutofit/>
          </a:bodyPr>
          <a:lstStyle/>
          <a:p>
            <a:pPr marL="0" indent="0" algn="ctr">
              <a:lnSpc>
                <a:spcPct val="104000"/>
              </a:lnSpc>
              <a:buNone/>
            </a:pPr>
            <a:r>
              <a:rPr lang="en-US" b="1" dirty="0">
                <a:solidFill>
                  <a:srgbClr val="273479"/>
                </a:solidFill>
                <a:latin typeface="General Sans Semibold" pitchFamily="50" charset="0"/>
                <a:ea typeface="Inter Bold" pitchFamily="34" charset="-122"/>
                <a:cs typeface="Inter Bold" pitchFamily="34" charset="-120"/>
              </a:rPr>
              <a:t>Le stage</a:t>
            </a:r>
            <a:endParaRPr lang="en-US" dirty="0">
              <a:latin typeface="General Sans Semibold" pitchFamily="50" charset="0"/>
            </a:endParaRPr>
          </a:p>
        </p:txBody>
      </p:sp>
      <p:sp>
        <p:nvSpPr>
          <p:cNvPr id="20" name="Text 3">
            <a:extLst>
              <a:ext uri="{FF2B5EF4-FFF2-40B4-BE49-F238E27FC236}">
                <a16:creationId xmlns:a16="http://schemas.microsoft.com/office/drawing/2014/main" id="{95C3AF47-6023-10F1-643B-78850D7C9BD8}"/>
              </a:ext>
            </a:extLst>
          </p:cNvPr>
          <p:cNvSpPr/>
          <p:nvPr/>
        </p:nvSpPr>
        <p:spPr>
          <a:xfrm>
            <a:off x="1960779" y="2771850"/>
            <a:ext cx="2945657" cy="2651271"/>
          </a:xfrm>
          <a:prstGeom prst="rect">
            <a:avLst/>
          </a:prstGeom>
          <a:noFill/>
          <a:ln/>
        </p:spPr>
        <p:txBody>
          <a:bodyPr wrap="square" lIns="0" tIns="0" rIns="0" bIns="0" rtlCol="0" anchor="t">
            <a:normAutofit fontScale="92500"/>
          </a:bodyPr>
          <a:lstStyle/>
          <a:p>
            <a:pPr algn="just">
              <a:lnSpc>
                <a:spcPct val="120000"/>
              </a:lnSpc>
              <a:buSzPct val="100000"/>
            </a:pPr>
            <a:r>
              <a:rPr lang="fr-FR" sz="1600" dirty="0">
                <a:solidFill>
                  <a:srgbClr val="273479"/>
                </a:solidFill>
                <a:latin typeface="Satoshi" pitchFamily="50" charset="0"/>
                <a:ea typeface="Inter" pitchFamily="34" charset="-122"/>
                <a:cs typeface="Inter" pitchFamily="34" charset="-120"/>
              </a:rPr>
              <a:t>C’est la période probatoire au cours de laquelle l'aptitude à l'exercice des fonctions est vérifiée, avant une éventuelle titularisation. Le stage dure en général un an. Il peut être prolongé si la durée du stage est jugée insuffisante pour évaluer l’aptitude du stagiaire aux fonctions exercées.</a:t>
            </a:r>
          </a:p>
        </p:txBody>
      </p:sp>
      <p:sp>
        <p:nvSpPr>
          <p:cNvPr id="22" name="Shape 1">
            <a:extLst>
              <a:ext uri="{FF2B5EF4-FFF2-40B4-BE49-F238E27FC236}">
                <a16:creationId xmlns:a16="http://schemas.microsoft.com/office/drawing/2014/main" id="{DB90F769-5122-BB88-195C-0C94A43F0793}"/>
              </a:ext>
            </a:extLst>
          </p:cNvPr>
          <p:cNvSpPr/>
          <p:nvPr/>
        </p:nvSpPr>
        <p:spPr>
          <a:xfrm>
            <a:off x="7147491" y="2078355"/>
            <a:ext cx="3221806" cy="3499569"/>
          </a:xfrm>
          <a:prstGeom prst="roundRect">
            <a:avLst>
              <a:gd name="adj" fmla="val 1793"/>
            </a:avLst>
          </a:prstGeom>
          <a:solidFill>
            <a:srgbClr val="FFFFFF"/>
          </a:solidFill>
          <a:ln w="14288">
            <a:solidFill>
              <a:srgbClr val="273479"/>
            </a:solidFill>
            <a:prstDash val="solid"/>
          </a:ln>
        </p:spPr>
        <p:txBody>
          <a:bodyPr/>
          <a:lstStyle/>
          <a:p>
            <a:endParaRPr lang="fr-FR"/>
          </a:p>
        </p:txBody>
      </p:sp>
      <p:sp>
        <p:nvSpPr>
          <p:cNvPr id="23" name="Text 2">
            <a:extLst>
              <a:ext uri="{FF2B5EF4-FFF2-40B4-BE49-F238E27FC236}">
                <a16:creationId xmlns:a16="http://schemas.microsoft.com/office/drawing/2014/main" id="{429FFF5B-9C8A-0810-D5A3-03C6CA77602B}"/>
              </a:ext>
            </a:extLst>
          </p:cNvPr>
          <p:cNvSpPr/>
          <p:nvPr/>
        </p:nvSpPr>
        <p:spPr>
          <a:xfrm>
            <a:off x="7395673" y="2259084"/>
            <a:ext cx="2725442" cy="512766"/>
          </a:xfrm>
          <a:prstGeom prst="rect">
            <a:avLst/>
          </a:prstGeom>
          <a:noFill/>
          <a:ln/>
        </p:spPr>
        <p:txBody>
          <a:bodyPr wrap="square" lIns="0" tIns="0" rIns="0" bIns="0" rtlCol="0" anchor="t">
            <a:normAutofit fontScale="92500"/>
          </a:bodyPr>
          <a:lstStyle/>
          <a:p>
            <a:pPr marL="0" indent="0" algn="ctr">
              <a:lnSpc>
                <a:spcPct val="104000"/>
              </a:lnSpc>
              <a:buNone/>
            </a:pPr>
            <a:r>
              <a:rPr lang="en-US" b="1" dirty="0">
                <a:solidFill>
                  <a:srgbClr val="273479"/>
                </a:solidFill>
                <a:latin typeface="General Sans Semibold" pitchFamily="50" charset="0"/>
                <a:ea typeface="Inter Bold" pitchFamily="34" charset="-122"/>
                <a:cs typeface="Inter Bold" pitchFamily="34" charset="-120"/>
              </a:rPr>
              <a:t>La formation </a:t>
            </a:r>
            <a:r>
              <a:rPr lang="en-US" b="1" dirty="0" err="1">
                <a:solidFill>
                  <a:srgbClr val="273479"/>
                </a:solidFill>
                <a:latin typeface="General Sans Semibold" pitchFamily="50" charset="0"/>
                <a:ea typeface="Inter Bold" pitchFamily="34" charset="-122"/>
                <a:cs typeface="Inter Bold" pitchFamily="34" charset="-120"/>
              </a:rPr>
              <a:t>d’intégration</a:t>
            </a:r>
            <a:r>
              <a:rPr lang="en-US" b="1" dirty="0">
                <a:solidFill>
                  <a:srgbClr val="273479"/>
                </a:solidFill>
                <a:latin typeface="General Sans Semibold" pitchFamily="50" charset="0"/>
                <a:ea typeface="Inter Bold" pitchFamily="34" charset="-122"/>
                <a:cs typeface="Inter Bold" pitchFamily="34" charset="-120"/>
              </a:rPr>
              <a:t> </a:t>
            </a:r>
            <a:endParaRPr lang="en-US" dirty="0">
              <a:latin typeface="General Sans Semibold" pitchFamily="50" charset="0"/>
            </a:endParaRPr>
          </a:p>
        </p:txBody>
      </p:sp>
      <p:sp>
        <p:nvSpPr>
          <p:cNvPr id="24" name="Text 3">
            <a:extLst>
              <a:ext uri="{FF2B5EF4-FFF2-40B4-BE49-F238E27FC236}">
                <a16:creationId xmlns:a16="http://schemas.microsoft.com/office/drawing/2014/main" id="{FE0E8FCD-FE69-D7A6-3C87-D91594C172FF}"/>
              </a:ext>
            </a:extLst>
          </p:cNvPr>
          <p:cNvSpPr/>
          <p:nvPr/>
        </p:nvSpPr>
        <p:spPr>
          <a:xfrm>
            <a:off x="7285565" y="2771850"/>
            <a:ext cx="2945657" cy="2651271"/>
          </a:xfrm>
          <a:prstGeom prst="rect">
            <a:avLst/>
          </a:prstGeom>
          <a:noFill/>
          <a:ln/>
        </p:spPr>
        <p:txBody>
          <a:bodyPr wrap="square" lIns="0" tIns="0" rIns="0" bIns="0" rtlCol="0" anchor="t">
            <a:normAutofit fontScale="92500" lnSpcReduction="10000"/>
          </a:bodyPr>
          <a:lstStyle/>
          <a:p>
            <a:pPr algn="just">
              <a:lnSpc>
                <a:spcPct val="120000"/>
              </a:lnSpc>
              <a:buSzPct val="100000"/>
            </a:pPr>
            <a:r>
              <a:rPr lang="fr-FR" sz="1600" dirty="0">
                <a:solidFill>
                  <a:srgbClr val="273479"/>
                </a:solidFill>
                <a:latin typeface="Satoshi" pitchFamily="50" charset="0"/>
                <a:ea typeface="Inter" pitchFamily="34" charset="-122"/>
                <a:cs typeface="Inter" pitchFamily="34" charset="-120"/>
              </a:rPr>
              <a:t>Cette formation doit permettre aux fonctionnaires de connaître l'environnement territorial dans lequel ils exercent leurs missions. </a:t>
            </a:r>
          </a:p>
          <a:p>
            <a:pPr algn="just">
              <a:lnSpc>
                <a:spcPct val="120000"/>
              </a:lnSpc>
              <a:buSzPct val="100000"/>
            </a:pPr>
            <a:r>
              <a:rPr lang="fr-FR" sz="1600" dirty="0">
                <a:solidFill>
                  <a:srgbClr val="273479"/>
                </a:solidFill>
                <a:latin typeface="Satoshi" pitchFamily="50" charset="0"/>
                <a:ea typeface="Inter" pitchFamily="34" charset="-122"/>
                <a:cs typeface="Inter" pitchFamily="34" charset="-120"/>
              </a:rPr>
              <a:t> </a:t>
            </a:r>
          </a:p>
          <a:p>
            <a:pPr algn="just">
              <a:lnSpc>
                <a:spcPct val="120000"/>
              </a:lnSpc>
              <a:buSzPct val="100000"/>
            </a:pPr>
            <a:r>
              <a:rPr lang="fr-FR" sz="1600" dirty="0">
                <a:solidFill>
                  <a:srgbClr val="273479"/>
                </a:solidFill>
                <a:latin typeface="Satoshi" pitchFamily="50" charset="0"/>
                <a:ea typeface="Inter" pitchFamily="34" charset="-122"/>
                <a:cs typeface="Inter" pitchFamily="34" charset="-120"/>
              </a:rPr>
              <a:t>Les statuts particuliers des cadres d’emplois concernés prévoient que la formation d’intégration doit durer cinq jours ou, pour certains d'entre eux, dix jours. </a:t>
            </a:r>
          </a:p>
        </p:txBody>
      </p:sp>
    </p:spTree>
    <p:extLst>
      <p:ext uri="{BB962C8B-B14F-4D97-AF65-F5344CB8AC3E}">
        <p14:creationId xmlns:p14="http://schemas.microsoft.com/office/powerpoint/2010/main" val="4965956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C4D28A-7F0E-78D2-A2B9-AE0A23A03761}"/>
            </a:ext>
          </a:extLst>
        </p:cNvPr>
        <p:cNvGrpSpPr/>
        <p:nvPr/>
      </p:nvGrpSpPr>
      <p:grpSpPr>
        <a:xfrm>
          <a:off x="0" y="0"/>
          <a:ext cx="0" cy="0"/>
          <a:chOff x="0" y="0"/>
          <a:chExt cx="0" cy="0"/>
        </a:xfrm>
      </p:grpSpPr>
      <p:pic>
        <p:nvPicPr>
          <p:cNvPr id="20" name="Image 19">
            <a:extLst>
              <a:ext uri="{FF2B5EF4-FFF2-40B4-BE49-F238E27FC236}">
                <a16:creationId xmlns:a16="http://schemas.microsoft.com/office/drawing/2014/main" id="{546ACA9E-6000-C711-0342-B788C1F9FB33}"/>
              </a:ext>
            </a:extLst>
          </p:cNvPr>
          <p:cNvPicPr>
            <a:picLocks noChangeAspect="1"/>
          </p:cNvPicPr>
          <p:nvPr/>
        </p:nvPicPr>
        <p:blipFill>
          <a:blip r:embed="rId2">
            <a:extLst>
              <a:ext uri="{28A0092B-C50C-407E-A947-70E740481C1C}">
                <a14:useLocalDpi xmlns:a14="http://schemas.microsoft.com/office/drawing/2010/main" val="0"/>
              </a:ext>
            </a:extLst>
          </a:blip>
          <a:srcRect r="8919"/>
          <a:stretch>
            <a:fillRect/>
          </a:stretch>
        </p:blipFill>
        <p:spPr>
          <a:xfrm>
            <a:off x="-899820" y="0"/>
            <a:ext cx="4164228" cy="6858000"/>
          </a:xfrm>
          <a:prstGeom prst="rect">
            <a:avLst/>
          </a:prstGeom>
        </p:spPr>
      </p:pic>
      <p:sp>
        <p:nvSpPr>
          <p:cNvPr id="2" name="Text 0">
            <a:extLst>
              <a:ext uri="{FF2B5EF4-FFF2-40B4-BE49-F238E27FC236}">
                <a16:creationId xmlns:a16="http://schemas.microsoft.com/office/drawing/2014/main" id="{6EABB5DA-4ED5-8D39-62C0-676224958EE7}"/>
              </a:ext>
            </a:extLst>
          </p:cNvPr>
          <p:cNvSpPr/>
          <p:nvPr/>
        </p:nvSpPr>
        <p:spPr>
          <a:xfrm>
            <a:off x="4216748" y="1019182"/>
            <a:ext cx="5747589" cy="680442"/>
          </a:xfrm>
          <a:prstGeom prst="rect">
            <a:avLst/>
          </a:prstGeom>
          <a:noFill/>
          <a:ln/>
        </p:spPr>
        <p:txBody>
          <a:bodyPr wrap="none" lIns="0" tIns="0" rIns="0" bIns="0" rtlCol="0" anchor="t"/>
          <a:lstStyle/>
          <a:p>
            <a:pPr marL="0" indent="0" algn="l">
              <a:lnSpc>
                <a:spcPts val="3200"/>
              </a:lnSpc>
              <a:buNone/>
            </a:pPr>
            <a:r>
              <a:rPr lang="en-US" sz="2400" b="1" dirty="0">
                <a:solidFill>
                  <a:srgbClr val="99CCE7"/>
                </a:solidFill>
                <a:latin typeface="General Sans Semibold" pitchFamily="50" charset="0"/>
                <a:ea typeface="Inter" pitchFamily="34" charset="-122"/>
                <a:cs typeface="Inter" pitchFamily="34" charset="-120"/>
              </a:rPr>
              <a:t>  </a:t>
            </a:r>
            <a:endParaRPr lang="en-US" sz="2400" dirty="0">
              <a:solidFill>
                <a:srgbClr val="99CCE7"/>
              </a:solidFill>
              <a:latin typeface="General Sans Semibold" pitchFamily="50" charset="0"/>
            </a:endParaRPr>
          </a:p>
        </p:txBody>
      </p:sp>
      <p:sp>
        <p:nvSpPr>
          <p:cNvPr id="3" name="Shape 1">
            <a:extLst>
              <a:ext uri="{FF2B5EF4-FFF2-40B4-BE49-F238E27FC236}">
                <a16:creationId xmlns:a16="http://schemas.microsoft.com/office/drawing/2014/main" id="{FAB09B38-C0DC-19BC-83E2-DD9CEFF0CA7C}"/>
              </a:ext>
            </a:extLst>
          </p:cNvPr>
          <p:cNvSpPr/>
          <p:nvPr/>
        </p:nvSpPr>
        <p:spPr>
          <a:xfrm>
            <a:off x="3794976" y="2345457"/>
            <a:ext cx="232013" cy="230104"/>
          </a:xfrm>
          <a:prstGeom prst="roundRect">
            <a:avLst>
              <a:gd name="adj" fmla="val 18669"/>
            </a:avLst>
          </a:prstGeom>
          <a:solidFill>
            <a:srgbClr val="273479"/>
          </a:solidFill>
          <a:ln w="4763">
            <a:noFill/>
            <a:prstDash val="solid"/>
          </a:ln>
        </p:spPr>
        <p:txBody>
          <a:bodyPr/>
          <a:lstStyle/>
          <a:p>
            <a:endParaRPr lang="fr-FR"/>
          </a:p>
        </p:txBody>
      </p:sp>
      <p:sp>
        <p:nvSpPr>
          <p:cNvPr id="4" name="Text 2">
            <a:extLst>
              <a:ext uri="{FF2B5EF4-FFF2-40B4-BE49-F238E27FC236}">
                <a16:creationId xmlns:a16="http://schemas.microsoft.com/office/drawing/2014/main" id="{2751C8A4-EA0D-255C-AB2F-4B4667C549C8}"/>
              </a:ext>
            </a:extLst>
          </p:cNvPr>
          <p:cNvSpPr/>
          <p:nvPr/>
        </p:nvSpPr>
        <p:spPr>
          <a:xfrm>
            <a:off x="4216748" y="2331412"/>
            <a:ext cx="3508027" cy="1800152"/>
          </a:xfrm>
          <a:prstGeom prst="rect">
            <a:avLst/>
          </a:prstGeom>
          <a:noFill/>
          <a:ln/>
        </p:spPr>
        <p:txBody>
          <a:bodyPr wrap="square" lIns="0" tIns="0" rIns="0" bIns="0" rtlCol="0" anchor="t">
            <a:normAutofit fontScale="92500" lnSpcReduction="20000"/>
          </a:bodyPr>
          <a:lstStyle/>
          <a:p>
            <a:pPr marL="0" indent="0" algn="l">
              <a:lnSpc>
                <a:spcPct val="120000"/>
              </a:lnSpc>
              <a:spcAft>
                <a:spcPts val="1200"/>
              </a:spcAft>
              <a:buNone/>
            </a:pPr>
            <a:r>
              <a:rPr lang="en-US" b="1" dirty="0" err="1">
                <a:solidFill>
                  <a:srgbClr val="273479"/>
                </a:solidFill>
                <a:latin typeface="Satoshi" pitchFamily="50" charset="0"/>
                <a:ea typeface="Inter" pitchFamily="34" charset="-122"/>
                <a:cs typeface="Inter" pitchFamily="34" charset="-120"/>
              </a:rPr>
              <a:t>Emplois</a:t>
            </a:r>
            <a:r>
              <a:rPr lang="en-US" b="1" dirty="0">
                <a:solidFill>
                  <a:srgbClr val="273479"/>
                </a:solidFill>
                <a:latin typeface="Satoshi" pitchFamily="50" charset="0"/>
                <a:ea typeface="Inter" pitchFamily="34" charset="-122"/>
                <a:cs typeface="Inter" pitchFamily="34" charset="-120"/>
              </a:rPr>
              <a:t> permanents</a:t>
            </a:r>
          </a:p>
          <a:p>
            <a:pPr marL="0" indent="0">
              <a:lnSpc>
                <a:spcPct val="120000"/>
              </a:lnSpc>
              <a:buNone/>
            </a:pPr>
            <a:r>
              <a:rPr lang="fr-FR" dirty="0">
                <a:solidFill>
                  <a:srgbClr val="273479"/>
                </a:solidFill>
                <a:latin typeface="Satoshi" pitchFamily="50" charset="0"/>
              </a:rPr>
              <a:t>Ils sont normalement pourvus par des fonctionnaires. Dans les conditions prévues par la loi, ils peuvent l’être également par des contractuels</a:t>
            </a:r>
          </a:p>
        </p:txBody>
      </p:sp>
      <p:sp>
        <p:nvSpPr>
          <p:cNvPr id="5" name="Shape 3">
            <a:extLst>
              <a:ext uri="{FF2B5EF4-FFF2-40B4-BE49-F238E27FC236}">
                <a16:creationId xmlns:a16="http://schemas.microsoft.com/office/drawing/2014/main" id="{50F05FEC-7124-AED3-0705-1912D34CC322}"/>
              </a:ext>
            </a:extLst>
          </p:cNvPr>
          <p:cNvSpPr/>
          <p:nvPr/>
        </p:nvSpPr>
        <p:spPr>
          <a:xfrm>
            <a:off x="7925627" y="2345457"/>
            <a:ext cx="232013" cy="230104"/>
          </a:xfrm>
          <a:prstGeom prst="roundRect">
            <a:avLst>
              <a:gd name="adj" fmla="val 18669"/>
            </a:avLst>
          </a:prstGeom>
          <a:solidFill>
            <a:srgbClr val="273479"/>
          </a:solidFill>
          <a:ln w="4763">
            <a:noFill/>
            <a:prstDash val="solid"/>
          </a:ln>
        </p:spPr>
        <p:txBody>
          <a:bodyPr/>
          <a:lstStyle/>
          <a:p>
            <a:endParaRPr lang="fr-FR" dirty="0"/>
          </a:p>
        </p:txBody>
      </p:sp>
      <p:sp>
        <p:nvSpPr>
          <p:cNvPr id="7" name="Shape 5">
            <a:extLst>
              <a:ext uri="{FF2B5EF4-FFF2-40B4-BE49-F238E27FC236}">
                <a16:creationId xmlns:a16="http://schemas.microsoft.com/office/drawing/2014/main" id="{326F95FA-2415-EC1A-99BA-0AD079CED783}"/>
              </a:ext>
            </a:extLst>
          </p:cNvPr>
          <p:cNvSpPr/>
          <p:nvPr/>
        </p:nvSpPr>
        <p:spPr>
          <a:xfrm>
            <a:off x="3794976" y="4508079"/>
            <a:ext cx="232013" cy="230105"/>
          </a:xfrm>
          <a:prstGeom prst="roundRect">
            <a:avLst>
              <a:gd name="adj" fmla="val 18669"/>
            </a:avLst>
          </a:prstGeom>
          <a:solidFill>
            <a:srgbClr val="273479"/>
          </a:solidFill>
          <a:ln w="4763">
            <a:noFill/>
            <a:prstDash val="solid"/>
          </a:ln>
        </p:spPr>
        <p:txBody>
          <a:bodyPr/>
          <a:lstStyle/>
          <a:p>
            <a:endParaRPr lang="fr-FR"/>
          </a:p>
        </p:txBody>
      </p:sp>
      <p:sp>
        <p:nvSpPr>
          <p:cNvPr id="9" name="Shape 7">
            <a:extLst>
              <a:ext uri="{FF2B5EF4-FFF2-40B4-BE49-F238E27FC236}">
                <a16:creationId xmlns:a16="http://schemas.microsoft.com/office/drawing/2014/main" id="{8BA0DF30-5658-0234-832E-A64DA1FF330E}"/>
              </a:ext>
            </a:extLst>
          </p:cNvPr>
          <p:cNvSpPr/>
          <p:nvPr/>
        </p:nvSpPr>
        <p:spPr>
          <a:xfrm>
            <a:off x="7925627" y="4508079"/>
            <a:ext cx="232013" cy="230105"/>
          </a:xfrm>
          <a:prstGeom prst="roundRect">
            <a:avLst>
              <a:gd name="adj" fmla="val 18669"/>
            </a:avLst>
          </a:prstGeom>
          <a:solidFill>
            <a:srgbClr val="273479"/>
          </a:solidFill>
          <a:ln w="4763">
            <a:noFill/>
            <a:prstDash val="solid"/>
          </a:ln>
        </p:spPr>
        <p:txBody>
          <a:bodyPr/>
          <a:lstStyle/>
          <a:p>
            <a:endParaRPr lang="fr-FR"/>
          </a:p>
        </p:txBody>
      </p:sp>
      <p:sp>
        <p:nvSpPr>
          <p:cNvPr id="15" name="Triangle isocèle 9">
            <a:extLst>
              <a:ext uri="{FF2B5EF4-FFF2-40B4-BE49-F238E27FC236}">
                <a16:creationId xmlns:a16="http://schemas.microsoft.com/office/drawing/2014/main" id="{225754DB-FDC6-3DF4-C9BC-651BA9B1EBA3}"/>
              </a:ext>
            </a:extLst>
          </p:cNvPr>
          <p:cNvSpPr/>
          <p:nvPr/>
        </p:nvSpPr>
        <p:spPr>
          <a:xfrm rot="10800000" flipV="1">
            <a:off x="2526935" y="-3260"/>
            <a:ext cx="742909" cy="6861260"/>
          </a:xfrm>
          <a:custGeom>
            <a:avLst/>
            <a:gdLst>
              <a:gd name="csX0" fmla="*/ 0 w 737190"/>
              <a:gd name="csY0" fmla="*/ 6858000 h 6858000"/>
              <a:gd name="csX1" fmla="*/ 368595 w 737190"/>
              <a:gd name="csY1" fmla="*/ 0 h 6858000"/>
              <a:gd name="csX2" fmla="*/ 737190 w 737190"/>
              <a:gd name="csY2" fmla="*/ 6858000 h 6858000"/>
              <a:gd name="csX3" fmla="*/ 0 w 737190"/>
              <a:gd name="csY3" fmla="*/ 6858000 h 6858000"/>
              <a:gd name="csX0" fmla="*/ 0 w 737190"/>
              <a:gd name="csY0" fmla="*/ 6868633 h 6868633"/>
              <a:gd name="csX1" fmla="*/ 17720 w 737190"/>
              <a:gd name="csY1" fmla="*/ 0 h 6868633"/>
              <a:gd name="csX2" fmla="*/ 737190 w 737190"/>
              <a:gd name="csY2" fmla="*/ 6868633 h 6868633"/>
              <a:gd name="csX3" fmla="*/ 0 w 737190"/>
              <a:gd name="csY3" fmla="*/ 6868633 h 6868633"/>
              <a:gd name="csX0" fmla="*/ 0 w 737190"/>
              <a:gd name="csY0" fmla="*/ 6890756 h 6890756"/>
              <a:gd name="csX1" fmla="*/ 2972 w 737190"/>
              <a:gd name="csY1" fmla="*/ 0 h 6890756"/>
              <a:gd name="csX2" fmla="*/ 737190 w 737190"/>
              <a:gd name="csY2" fmla="*/ 6890756 h 6890756"/>
              <a:gd name="csX3" fmla="*/ 0 w 737190"/>
              <a:gd name="csY3" fmla="*/ 6890756 h 6890756"/>
              <a:gd name="csX0" fmla="*/ 5719 w 742909"/>
              <a:gd name="csY0" fmla="*/ 6912879 h 6912879"/>
              <a:gd name="csX1" fmla="*/ 1317 w 742909"/>
              <a:gd name="csY1" fmla="*/ 0 h 6912879"/>
              <a:gd name="csX2" fmla="*/ 742909 w 742909"/>
              <a:gd name="csY2" fmla="*/ 6912879 h 6912879"/>
              <a:gd name="csX3" fmla="*/ 5719 w 742909"/>
              <a:gd name="csY3" fmla="*/ 6912879 h 6912879"/>
              <a:gd name="csX0" fmla="*/ 5719 w 742909"/>
              <a:gd name="csY0" fmla="*/ 6853886 h 6853886"/>
              <a:gd name="csX1" fmla="*/ 1317 w 742909"/>
              <a:gd name="csY1" fmla="*/ 0 h 6853886"/>
              <a:gd name="csX2" fmla="*/ 742909 w 742909"/>
              <a:gd name="csY2" fmla="*/ 6853886 h 6853886"/>
              <a:gd name="csX3" fmla="*/ 5719 w 742909"/>
              <a:gd name="csY3" fmla="*/ 6853886 h 6853886"/>
              <a:gd name="csX0" fmla="*/ 5719 w 742909"/>
              <a:gd name="csY0" fmla="*/ 6861260 h 6861260"/>
              <a:gd name="csX1" fmla="*/ 1317 w 742909"/>
              <a:gd name="csY1" fmla="*/ 0 h 6861260"/>
              <a:gd name="csX2" fmla="*/ 742909 w 742909"/>
              <a:gd name="csY2" fmla="*/ 6861260 h 6861260"/>
              <a:gd name="csX3" fmla="*/ 5719 w 742909"/>
              <a:gd name="csY3" fmla="*/ 6861260 h 6861260"/>
            </a:gdLst>
            <a:ahLst/>
            <a:cxnLst>
              <a:cxn ang="0">
                <a:pos x="csX0" y="csY0"/>
              </a:cxn>
              <a:cxn ang="0">
                <a:pos x="csX1" y="csY1"/>
              </a:cxn>
              <a:cxn ang="0">
                <a:pos x="csX2" y="csY2"/>
              </a:cxn>
              <a:cxn ang="0">
                <a:pos x="csX3" y="csY3"/>
              </a:cxn>
            </a:cxnLst>
            <a:rect l="l" t="t" r="r" b="b"/>
            <a:pathLst>
              <a:path w="742909" h="6861260">
                <a:moveTo>
                  <a:pt x="5719" y="6861260"/>
                </a:moveTo>
                <a:cubicBezTo>
                  <a:pt x="11626" y="4571716"/>
                  <a:pt x="-4590" y="2289544"/>
                  <a:pt x="1317" y="0"/>
                </a:cubicBezTo>
                <a:lnTo>
                  <a:pt x="742909" y="6861260"/>
                </a:lnTo>
                <a:lnTo>
                  <a:pt x="5719" y="6861260"/>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12">
            <a:extLst>
              <a:ext uri="{FF2B5EF4-FFF2-40B4-BE49-F238E27FC236}">
                <a16:creationId xmlns:a16="http://schemas.microsoft.com/office/drawing/2014/main" id="{C9A66A5A-5366-271C-EE66-223C271C940A}"/>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ZoneTexte 15">
            <a:extLst>
              <a:ext uri="{FF2B5EF4-FFF2-40B4-BE49-F238E27FC236}">
                <a16:creationId xmlns:a16="http://schemas.microsoft.com/office/drawing/2014/main" id="{7F95186C-7F5C-BA0F-D570-9369A516B4F3}"/>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28" name="ZoneTexte 27">
            <a:extLst>
              <a:ext uri="{FF2B5EF4-FFF2-40B4-BE49-F238E27FC236}">
                <a16:creationId xmlns:a16="http://schemas.microsoft.com/office/drawing/2014/main" id="{5510088C-970A-C31F-A6CB-54D9973AFBB3}"/>
              </a:ext>
            </a:extLst>
          </p:cNvPr>
          <p:cNvSpPr txBox="1"/>
          <p:nvPr/>
        </p:nvSpPr>
        <p:spPr>
          <a:xfrm>
            <a:off x="3676104" y="1048243"/>
            <a:ext cx="6542532" cy="584775"/>
          </a:xfrm>
          <a:prstGeom prst="rect">
            <a:avLst/>
          </a:prstGeom>
          <a:noFill/>
        </p:spPr>
        <p:txBody>
          <a:bodyPr wrap="square">
            <a:spAutoFit/>
          </a:bodyPr>
          <a:lstStyle/>
          <a:p>
            <a:r>
              <a:rPr lang="fr-FR" sz="3200" b="1" dirty="0">
                <a:solidFill>
                  <a:srgbClr val="99CCE7"/>
                </a:solidFill>
                <a:latin typeface="General Sans Semibold" pitchFamily="50" charset="0"/>
              </a:rPr>
              <a:t>La typologie des emplois</a:t>
            </a:r>
          </a:p>
        </p:txBody>
      </p:sp>
      <p:sp>
        <p:nvSpPr>
          <p:cNvPr id="29" name="Text 2">
            <a:extLst>
              <a:ext uri="{FF2B5EF4-FFF2-40B4-BE49-F238E27FC236}">
                <a16:creationId xmlns:a16="http://schemas.microsoft.com/office/drawing/2014/main" id="{16C7F028-3384-58C5-901E-F21706687579}"/>
              </a:ext>
            </a:extLst>
          </p:cNvPr>
          <p:cNvSpPr/>
          <p:nvPr/>
        </p:nvSpPr>
        <p:spPr>
          <a:xfrm>
            <a:off x="8347400" y="2341126"/>
            <a:ext cx="3508027" cy="1800152"/>
          </a:xfrm>
          <a:prstGeom prst="rect">
            <a:avLst/>
          </a:prstGeom>
          <a:noFill/>
          <a:ln/>
        </p:spPr>
        <p:txBody>
          <a:bodyPr wrap="square" lIns="0" tIns="0" rIns="0" bIns="0" rtlCol="0" anchor="t">
            <a:normAutofit fontScale="92500" lnSpcReduction="20000"/>
          </a:bodyPr>
          <a:lstStyle/>
          <a:p>
            <a:pPr marL="0" indent="0" algn="l">
              <a:lnSpc>
                <a:spcPct val="120000"/>
              </a:lnSpc>
              <a:spcAft>
                <a:spcPts val="1200"/>
              </a:spcAft>
              <a:buNone/>
            </a:pPr>
            <a:r>
              <a:rPr lang="en-US" b="1" dirty="0" err="1">
                <a:solidFill>
                  <a:srgbClr val="273479"/>
                </a:solidFill>
                <a:latin typeface="Satoshi" pitchFamily="50" charset="0"/>
                <a:ea typeface="Inter" pitchFamily="34" charset="-122"/>
                <a:cs typeface="Inter" pitchFamily="34" charset="-120"/>
              </a:rPr>
              <a:t>Emplois</a:t>
            </a:r>
            <a:r>
              <a:rPr lang="en-US" b="1" dirty="0">
                <a:solidFill>
                  <a:srgbClr val="273479"/>
                </a:solidFill>
                <a:latin typeface="Satoshi" pitchFamily="50" charset="0"/>
                <a:ea typeface="Inter" pitchFamily="34" charset="-122"/>
                <a:cs typeface="Inter" pitchFamily="34" charset="-120"/>
              </a:rPr>
              <a:t> non permanents</a:t>
            </a:r>
          </a:p>
          <a:p>
            <a:pPr marL="0" indent="0">
              <a:lnSpc>
                <a:spcPct val="120000"/>
              </a:lnSpc>
              <a:buNone/>
            </a:pPr>
            <a:r>
              <a:rPr lang="fr-FR" dirty="0">
                <a:solidFill>
                  <a:srgbClr val="273479"/>
                </a:solidFill>
                <a:latin typeface="Satoshi" pitchFamily="50" charset="0"/>
              </a:rPr>
              <a:t>L’organe délibérant peut aussi créer des emplois non permanents qui seront pourvus par des agents contractuels : besoins occasionnels ou saisonniers, contrats de projet</a:t>
            </a:r>
          </a:p>
        </p:txBody>
      </p:sp>
      <p:sp>
        <p:nvSpPr>
          <p:cNvPr id="30" name="Text 2">
            <a:extLst>
              <a:ext uri="{FF2B5EF4-FFF2-40B4-BE49-F238E27FC236}">
                <a16:creationId xmlns:a16="http://schemas.microsoft.com/office/drawing/2014/main" id="{7B97306C-5BD1-5654-8828-2751E6C23AC6}"/>
              </a:ext>
            </a:extLst>
          </p:cNvPr>
          <p:cNvSpPr/>
          <p:nvPr/>
        </p:nvSpPr>
        <p:spPr>
          <a:xfrm>
            <a:off x="8339779" y="4498935"/>
            <a:ext cx="3508027" cy="1800152"/>
          </a:xfrm>
          <a:prstGeom prst="rect">
            <a:avLst/>
          </a:prstGeom>
          <a:noFill/>
          <a:ln/>
        </p:spPr>
        <p:txBody>
          <a:bodyPr wrap="square" lIns="0" tIns="0" rIns="0" bIns="0" rtlCol="0" anchor="t">
            <a:normAutofit fontScale="85000" lnSpcReduction="20000"/>
          </a:bodyPr>
          <a:lstStyle/>
          <a:p>
            <a:pPr marL="0" indent="0" algn="l">
              <a:lnSpc>
                <a:spcPct val="120000"/>
              </a:lnSpc>
              <a:spcAft>
                <a:spcPts val="1200"/>
              </a:spcAft>
              <a:buNone/>
            </a:pPr>
            <a:r>
              <a:rPr lang="en-US" b="1" dirty="0" err="1">
                <a:solidFill>
                  <a:srgbClr val="273479"/>
                </a:solidFill>
                <a:latin typeface="Satoshi" pitchFamily="50" charset="0"/>
                <a:ea typeface="Inter" pitchFamily="34" charset="-122"/>
                <a:cs typeface="Inter" pitchFamily="34" charset="-120"/>
              </a:rPr>
              <a:t>Emplois</a:t>
            </a:r>
            <a:r>
              <a:rPr lang="en-US" b="1" dirty="0">
                <a:solidFill>
                  <a:srgbClr val="273479"/>
                </a:solidFill>
                <a:latin typeface="Satoshi" pitchFamily="50" charset="0"/>
                <a:ea typeface="Inter" pitchFamily="34" charset="-122"/>
                <a:cs typeface="Inter" pitchFamily="34" charset="-120"/>
              </a:rPr>
              <a:t> </a:t>
            </a:r>
            <a:r>
              <a:rPr lang="fr-FR" b="1" dirty="0">
                <a:solidFill>
                  <a:srgbClr val="273479"/>
                </a:solidFill>
                <a:latin typeface="Satoshi" pitchFamily="50" charset="0"/>
                <a:ea typeface="Inter" pitchFamily="34" charset="-122"/>
                <a:cs typeface="Inter" pitchFamily="34" charset="-120"/>
              </a:rPr>
              <a:t>permanents à temps non complet</a:t>
            </a:r>
            <a:endParaRPr lang="en-US" b="1" dirty="0">
              <a:solidFill>
                <a:srgbClr val="273479"/>
              </a:solidFill>
              <a:latin typeface="Satoshi" pitchFamily="50" charset="0"/>
              <a:ea typeface="Inter" pitchFamily="34" charset="-122"/>
              <a:cs typeface="Inter" pitchFamily="34" charset="-120"/>
            </a:endParaRPr>
          </a:p>
          <a:p>
            <a:pPr marL="0" indent="0">
              <a:lnSpc>
                <a:spcPct val="120000"/>
              </a:lnSpc>
              <a:buNone/>
            </a:pPr>
            <a:r>
              <a:rPr lang="fr-FR" dirty="0">
                <a:solidFill>
                  <a:srgbClr val="273479"/>
                </a:solidFill>
                <a:latin typeface="Satoshi" pitchFamily="50" charset="0"/>
              </a:rPr>
              <a:t>La durée du travail, inférieure à la durée légale, est imposée au fonctionnaire, contrairement aux cas d’exercice des fonctions à temps partiel, dans lesquels l’initiative appartient à l’agent</a:t>
            </a:r>
          </a:p>
        </p:txBody>
      </p:sp>
      <p:sp>
        <p:nvSpPr>
          <p:cNvPr id="31" name="Text 2">
            <a:extLst>
              <a:ext uri="{FF2B5EF4-FFF2-40B4-BE49-F238E27FC236}">
                <a16:creationId xmlns:a16="http://schemas.microsoft.com/office/drawing/2014/main" id="{F10C5E6C-0A28-E6F3-20BE-3680C0A4DD74}"/>
              </a:ext>
            </a:extLst>
          </p:cNvPr>
          <p:cNvSpPr/>
          <p:nvPr/>
        </p:nvSpPr>
        <p:spPr>
          <a:xfrm>
            <a:off x="4209128" y="4488837"/>
            <a:ext cx="3508027" cy="1800152"/>
          </a:xfrm>
          <a:prstGeom prst="rect">
            <a:avLst/>
          </a:prstGeom>
          <a:noFill/>
          <a:ln/>
        </p:spPr>
        <p:txBody>
          <a:bodyPr wrap="square" lIns="0" tIns="0" rIns="0" bIns="0" rtlCol="0" anchor="t">
            <a:normAutofit fontScale="92500" lnSpcReduction="20000"/>
          </a:bodyPr>
          <a:lstStyle/>
          <a:p>
            <a:pPr marL="0" indent="0" algn="l">
              <a:lnSpc>
                <a:spcPct val="120000"/>
              </a:lnSpc>
              <a:spcAft>
                <a:spcPts val="1200"/>
              </a:spcAft>
              <a:buNone/>
            </a:pPr>
            <a:r>
              <a:rPr lang="en-US" b="1" dirty="0" err="1">
                <a:solidFill>
                  <a:srgbClr val="273479"/>
                </a:solidFill>
                <a:latin typeface="Satoshi" pitchFamily="50" charset="0"/>
                <a:ea typeface="Inter" pitchFamily="34" charset="-122"/>
                <a:cs typeface="Inter" pitchFamily="34" charset="-120"/>
              </a:rPr>
              <a:t>Emplois</a:t>
            </a:r>
            <a:r>
              <a:rPr lang="en-US" b="1" dirty="0">
                <a:solidFill>
                  <a:srgbClr val="273479"/>
                </a:solidFill>
                <a:latin typeface="Satoshi" pitchFamily="50" charset="0"/>
                <a:ea typeface="Inter" pitchFamily="34" charset="-122"/>
                <a:cs typeface="Inter" pitchFamily="34" charset="-120"/>
              </a:rPr>
              <a:t> à temps </a:t>
            </a:r>
            <a:r>
              <a:rPr lang="en-US" b="1" dirty="0" err="1">
                <a:solidFill>
                  <a:srgbClr val="273479"/>
                </a:solidFill>
                <a:latin typeface="Satoshi" pitchFamily="50" charset="0"/>
                <a:ea typeface="Inter" pitchFamily="34" charset="-122"/>
                <a:cs typeface="Inter" pitchFamily="34" charset="-120"/>
              </a:rPr>
              <a:t>complet</a:t>
            </a:r>
            <a:endParaRPr lang="en-US" b="1" dirty="0">
              <a:solidFill>
                <a:srgbClr val="273479"/>
              </a:solidFill>
              <a:latin typeface="Satoshi" pitchFamily="50" charset="0"/>
              <a:ea typeface="Inter" pitchFamily="34" charset="-122"/>
              <a:cs typeface="Inter" pitchFamily="34" charset="-120"/>
            </a:endParaRPr>
          </a:p>
          <a:p>
            <a:pPr marL="0" indent="0">
              <a:lnSpc>
                <a:spcPct val="120000"/>
              </a:lnSpc>
              <a:buNone/>
            </a:pPr>
            <a:r>
              <a:rPr lang="fr-FR" dirty="0">
                <a:solidFill>
                  <a:srgbClr val="273479"/>
                </a:solidFill>
                <a:latin typeface="Satoshi" pitchFamily="50" charset="0"/>
              </a:rPr>
              <a:t>Emplois dont la durée de travail est égale à la durée légale de travail. Les agents nommés dans un tel emploi peuvent exercer leurs fonctions à temps plein ou à temps partiel.</a:t>
            </a:r>
          </a:p>
        </p:txBody>
      </p:sp>
    </p:spTree>
    <p:extLst>
      <p:ext uri="{BB962C8B-B14F-4D97-AF65-F5344CB8AC3E}">
        <p14:creationId xmlns:p14="http://schemas.microsoft.com/office/powerpoint/2010/main" val="38933995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BC0D4F-BFEC-464F-D309-E2ED00B3B8E8}"/>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22DFBD39-CABD-6636-D0D3-2BFE19F4619F}"/>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DB054D71-DF59-3B56-7864-6DC2E864BDD9}"/>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05A908FF-473F-483D-8322-D124819BA138}"/>
              </a:ext>
            </a:extLst>
          </p:cNvPr>
          <p:cNvSpPr txBox="1"/>
          <p:nvPr/>
        </p:nvSpPr>
        <p:spPr>
          <a:xfrm>
            <a:off x="782506" y="968535"/>
            <a:ext cx="10011291" cy="1077218"/>
          </a:xfrm>
          <a:prstGeom prst="rect">
            <a:avLst/>
          </a:prstGeom>
          <a:noFill/>
        </p:spPr>
        <p:txBody>
          <a:bodyPr wrap="square" rtlCol="0">
            <a:spAutoFit/>
          </a:bodyPr>
          <a:lstStyle/>
          <a:p>
            <a:r>
              <a:rPr lang="fr-FR" sz="3200" dirty="0">
                <a:solidFill>
                  <a:srgbClr val="99CCE7"/>
                </a:solidFill>
                <a:latin typeface="General Sans Semibold" pitchFamily="50" charset="0"/>
              </a:rPr>
              <a:t>Le maire employeur organise les services et le dialogue social</a:t>
            </a:r>
          </a:p>
        </p:txBody>
      </p:sp>
      <p:sp>
        <p:nvSpPr>
          <p:cNvPr id="12" name="Shape 1">
            <a:extLst>
              <a:ext uri="{FF2B5EF4-FFF2-40B4-BE49-F238E27FC236}">
                <a16:creationId xmlns:a16="http://schemas.microsoft.com/office/drawing/2014/main" id="{97B3D8B3-879D-707B-3FF2-7039100B8CFC}"/>
              </a:ext>
            </a:extLst>
          </p:cNvPr>
          <p:cNvSpPr/>
          <p:nvPr/>
        </p:nvSpPr>
        <p:spPr>
          <a:xfrm>
            <a:off x="1822704" y="2498979"/>
            <a:ext cx="4120895" cy="3499569"/>
          </a:xfrm>
          <a:prstGeom prst="roundRect">
            <a:avLst>
              <a:gd name="adj" fmla="val 1793"/>
            </a:avLst>
          </a:prstGeom>
          <a:solidFill>
            <a:srgbClr val="FFFFFF"/>
          </a:solidFill>
          <a:ln w="14288">
            <a:solidFill>
              <a:srgbClr val="273479"/>
            </a:solidFill>
            <a:prstDash val="solid"/>
          </a:ln>
        </p:spPr>
        <p:txBody>
          <a:bodyPr/>
          <a:lstStyle/>
          <a:p>
            <a:endParaRPr lang="fr-FR"/>
          </a:p>
        </p:txBody>
      </p:sp>
      <p:sp>
        <p:nvSpPr>
          <p:cNvPr id="19" name="Text 2">
            <a:extLst>
              <a:ext uri="{FF2B5EF4-FFF2-40B4-BE49-F238E27FC236}">
                <a16:creationId xmlns:a16="http://schemas.microsoft.com/office/drawing/2014/main" id="{2604D6EB-D210-30D0-3BBD-A3CE309667B9}"/>
              </a:ext>
            </a:extLst>
          </p:cNvPr>
          <p:cNvSpPr/>
          <p:nvPr/>
        </p:nvSpPr>
        <p:spPr>
          <a:xfrm>
            <a:off x="2070886" y="2679708"/>
            <a:ext cx="3625825" cy="512766"/>
          </a:xfrm>
          <a:prstGeom prst="rect">
            <a:avLst/>
          </a:prstGeom>
          <a:noFill/>
          <a:ln/>
        </p:spPr>
        <p:txBody>
          <a:bodyPr wrap="square" lIns="0" tIns="0" rIns="0" bIns="0" rtlCol="0" anchor="t">
            <a:normAutofit/>
          </a:bodyPr>
          <a:lstStyle/>
          <a:p>
            <a:pPr marL="0" indent="0" algn="ctr">
              <a:lnSpc>
                <a:spcPct val="104000"/>
              </a:lnSpc>
              <a:buNone/>
            </a:pPr>
            <a:r>
              <a:rPr lang="en-US" b="1" dirty="0">
                <a:solidFill>
                  <a:srgbClr val="273479"/>
                </a:solidFill>
                <a:latin typeface="General Sans Semibold" pitchFamily="50" charset="0"/>
                <a:ea typeface="Inter Bold" pitchFamily="34" charset="-122"/>
                <a:cs typeface="Inter Bold" pitchFamily="34" charset="-120"/>
              </a:rPr>
              <a:t>L’organisation des services</a:t>
            </a:r>
          </a:p>
        </p:txBody>
      </p:sp>
      <p:sp>
        <p:nvSpPr>
          <p:cNvPr id="20" name="Text 3">
            <a:extLst>
              <a:ext uri="{FF2B5EF4-FFF2-40B4-BE49-F238E27FC236}">
                <a16:creationId xmlns:a16="http://schemas.microsoft.com/office/drawing/2014/main" id="{321A5C5B-BAA7-BDFD-C3B0-7C1DEBCA26CB}"/>
              </a:ext>
            </a:extLst>
          </p:cNvPr>
          <p:cNvSpPr/>
          <p:nvPr/>
        </p:nvSpPr>
        <p:spPr>
          <a:xfrm>
            <a:off x="1960778" y="3174204"/>
            <a:ext cx="3827374" cy="2651271"/>
          </a:xfrm>
          <a:prstGeom prst="rect">
            <a:avLst/>
          </a:prstGeom>
          <a:noFill/>
          <a:ln/>
        </p:spPr>
        <p:txBody>
          <a:bodyPr wrap="square" lIns="0" tIns="0" rIns="0" bIns="0" rtlCol="0" anchor="t">
            <a:normAutofit/>
          </a:bodyPr>
          <a:lstStyle/>
          <a:p>
            <a:pPr algn="just">
              <a:lnSpc>
                <a:spcPct val="120000"/>
              </a:lnSpc>
              <a:buSzPct val="100000"/>
            </a:pPr>
            <a:r>
              <a:rPr lang="fr-FR" sz="1600" dirty="0">
                <a:solidFill>
                  <a:srgbClr val="273479"/>
                </a:solidFill>
                <a:latin typeface="Satoshi" pitchFamily="50" charset="0"/>
                <a:ea typeface="Inter" pitchFamily="34" charset="-122"/>
                <a:cs typeface="Inter" pitchFamily="34" charset="-120"/>
              </a:rPr>
              <a:t>Outre le suivi obligatoire du tableau des effectifs, chaque collectivité doit présenter un rapport sur ses données sociales qui portent sur les recrutements, les déroulements de carrière, la formation, le temps de travail, la mobilité, la rémunération, les absences, l’égalité professionnelle entre les femmes et les hommes, le handicap…</a:t>
            </a:r>
          </a:p>
        </p:txBody>
      </p:sp>
      <p:sp>
        <p:nvSpPr>
          <p:cNvPr id="22" name="Shape 1">
            <a:extLst>
              <a:ext uri="{FF2B5EF4-FFF2-40B4-BE49-F238E27FC236}">
                <a16:creationId xmlns:a16="http://schemas.microsoft.com/office/drawing/2014/main" id="{1898E8F5-4A51-47F3-70E6-9A2C01F94009}"/>
              </a:ext>
            </a:extLst>
          </p:cNvPr>
          <p:cNvSpPr/>
          <p:nvPr/>
        </p:nvSpPr>
        <p:spPr>
          <a:xfrm>
            <a:off x="7147490" y="2498979"/>
            <a:ext cx="4120895" cy="3499569"/>
          </a:xfrm>
          <a:prstGeom prst="roundRect">
            <a:avLst>
              <a:gd name="adj" fmla="val 1793"/>
            </a:avLst>
          </a:prstGeom>
          <a:solidFill>
            <a:srgbClr val="FFFFFF"/>
          </a:solidFill>
          <a:ln w="14288">
            <a:solidFill>
              <a:srgbClr val="273479"/>
            </a:solidFill>
            <a:prstDash val="solid"/>
          </a:ln>
        </p:spPr>
        <p:txBody>
          <a:bodyPr/>
          <a:lstStyle/>
          <a:p>
            <a:endParaRPr lang="fr-FR"/>
          </a:p>
        </p:txBody>
      </p:sp>
      <p:sp>
        <p:nvSpPr>
          <p:cNvPr id="23" name="Text 2">
            <a:extLst>
              <a:ext uri="{FF2B5EF4-FFF2-40B4-BE49-F238E27FC236}">
                <a16:creationId xmlns:a16="http://schemas.microsoft.com/office/drawing/2014/main" id="{092A7F64-6FA6-5881-D4F8-7C632017058A}"/>
              </a:ext>
            </a:extLst>
          </p:cNvPr>
          <p:cNvSpPr/>
          <p:nvPr/>
        </p:nvSpPr>
        <p:spPr>
          <a:xfrm>
            <a:off x="7395672" y="2679708"/>
            <a:ext cx="3595415" cy="512766"/>
          </a:xfrm>
          <a:prstGeom prst="rect">
            <a:avLst/>
          </a:prstGeom>
          <a:noFill/>
          <a:ln/>
        </p:spPr>
        <p:txBody>
          <a:bodyPr wrap="square" lIns="0" tIns="0" rIns="0" bIns="0" rtlCol="0" anchor="t">
            <a:normAutofit/>
          </a:bodyPr>
          <a:lstStyle/>
          <a:p>
            <a:pPr marL="0" indent="0" algn="ctr">
              <a:lnSpc>
                <a:spcPct val="104000"/>
              </a:lnSpc>
              <a:buNone/>
            </a:pPr>
            <a:r>
              <a:rPr lang="en-US" b="1" dirty="0">
                <a:solidFill>
                  <a:srgbClr val="273479"/>
                </a:solidFill>
                <a:latin typeface="General Sans Semibold" pitchFamily="50" charset="0"/>
                <a:ea typeface="Inter Bold" pitchFamily="34" charset="-122"/>
                <a:cs typeface="Inter Bold" pitchFamily="34" charset="-120"/>
              </a:rPr>
              <a:t>Le dialogue social</a:t>
            </a:r>
          </a:p>
        </p:txBody>
      </p:sp>
      <p:sp>
        <p:nvSpPr>
          <p:cNvPr id="24" name="Text 3">
            <a:extLst>
              <a:ext uri="{FF2B5EF4-FFF2-40B4-BE49-F238E27FC236}">
                <a16:creationId xmlns:a16="http://schemas.microsoft.com/office/drawing/2014/main" id="{2232F5C3-1895-E56D-E661-A200B786DE06}"/>
              </a:ext>
            </a:extLst>
          </p:cNvPr>
          <p:cNvSpPr/>
          <p:nvPr/>
        </p:nvSpPr>
        <p:spPr>
          <a:xfrm>
            <a:off x="7285565" y="3238194"/>
            <a:ext cx="3842683" cy="2651271"/>
          </a:xfrm>
          <a:prstGeom prst="rect">
            <a:avLst/>
          </a:prstGeom>
          <a:noFill/>
          <a:ln/>
        </p:spPr>
        <p:txBody>
          <a:bodyPr wrap="square" lIns="0" tIns="0" rIns="0" bIns="0" rtlCol="0" anchor="t">
            <a:normAutofit fontScale="92500"/>
          </a:bodyPr>
          <a:lstStyle/>
          <a:p>
            <a:pPr algn="just">
              <a:lnSpc>
                <a:spcPct val="120000"/>
              </a:lnSpc>
              <a:buSzPct val="100000"/>
            </a:pPr>
            <a:r>
              <a:rPr lang="fr-FR" sz="1600" dirty="0">
                <a:solidFill>
                  <a:srgbClr val="273479"/>
                </a:solidFill>
                <a:latin typeface="Satoshi" pitchFamily="50" charset="0"/>
                <a:ea typeface="Inter" pitchFamily="34" charset="-122"/>
                <a:cs typeface="Inter" pitchFamily="34" charset="-120"/>
              </a:rPr>
              <a:t>En tant qu’employeur, le maire organise les relations avec les représentants du personnel. </a:t>
            </a:r>
          </a:p>
          <a:p>
            <a:pPr marL="285750" indent="-285750" algn="just">
              <a:lnSpc>
                <a:spcPct val="120000"/>
              </a:lnSpc>
              <a:buSzPct val="100000"/>
              <a:buFont typeface="Arial" panose="020B0604020202020204" pitchFamily="34" charset="0"/>
              <a:buChar char="•"/>
            </a:pPr>
            <a:r>
              <a:rPr lang="fr-FR" sz="1600" dirty="0">
                <a:solidFill>
                  <a:srgbClr val="273479"/>
                </a:solidFill>
                <a:latin typeface="Satoshi" pitchFamily="50" charset="0"/>
                <a:ea typeface="Inter" pitchFamily="34" charset="-122"/>
                <a:cs typeface="Inter" pitchFamily="34" charset="-120"/>
              </a:rPr>
              <a:t>Principe de participation</a:t>
            </a:r>
          </a:p>
          <a:p>
            <a:pPr marL="285750" indent="-285750" algn="just">
              <a:lnSpc>
                <a:spcPct val="120000"/>
              </a:lnSpc>
              <a:buSzPct val="100000"/>
              <a:buFont typeface="Arial" panose="020B0604020202020204" pitchFamily="34" charset="0"/>
              <a:buChar char="•"/>
            </a:pPr>
            <a:r>
              <a:rPr lang="fr-FR" sz="1600" dirty="0">
                <a:solidFill>
                  <a:srgbClr val="273479"/>
                </a:solidFill>
                <a:latin typeface="Satoshi" pitchFamily="50" charset="0"/>
                <a:ea typeface="Inter" pitchFamily="34" charset="-122"/>
                <a:cs typeface="Inter" pitchFamily="34" charset="-120"/>
              </a:rPr>
              <a:t>Droits et moyens syndicaux (crédit d’heures syndicales, local, affichage, réunions …)</a:t>
            </a:r>
          </a:p>
          <a:p>
            <a:pPr marL="285750" indent="-285750" algn="just">
              <a:lnSpc>
                <a:spcPct val="120000"/>
              </a:lnSpc>
              <a:buSzPct val="100000"/>
              <a:buFont typeface="Arial" panose="020B0604020202020204" pitchFamily="34" charset="0"/>
              <a:buChar char="•"/>
            </a:pPr>
            <a:r>
              <a:rPr lang="fr-FR" sz="1600" dirty="0">
                <a:solidFill>
                  <a:srgbClr val="273479"/>
                </a:solidFill>
                <a:latin typeface="Satoshi" pitchFamily="50" charset="0"/>
                <a:ea typeface="Inter" pitchFamily="34" charset="-122"/>
                <a:cs typeface="Inter" pitchFamily="34" charset="-120"/>
              </a:rPr>
              <a:t>Les représentants syndicaux peuvent accompagner les agents en cas de recours administratif ou de rupture conventionnelle</a:t>
            </a:r>
          </a:p>
          <a:p>
            <a:pPr algn="just">
              <a:lnSpc>
                <a:spcPct val="120000"/>
              </a:lnSpc>
              <a:buSzPct val="100000"/>
            </a:pPr>
            <a:endParaRPr lang="fr-FR" sz="1600" dirty="0">
              <a:solidFill>
                <a:srgbClr val="273479"/>
              </a:solidFill>
              <a:latin typeface="Satoshi" pitchFamily="50" charset="0"/>
              <a:ea typeface="Inter" pitchFamily="34" charset="-122"/>
              <a:cs typeface="Inter" pitchFamily="34" charset="-120"/>
            </a:endParaRPr>
          </a:p>
        </p:txBody>
      </p:sp>
    </p:spTree>
    <p:extLst>
      <p:ext uri="{BB962C8B-B14F-4D97-AF65-F5344CB8AC3E}">
        <p14:creationId xmlns:p14="http://schemas.microsoft.com/office/powerpoint/2010/main" val="16984996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D2B1FA-D3AA-1411-CFB5-276AA48907C8}"/>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69E1B747-6861-5B12-2C4F-FF168EEB6A3D}"/>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4A97C7A8-62D4-95A1-0428-E4BF42C1E295}"/>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177BD14F-45B1-4E36-2724-A1635E42B03C}"/>
              </a:ext>
            </a:extLst>
          </p:cNvPr>
          <p:cNvSpPr txBox="1"/>
          <p:nvPr/>
        </p:nvSpPr>
        <p:spPr>
          <a:xfrm>
            <a:off x="782506" y="968535"/>
            <a:ext cx="10011291" cy="584775"/>
          </a:xfrm>
          <a:prstGeom prst="rect">
            <a:avLst/>
          </a:prstGeom>
          <a:noFill/>
        </p:spPr>
        <p:txBody>
          <a:bodyPr wrap="square" rtlCol="0">
            <a:spAutoFit/>
          </a:bodyPr>
          <a:lstStyle/>
          <a:p>
            <a:r>
              <a:rPr lang="fr-FR" sz="3200" dirty="0">
                <a:solidFill>
                  <a:srgbClr val="99CCE7"/>
                </a:solidFill>
                <a:latin typeface="General Sans Semibold" pitchFamily="50" charset="0"/>
              </a:rPr>
              <a:t>Le temps de travail</a:t>
            </a:r>
          </a:p>
        </p:txBody>
      </p:sp>
      <p:sp>
        <p:nvSpPr>
          <p:cNvPr id="2" name="ZoneTexte 1">
            <a:extLst>
              <a:ext uri="{FF2B5EF4-FFF2-40B4-BE49-F238E27FC236}">
                <a16:creationId xmlns:a16="http://schemas.microsoft.com/office/drawing/2014/main" id="{5CFF4E3D-C9D4-3495-E2F4-7639E801A761}"/>
              </a:ext>
            </a:extLst>
          </p:cNvPr>
          <p:cNvSpPr txBox="1"/>
          <p:nvPr/>
        </p:nvSpPr>
        <p:spPr>
          <a:xfrm>
            <a:off x="1408176" y="2218759"/>
            <a:ext cx="3950208" cy="357085"/>
          </a:xfrm>
          <a:prstGeom prst="rect">
            <a:avLst/>
          </a:prstGeom>
          <a:noFill/>
        </p:spPr>
        <p:txBody>
          <a:bodyPr wrap="square">
            <a:spAutoFit/>
          </a:bodyPr>
          <a:lstStyle/>
          <a:p>
            <a:pPr marR="177800" algn="ctr">
              <a:lnSpc>
                <a:spcPts val="2200"/>
              </a:lnSpc>
              <a:spcAft>
                <a:spcPts val="1000"/>
              </a:spcAft>
            </a:pPr>
            <a:r>
              <a:rPr lang="fr-FR" b="1" dirty="0">
                <a:solidFill>
                  <a:srgbClr val="273479"/>
                </a:solidFill>
                <a:effectLst/>
                <a:latin typeface="Satoshi" pitchFamily="50" charset="0"/>
                <a:ea typeface="Verdana" panose="020B0604030504040204" pitchFamily="34" charset="0"/>
                <a:cs typeface="Eras Medium ITC" panose="020B0602030504020804" pitchFamily="34" charset="0"/>
              </a:rPr>
              <a:t>Règle de 1607 heures annuelles </a:t>
            </a:r>
          </a:p>
        </p:txBody>
      </p:sp>
      <p:sp>
        <p:nvSpPr>
          <p:cNvPr id="3" name="Rectangle : coins arrondis 2">
            <a:extLst>
              <a:ext uri="{FF2B5EF4-FFF2-40B4-BE49-F238E27FC236}">
                <a16:creationId xmlns:a16="http://schemas.microsoft.com/office/drawing/2014/main" id="{00754039-2FE3-76E4-2178-8D836E2C9BBF}"/>
              </a:ext>
            </a:extLst>
          </p:cNvPr>
          <p:cNvSpPr/>
          <p:nvPr/>
        </p:nvSpPr>
        <p:spPr>
          <a:xfrm>
            <a:off x="1280160" y="2141270"/>
            <a:ext cx="4233672" cy="512064"/>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ZoneTexte 13">
            <a:extLst>
              <a:ext uri="{FF2B5EF4-FFF2-40B4-BE49-F238E27FC236}">
                <a16:creationId xmlns:a16="http://schemas.microsoft.com/office/drawing/2014/main" id="{019E6E69-5093-1B5A-AFB2-D56C4BD7368B}"/>
              </a:ext>
            </a:extLst>
          </p:cNvPr>
          <p:cNvSpPr txBox="1"/>
          <p:nvPr/>
        </p:nvSpPr>
        <p:spPr>
          <a:xfrm>
            <a:off x="7738458" y="4876615"/>
            <a:ext cx="2113091" cy="357085"/>
          </a:xfrm>
          <a:prstGeom prst="rect">
            <a:avLst/>
          </a:prstGeom>
          <a:noFill/>
        </p:spPr>
        <p:txBody>
          <a:bodyPr wrap="square">
            <a:spAutoFit/>
          </a:bodyPr>
          <a:lstStyle/>
          <a:p>
            <a:pPr marR="177800" algn="ctr">
              <a:lnSpc>
                <a:spcPts val="2200"/>
              </a:lnSpc>
              <a:spcAft>
                <a:spcPts val="1000"/>
              </a:spcAft>
            </a:pPr>
            <a:r>
              <a:rPr lang="fr-FR" b="1" dirty="0">
                <a:solidFill>
                  <a:srgbClr val="273479"/>
                </a:solidFill>
                <a:effectLst/>
                <a:latin typeface="Satoshi" pitchFamily="50" charset="0"/>
                <a:ea typeface="Verdana" panose="020B0604030504040204" pitchFamily="34" charset="0"/>
                <a:cs typeface="Eras Medium ITC" panose="020B0602030504020804" pitchFamily="34" charset="0"/>
              </a:rPr>
              <a:t>Temps partiel</a:t>
            </a:r>
          </a:p>
        </p:txBody>
      </p:sp>
      <p:sp>
        <p:nvSpPr>
          <p:cNvPr id="15" name="Rectangle : coins arrondis 14">
            <a:extLst>
              <a:ext uri="{FF2B5EF4-FFF2-40B4-BE49-F238E27FC236}">
                <a16:creationId xmlns:a16="http://schemas.microsoft.com/office/drawing/2014/main" id="{B0CFEAC9-54AD-4292-EB53-D6045CAFEAA6}"/>
              </a:ext>
            </a:extLst>
          </p:cNvPr>
          <p:cNvSpPr/>
          <p:nvPr/>
        </p:nvSpPr>
        <p:spPr>
          <a:xfrm>
            <a:off x="6678168" y="4799126"/>
            <a:ext cx="4233672" cy="512064"/>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ZoneTexte 15">
            <a:extLst>
              <a:ext uri="{FF2B5EF4-FFF2-40B4-BE49-F238E27FC236}">
                <a16:creationId xmlns:a16="http://schemas.microsoft.com/office/drawing/2014/main" id="{2F6640BF-4311-D0CA-16CA-725FF92AECA0}"/>
              </a:ext>
            </a:extLst>
          </p:cNvPr>
          <p:cNvSpPr txBox="1"/>
          <p:nvPr/>
        </p:nvSpPr>
        <p:spPr>
          <a:xfrm>
            <a:off x="2340451" y="4876615"/>
            <a:ext cx="2113091" cy="357085"/>
          </a:xfrm>
          <a:prstGeom prst="rect">
            <a:avLst/>
          </a:prstGeom>
          <a:noFill/>
        </p:spPr>
        <p:txBody>
          <a:bodyPr wrap="square">
            <a:spAutoFit/>
          </a:bodyPr>
          <a:lstStyle/>
          <a:p>
            <a:pPr marR="177800" algn="ctr">
              <a:lnSpc>
                <a:spcPts val="2200"/>
              </a:lnSpc>
              <a:spcAft>
                <a:spcPts val="1000"/>
              </a:spcAft>
            </a:pPr>
            <a:r>
              <a:rPr lang="fr-FR" b="1" dirty="0">
                <a:solidFill>
                  <a:srgbClr val="273479"/>
                </a:solidFill>
                <a:effectLst/>
                <a:latin typeface="Satoshi" pitchFamily="50" charset="0"/>
                <a:ea typeface="Verdana" panose="020B0604030504040204" pitchFamily="34" charset="0"/>
                <a:cs typeface="Eras Medium ITC" panose="020B0602030504020804" pitchFamily="34" charset="0"/>
              </a:rPr>
              <a:t>Télétravail</a:t>
            </a:r>
          </a:p>
        </p:txBody>
      </p:sp>
      <p:sp>
        <p:nvSpPr>
          <p:cNvPr id="17" name="Rectangle : coins arrondis 16">
            <a:extLst>
              <a:ext uri="{FF2B5EF4-FFF2-40B4-BE49-F238E27FC236}">
                <a16:creationId xmlns:a16="http://schemas.microsoft.com/office/drawing/2014/main" id="{D8270704-ABB6-AA01-5EB9-04BFC3890FA2}"/>
              </a:ext>
            </a:extLst>
          </p:cNvPr>
          <p:cNvSpPr/>
          <p:nvPr/>
        </p:nvSpPr>
        <p:spPr>
          <a:xfrm>
            <a:off x="1280160" y="4799126"/>
            <a:ext cx="4233672" cy="512064"/>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ZoneTexte 17">
            <a:extLst>
              <a:ext uri="{FF2B5EF4-FFF2-40B4-BE49-F238E27FC236}">
                <a16:creationId xmlns:a16="http://schemas.microsoft.com/office/drawing/2014/main" id="{13DD345B-D78F-2F12-4F61-29AD15F02443}"/>
              </a:ext>
            </a:extLst>
          </p:cNvPr>
          <p:cNvSpPr txBox="1"/>
          <p:nvPr/>
        </p:nvSpPr>
        <p:spPr>
          <a:xfrm>
            <a:off x="7373111" y="2227863"/>
            <a:ext cx="2843784" cy="357085"/>
          </a:xfrm>
          <a:prstGeom prst="rect">
            <a:avLst/>
          </a:prstGeom>
          <a:noFill/>
        </p:spPr>
        <p:txBody>
          <a:bodyPr wrap="square">
            <a:spAutoFit/>
          </a:bodyPr>
          <a:lstStyle/>
          <a:p>
            <a:pPr marR="177800" algn="ctr">
              <a:lnSpc>
                <a:spcPts val="2200"/>
              </a:lnSpc>
              <a:spcAft>
                <a:spcPts val="1000"/>
              </a:spcAft>
            </a:pPr>
            <a:r>
              <a:rPr lang="fr-FR" b="1" dirty="0">
                <a:solidFill>
                  <a:srgbClr val="273479"/>
                </a:solidFill>
                <a:effectLst/>
                <a:latin typeface="Satoshi" pitchFamily="50" charset="0"/>
                <a:ea typeface="Verdana" panose="020B0604030504040204" pitchFamily="34" charset="0"/>
                <a:cs typeface="Eras Medium ITC" panose="020B0602030504020804" pitchFamily="34" charset="0"/>
              </a:rPr>
              <a:t>Les différents congés </a:t>
            </a:r>
          </a:p>
        </p:txBody>
      </p:sp>
      <p:sp>
        <p:nvSpPr>
          <p:cNvPr id="21" name="Rectangle : coins arrondis 20">
            <a:extLst>
              <a:ext uri="{FF2B5EF4-FFF2-40B4-BE49-F238E27FC236}">
                <a16:creationId xmlns:a16="http://schemas.microsoft.com/office/drawing/2014/main" id="{1A79F2EC-4F74-C806-6685-0EE575709AA4}"/>
              </a:ext>
            </a:extLst>
          </p:cNvPr>
          <p:cNvSpPr/>
          <p:nvPr/>
        </p:nvSpPr>
        <p:spPr>
          <a:xfrm>
            <a:off x="6678168" y="2150374"/>
            <a:ext cx="4233672" cy="512064"/>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5" name="ZoneTexte 24">
            <a:extLst>
              <a:ext uri="{FF2B5EF4-FFF2-40B4-BE49-F238E27FC236}">
                <a16:creationId xmlns:a16="http://schemas.microsoft.com/office/drawing/2014/main" id="{6C411217-BFEE-3CD9-04B7-F1395702E6AD}"/>
              </a:ext>
            </a:extLst>
          </p:cNvPr>
          <p:cNvSpPr txBox="1"/>
          <p:nvPr/>
        </p:nvSpPr>
        <p:spPr>
          <a:xfrm>
            <a:off x="1280160" y="2741345"/>
            <a:ext cx="4233672" cy="1969770"/>
          </a:xfrm>
          <a:prstGeom prst="rect">
            <a:avLst/>
          </a:prstGeom>
          <a:noFill/>
        </p:spPr>
        <p:txBody>
          <a:bodyPr wrap="square" rtlCol="0">
            <a:spAutoFit/>
          </a:bodyPr>
          <a:lstStyle/>
          <a:p>
            <a:pPr marL="12700" marR="168910" algn="just">
              <a:lnSpc>
                <a:spcPct val="100000"/>
              </a:lnSpc>
              <a:tabLst>
                <a:tab pos="214629" algn="l"/>
              </a:tabLst>
            </a:pPr>
            <a:r>
              <a:rPr lang="fr-FR" sz="1400" spc="-10" dirty="0">
                <a:solidFill>
                  <a:srgbClr val="273479"/>
                </a:solidFill>
                <a:latin typeface="Satoshi" pitchFamily="50" charset="0"/>
                <a:ea typeface="Verdana" panose="020B0604030504040204" pitchFamily="34" charset="0"/>
                <a:cs typeface="Century Gothic"/>
              </a:rPr>
              <a:t>(garanties </a:t>
            </a:r>
            <a:r>
              <a:rPr lang="fr-FR" sz="1400" dirty="0">
                <a:solidFill>
                  <a:srgbClr val="273479"/>
                </a:solidFill>
                <a:latin typeface="Satoshi" pitchFamily="50" charset="0"/>
                <a:ea typeface="Verdana" panose="020B0604030504040204" pitchFamily="34" charset="0"/>
                <a:cs typeface="Century Gothic"/>
              </a:rPr>
              <a:t>minimales, </a:t>
            </a:r>
            <a:r>
              <a:rPr lang="fr-FR" sz="1400" spc="-5" dirty="0">
                <a:solidFill>
                  <a:srgbClr val="273479"/>
                </a:solidFill>
                <a:latin typeface="Satoshi" pitchFamily="50" charset="0"/>
                <a:ea typeface="Verdana" panose="020B0604030504040204" pitchFamily="34" charset="0"/>
                <a:cs typeface="Century Gothic"/>
              </a:rPr>
              <a:t>cycle </a:t>
            </a:r>
            <a:r>
              <a:rPr lang="fr-FR" sz="1400" dirty="0">
                <a:solidFill>
                  <a:srgbClr val="273479"/>
                </a:solidFill>
                <a:latin typeface="Satoshi" pitchFamily="50" charset="0"/>
                <a:ea typeface="Verdana" panose="020B0604030504040204" pitchFamily="34" charset="0"/>
                <a:cs typeface="Century Gothic"/>
              </a:rPr>
              <a:t>de travail,  </a:t>
            </a:r>
            <a:r>
              <a:rPr lang="fr-FR" sz="1400" spc="-10" dirty="0">
                <a:solidFill>
                  <a:srgbClr val="273479"/>
                </a:solidFill>
                <a:latin typeface="Satoshi" pitchFamily="50" charset="0"/>
                <a:ea typeface="Verdana" panose="020B0604030504040204" pitchFamily="34" charset="0"/>
                <a:cs typeface="Century Gothic"/>
              </a:rPr>
              <a:t>RTT, </a:t>
            </a:r>
            <a:r>
              <a:rPr lang="fr-FR" sz="1400" spc="-5" dirty="0">
                <a:solidFill>
                  <a:srgbClr val="273479"/>
                </a:solidFill>
                <a:latin typeface="Satoshi" pitchFamily="50" charset="0"/>
                <a:ea typeface="Verdana" panose="020B0604030504040204" pitchFamily="34" charset="0"/>
                <a:cs typeface="Century Gothic"/>
              </a:rPr>
              <a:t>annualisation, </a:t>
            </a:r>
            <a:r>
              <a:rPr lang="fr-FR" sz="1400" spc="-10" dirty="0">
                <a:solidFill>
                  <a:srgbClr val="273479"/>
                </a:solidFill>
                <a:latin typeface="Satoshi" pitchFamily="50" charset="0"/>
                <a:ea typeface="Verdana" panose="020B0604030504040204" pitchFamily="34" charset="0"/>
                <a:cs typeface="Century Gothic"/>
              </a:rPr>
              <a:t>heures </a:t>
            </a:r>
            <a:r>
              <a:rPr lang="fr-FR" sz="1400" spc="-5" dirty="0">
                <a:solidFill>
                  <a:srgbClr val="273479"/>
                </a:solidFill>
                <a:latin typeface="Satoshi" pitchFamily="50" charset="0"/>
                <a:ea typeface="Verdana" panose="020B0604030504040204" pitchFamily="34" charset="0"/>
                <a:cs typeface="Century Gothic"/>
              </a:rPr>
              <a:t>supplémentaires, astreintes…)</a:t>
            </a:r>
          </a:p>
          <a:p>
            <a:pPr marL="12700" marR="168910" algn="just">
              <a:lnSpc>
                <a:spcPct val="100000"/>
              </a:lnSpc>
              <a:tabLst>
                <a:tab pos="214629" algn="l"/>
              </a:tabLst>
            </a:pPr>
            <a:endParaRPr lang="fr-FR" sz="1000" spc="-5" dirty="0">
              <a:solidFill>
                <a:srgbClr val="273479"/>
              </a:solidFill>
              <a:latin typeface="Satoshi" pitchFamily="50" charset="0"/>
              <a:ea typeface="Verdana" panose="020B0604030504040204" pitchFamily="34" charset="0"/>
              <a:cs typeface="Century Gothic"/>
            </a:endParaRPr>
          </a:p>
          <a:p>
            <a:pPr marL="12700" marR="168910" algn="just">
              <a:lnSpc>
                <a:spcPct val="100000"/>
              </a:lnSpc>
              <a:tabLst>
                <a:tab pos="214629" algn="l"/>
              </a:tabLst>
            </a:pPr>
            <a:r>
              <a:rPr lang="fr-FR" sz="1400" dirty="0">
                <a:solidFill>
                  <a:srgbClr val="273479"/>
                </a:solidFill>
                <a:latin typeface="Satoshi" pitchFamily="50" charset="0"/>
                <a:ea typeface="Calibri" panose="020F0502020204030204" pitchFamily="34" charset="0"/>
                <a:cs typeface="Times New Roman" panose="02020603050405020304" pitchFamily="18" charset="0"/>
              </a:rPr>
              <a:t>La durée annuelle du temps de travail peut être réduite à moins de 1607 heures par l'organe délibérant, après consultation du CST, lorsque les missions et les cycles de travail imposent des sujétions particulières </a:t>
            </a:r>
          </a:p>
        </p:txBody>
      </p:sp>
      <p:sp>
        <p:nvSpPr>
          <p:cNvPr id="26" name="ZoneTexte 25">
            <a:extLst>
              <a:ext uri="{FF2B5EF4-FFF2-40B4-BE49-F238E27FC236}">
                <a16:creationId xmlns:a16="http://schemas.microsoft.com/office/drawing/2014/main" id="{D6C673C5-7340-5821-A16A-B08E6E263F0F}"/>
              </a:ext>
            </a:extLst>
          </p:cNvPr>
          <p:cNvSpPr txBox="1"/>
          <p:nvPr/>
        </p:nvSpPr>
        <p:spPr>
          <a:xfrm>
            <a:off x="6678168" y="2776674"/>
            <a:ext cx="4233672" cy="954107"/>
          </a:xfrm>
          <a:prstGeom prst="rect">
            <a:avLst/>
          </a:prstGeom>
          <a:noFill/>
        </p:spPr>
        <p:txBody>
          <a:bodyPr wrap="square" rtlCol="0">
            <a:spAutoFit/>
          </a:bodyPr>
          <a:lstStyle/>
          <a:p>
            <a:pPr marL="12700" marR="168910" algn="just">
              <a:lnSpc>
                <a:spcPct val="100000"/>
              </a:lnSpc>
              <a:tabLst>
                <a:tab pos="214629" algn="l"/>
              </a:tabLst>
            </a:pPr>
            <a:r>
              <a:rPr lang="fr-FR" sz="1400" spc="-10" dirty="0">
                <a:solidFill>
                  <a:srgbClr val="273479"/>
                </a:solidFill>
                <a:latin typeface="Satoshi" pitchFamily="50" charset="0"/>
                <a:ea typeface="Verdana" panose="020B0604030504040204" pitchFamily="34" charset="0"/>
                <a:cs typeface="Century Gothic"/>
              </a:rPr>
              <a:t>(congés annuels, congé familiaux, congés bonifiés, compte épargne temps, autorisation  d’absence, congés liés à la formation professionnelle…)</a:t>
            </a:r>
            <a:endParaRPr lang="fr-FR" sz="1400" dirty="0">
              <a:solidFill>
                <a:srgbClr val="273479"/>
              </a:solidFill>
              <a:latin typeface="Satoshi" pitchFamily="50"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823000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78DA3-E48A-5466-3BA9-80D9E3EB7D03}"/>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C7082764-3054-F2A4-33AC-D3DC4B85FECE}"/>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2A6FCDBC-4532-7EC9-1213-6E1BB37847C0}"/>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FEA46810-E8F7-45CD-0E94-384C94C67D7D}"/>
              </a:ext>
            </a:extLst>
          </p:cNvPr>
          <p:cNvSpPr txBox="1"/>
          <p:nvPr/>
        </p:nvSpPr>
        <p:spPr>
          <a:xfrm>
            <a:off x="782507" y="680355"/>
            <a:ext cx="10011291" cy="584775"/>
          </a:xfrm>
          <a:prstGeom prst="rect">
            <a:avLst/>
          </a:prstGeom>
          <a:noFill/>
        </p:spPr>
        <p:txBody>
          <a:bodyPr wrap="square" rtlCol="0">
            <a:spAutoFit/>
          </a:bodyPr>
          <a:lstStyle/>
          <a:p>
            <a:r>
              <a:rPr lang="fr-FR" sz="3200" dirty="0">
                <a:solidFill>
                  <a:srgbClr val="99CCE7"/>
                </a:solidFill>
                <a:latin typeface="General Sans Semibold" pitchFamily="50" charset="0"/>
              </a:rPr>
              <a:t>La santé et la sécurité au travail</a:t>
            </a:r>
          </a:p>
        </p:txBody>
      </p:sp>
      <p:sp>
        <p:nvSpPr>
          <p:cNvPr id="2" name="ZoneTexte 1">
            <a:extLst>
              <a:ext uri="{FF2B5EF4-FFF2-40B4-BE49-F238E27FC236}">
                <a16:creationId xmlns:a16="http://schemas.microsoft.com/office/drawing/2014/main" id="{B276C2D2-D446-BBCC-D4C5-AB5A08AB6209}"/>
              </a:ext>
            </a:extLst>
          </p:cNvPr>
          <p:cNvSpPr txBox="1"/>
          <p:nvPr/>
        </p:nvSpPr>
        <p:spPr>
          <a:xfrm>
            <a:off x="1408176" y="1587158"/>
            <a:ext cx="3950208" cy="639214"/>
          </a:xfrm>
          <a:prstGeom prst="rect">
            <a:avLst/>
          </a:prstGeom>
          <a:noFill/>
        </p:spPr>
        <p:txBody>
          <a:bodyPr wrap="square">
            <a:spAutoFit/>
          </a:bodyPr>
          <a:lstStyle/>
          <a:p>
            <a:pPr marR="177800" algn="ctr">
              <a:lnSpc>
                <a:spcPts val="2200"/>
              </a:lnSpc>
              <a:spcAft>
                <a:spcPts val="1000"/>
              </a:spcAft>
            </a:pPr>
            <a:r>
              <a:rPr lang="fr-FR" b="1" dirty="0">
                <a:solidFill>
                  <a:srgbClr val="273479"/>
                </a:solidFill>
                <a:effectLst/>
                <a:latin typeface="Satoshi" pitchFamily="50" charset="0"/>
                <a:ea typeface="Verdana" panose="020B0604030504040204" pitchFamily="34" charset="0"/>
                <a:cs typeface="Eras Medium ITC" panose="020B0602030504020804" pitchFamily="34" charset="0"/>
              </a:rPr>
              <a:t>Les obligations et responsabilités de l’employeur </a:t>
            </a:r>
          </a:p>
        </p:txBody>
      </p:sp>
      <p:sp>
        <p:nvSpPr>
          <p:cNvPr id="3" name="Rectangle : coins arrondis 2">
            <a:extLst>
              <a:ext uri="{FF2B5EF4-FFF2-40B4-BE49-F238E27FC236}">
                <a16:creationId xmlns:a16="http://schemas.microsoft.com/office/drawing/2014/main" id="{82762FA3-112F-36D4-BBF3-2391F2100D9F}"/>
              </a:ext>
            </a:extLst>
          </p:cNvPr>
          <p:cNvSpPr/>
          <p:nvPr/>
        </p:nvSpPr>
        <p:spPr>
          <a:xfrm>
            <a:off x="1280160" y="1509668"/>
            <a:ext cx="4233672" cy="777625"/>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ZoneTexte 13">
            <a:extLst>
              <a:ext uri="{FF2B5EF4-FFF2-40B4-BE49-F238E27FC236}">
                <a16:creationId xmlns:a16="http://schemas.microsoft.com/office/drawing/2014/main" id="{9CA7EB9D-2F1B-E0F6-5A9C-CC1C121FA859}"/>
              </a:ext>
            </a:extLst>
          </p:cNvPr>
          <p:cNvSpPr txBox="1"/>
          <p:nvPr/>
        </p:nvSpPr>
        <p:spPr>
          <a:xfrm>
            <a:off x="6787300" y="5315088"/>
            <a:ext cx="4006498" cy="639214"/>
          </a:xfrm>
          <a:prstGeom prst="rect">
            <a:avLst/>
          </a:prstGeom>
          <a:noFill/>
        </p:spPr>
        <p:txBody>
          <a:bodyPr wrap="square">
            <a:spAutoFit/>
          </a:bodyPr>
          <a:lstStyle/>
          <a:p>
            <a:pPr marR="177800" algn="ctr">
              <a:lnSpc>
                <a:spcPts val="2200"/>
              </a:lnSpc>
              <a:spcAft>
                <a:spcPts val="1000"/>
              </a:spcAft>
            </a:pPr>
            <a:r>
              <a:rPr lang="fr-FR" b="1" dirty="0">
                <a:solidFill>
                  <a:srgbClr val="273479"/>
                </a:solidFill>
                <a:effectLst/>
                <a:latin typeface="Satoshi" pitchFamily="50" charset="0"/>
                <a:ea typeface="Verdana" panose="020B0604030504040204" pitchFamily="34" charset="0"/>
                <a:cs typeface="Eras Medium ITC" panose="020B0602030504020804" pitchFamily="34" charset="0"/>
              </a:rPr>
              <a:t>La gestion de la maladie et de l’inaptitude</a:t>
            </a:r>
          </a:p>
        </p:txBody>
      </p:sp>
      <p:sp>
        <p:nvSpPr>
          <p:cNvPr id="15" name="Rectangle : coins arrondis 14">
            <a:extLst>
              <a:ext uri="{FF2B5EF4-FFF2-40B4-BE49-F238E27FC236}">
                <a16:creationId xmlns:a16="http://schemas.microsoft.com/office/drawing/2014/main" id="{FC0977D8-14BA-AFA9-2AE9-A6519F00F85A}"/>
              </a:ext>
            </a:extLst>
          </p:cNvPr>
          <p:cNvSpPr/>
          <p:nvPr/>
        </p:nvSpPr>
        <p:spPr>
          <a:xfrm>
            <a:off x="6678168" y="5237599"/>
            <a:ext cx="4233672" cy="800396"/>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ZoneTexte 15">
            <a:extLst>
              <a:ext uri="{FF2B5EF4-FFF2-40B4-BE49-F238E27FC236}">
                <a16:creationId xmlns:a16="http://schemas.microsoft.com/office/drawing/2014/main" id="{04BA408E-2869-8E2A-380C-6D469F252739}"/>
              </a:ext>
            </a:extLst>
          </p:cNvPr>
          <p:cNvSpPr txBox="1"/>
          <p:nvPr/>
        </p:nvSpPr>
        <p:spPr>
          <a:xfrm>
            <a:off x="2340451" y="5315088"/>
            <a:ext cx="2113091" cy="357085"/>
          </a:xfrm>
          <a:prstGeom prst="rect">
            <a:avLst/>
          </a:prstGeom>
          <a:noFill/>
        </p:spPr>
        <p:txBody>
          <a:bodyPr wrap="square">
            <a:spAutoFit/>
          </a:bodyPr>
          <a:lstStyle/>
          <a:p>
            <a:pPr marR="177800" algn="ctr">
              <a:lnSpc>
                <a:spcPts val="2200"/>
              </a:lnSpc>
              <a:spcAft>
                <a:spcPts val="1000"/>
              </a:spcAft>
            </a:pPr>
            <a:r>
              <a:rPr lang="fr-FR" b="1" dirty="0">
                <a:solidFill>
                  <a:srgbClr val="273479"/>
                </a:solidFill>
                <a:effectLst/>
                <a:latin typeface="Satoshi" pitchFamily="50" charset="0"/>
                <a:ea typeface="Verdana" panose="020B0604030504040204" pitchFamily="34" charset="0"/>
                <a:cs typeface="Eras Medium ITC" panose="020B0602030504020804" pitchFamily="34" charset="0"/>
              </a:rPr>
              <a:t>Les outils </a:t>
            </a:r>
          </a:p>
        </p:txBody>
      </p:sp>
      <p:sp>
        <p:nvSpPr>
          <p:cNvPr id="17" name="Rectangle : coins arrondis 16">
            <a:extLst>
              <a:ext uri="{FF2B5EF4-FFF2-40B4-BE49-F238E27FC236}">
                <a16:creationId xmlns:a16="http://schemas.microsoft.com/office/drawing/2014/main" id="{DE98F95B-A590-87F4-5D31-A7907DE19E8C}"/>
              </a:ext>
            </a:extLst>
          </p:cNvPr>
          <p:cNvSpPr/>
          <p:nvPr/>
        </p:nvSpPr>
        <p:spPr>
          <a:xfrm>
            <a:off x="1280160" y="5237599"/>
            <a:ext cx="4233672" cy="512064"/>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ZoneTexte 17">
            <a:extLst>
              <a:ext uri="{FF2B5EF4-FFF2-40B4-BE49-F238E27FC236}">
                <a16:creationId xmlns:a16="http://schemas.microsoft.com/office/drawing/2014/main" id="{39E76D62-0A44-8F08-1ABD-A2FBA3326477}"/>
              </a:ext>
            </a:extLst>
          </p:cNvPr>
          <p:cNvSpPr txBox="1"/>
          <p:nvPr/>
        </p:nvSpPr>
        <p:spPr>
          <a:xfrm>
            <a:off x="7373111" y="1596262"/>
            <a:ext cx="2843784" cy="357085"/>
          </a:xfrm>
          <a:prstGeom prst="rect">
            <a:avLst/>
          </a:prstGeom>
          <a:noFill/>
        </p:spPr>
        <p:txBody>
          <a:bodyPr wrap="square">
            <a:spAutoFit/>
          </a:bodyPr>
          <a:lstStyle/>
          <a:p>
            <a:pPr marR="177800" algn="ctr">
              <a:lnSpc>
                <a:spcPts val="2200"/>
              </a:lnSpc>
              <a:spcAft>
                <a:spcPts val="1000"/>
              </a:spcAft>
            </a:pPr>
            <a:r>
              <a:rPr lang="fr-FR" b="1" dirty="0">
                <a:solidFill>
                  <a:srgbClr val="273479"/>
                </a:solidFill>
                <a:effectLst/>
                <a:latin typeface="Satoshi" pitchFamily="50" charset="0"/>
                <a:ea typeface="Verdana" panose="020B0604030504040204" pitchFamily="34" charset="0"/>
                <a:cs typeface="Eras Medium ITC" panose="020B0602030504020804" pitchFamily="34" charset="0"/>
              </a:rPr>
              <a:t>Les acteurs</a:t>
            </a:r>
          </a:p>
        </p:txBody>
      </p:sp>
      <p:sp>
        <p:nvSpPr>
          <p:cNvPr id="21" name="Rectangle : coins arrondis 20">
            <a:extLst>
              <a:ext uri="{FF2B5EF4-FFF2-40B4-BE49-F238E27FC236}">
                <a16:creationId xmlns:a16="http://schemas.microsoft.com/office/drawing/2014/main" id="{0BFC1F79-E08F-46B4-0113-966388C6F016}"/>
              </a:ext>
            </a:extLst>
          </p:cNvPr>
          <p:cNvSpPr/>
          <p:nvPr/>
        </p:nvSpPr>
        <p:spPr>
          <a:xfrm>
            <a:off x="6678168" y="1518773"/>
            <a:ext cx="4233672" cy="512064"/>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5" name="ZoneTexte 24">
            <a:extLst>
              <a:ext uri="{FF2B5EF4-FFF2-40B4-BE49-F238E27FC236}">
                <a16:creationId xmlns:a16="http://schemas.microsoft.com/office/drawing/2014/main" id="{56A5305A-CAD4-A5C8-3E66-8AAB1340B3C6}"/>
              </a:ext>
            </a:extLst>
          </p:cNvPr>
          <p:cNvSpPr txBox="1"/>
          <p:nvPr/>
        </p:nvSpPr>
        <p:spPr>
          <a:xfrm>
            <a:off x="1280160" y="2323571"/>
            <a:ext cx="4233672" cy="2893100"/>
          </a:xfrm>
          <a:prstGeom prst="rect">
            <a:avLst/>
          </a:prstGeom>
          <a:noFill/>
        </p:spPr>
        <p:txBody>
          <a:bodyPr wrap="square" rtlCol="0">
            <a:spAutoFit/>
          </a:bodyPr>
          <a:lstStyle/>
          <a:p>
            <a:pPr marL="12700" marR="168910" algn="just">
              <a:lnSpc>
                <a:spcPct val="100000"/>
              </a:lnSpc>
              <a:tabLst>
                <a:tab pos="214629" algn="l"/>
              </a:tabLst>
            </a:pPr>
            <a:r>
              <a:rPr lang="fr-FR" sz="1400" spc="-10" dirty="0">
                <a:solidFill>
                  <a:srgbClr val="273479"/>
                </a:solidFill>
                <a:latin typeface="Satoshi" pitchFamily="50" charset="0"/>
                <a:ea typeface="Verdana" panose="020B0604030504040204" pitchFamily="34" charset="0"/>
                <a:cs typeface="Century Gothic"/>
              </a:rPr>
              <a:t>L’employeur public se voit appliquer les mêmes obligations issues du code du travail que l’employeur privé. Il doit, en particulier, évaluer les risques propres à chaque activité professionnelle à travers un document unique et adopter, après concertation, un programme annuel de prévention des risques et d’amélioration des conditions de travail.</a:t>
            </a:r>
          </a:p>
          <a:p>
            <a:pPr marL="12700" marR="168910" algn="just">
              <a:lnSpc>
                <a:spcPct val="100000"/>
              </a:lnSpc>
              <a:tabLst>
                <a:tab pos="214629" algn="l"/>
              </a:tabLst>
            </a:pPr>
            <a:r>
              <a:rPr lang="fr-FR" sz="1400" spc="-10" dirty="0">
                <a:solidFill>
                  <a:srgbClr val="273479"/>
                </a:solidFill>
                <a:latin typeface="Satoshi" pitchFamily="50" charset="0"/>
                <a:ea typeface="Verdana" panose="020B0604030504040204" pitchFamily="34" charset="0"/>
                <a:cs typeface="Century Gothic"/>
              </a:rPr>
              <a:t> </a:t>
            </a:r>
          </a:p>
          <a:p>
            <a:pPr marL="12700" marR="168910" algn="just">
              <a:lnSpc>
                <a:spcPct val="100000"/>
              </a:lnSpc>
              <a:tabLst>
                <a:tab pos="214629" algn="l"/>
              </a:tabLst>
            </a:pPr>
            <a:r>
              <a:rPr lang="fr-FR" sz="1400" spc="-10" dirty="0">
                <a:solidFill>
                  <a:srgbClr val="273479"/>
                </a:solidFill>
                <a:latin typeface="Satoshi" pitchFamily="50" charset="0"/>
                <a:ea typeface="Verdana" panose="020B0604030504040204" pitchFamily="34" charset="0"/>
                <a:cs typeface="Century Gothic"/>
              </a:rPr>
              <a:t>Il doit également veiller à la tenue de différents registres, à l’affichage obligatoire de certains documents et à la mise en place de formations obligatoires.</a:t>
            </a:r>
          </a:p>
        </p:txBody>
      </p:sp>
      <p:sp>
        <p:nvSpPr>
          <p:cNvPr id="26" name="ZoneTexte 25">
            <a:extLst>
              <a:ext uri="{FF2B5EF4-FFF2-40B4-BE49-F238E27FC236}">
                <a16:creationId xmlns:a16="http://schemas.microsoft.com/office/drawing/2014/main" id="{64BD2FA2-528C-9ECC-4627-E9B05D785DC8}"/>
              </a:ext>
            </a:extLst>
          </p:cNvPr>
          <p:cNvSpPr txBox="1"/>
          <p:nvPr/>
        </p:nvSpPr>
        <p:spPr>
          <a:xfrm>
            <a:off x="6678168" y="2145073"/>
            <a:ext cx="4233672" cy="523220"/>
          </a:xfrm>
          <a:prstGeom prst="rect">
            <a:avLst/>
          </a:prstGeom>
          <a:noFill/>
        </p:spPr>
        <p:txBody>
          <a:bodyPr wrap="square" rtlCol="0">
            <a:spAutoFit/>
          </a:bodyPr>
          <a:lstStyle/>
          <a:p>
            <a:pPr marL="12700" marR="168910" algn="just">
              <a:lnSpc>
                <a:spcPct val="100000"/>
              </a:lnSpc>
              <a:tabLst>
                <a:tab pos="214629" algn="l"/>
              </a:tabLst>
            </a:pPr>
            <a:r>
              <a:rPr lang="fr-FR" sz="1400" spc="-10" dirty="0">
                <a:solidFill>
                  <a:srgbClr val="273479"/>
                </a:solidFill>
                <a:latin typeface="Satoshi" pitchFamily="50" charset="0"/>
                <a:ea typeface="Verdana" panose="020B0604030504040204" pitchFamily="34" charset="0"/>
                <a:cs typeface="Century Gothic"/>
              </a:rPr>
              <a:t>(assistant de prévention, ACFI, conseiller de prévention,  médecine du travail…)</a:t>
            </a:r>
            <a:endParaRPr lang="fr-FR" sz="1400" dirty="0">
              <a:solidFill>
                <a:srgbClr val="273479"/>
              </a:solidFill>
              <a:latin typeface="Satoshi" pitchFamily="50" charset="0"/>
              <a:ea typeface="Calibri" panose="020F0502020204030204" pitchFamily="34" charset="0"/>
              <a:cs typeface="Times New Roman" panose="02020603050405020304" pitchFamily="18" charset="0"/>
            </a:endParaRPr>
          </a:p>
        </p:txBody>
      </p:sp>
      <p:sp>
        <p:nvSpPr>
          <p:cNvPr id="4" name="ZoneTexte 3">
            <a:extLst>
              <a:ext uri="{FF2B5EF4-FFF2-40B4-BE49-F238E27FC236}">
                <a16:creationId xmlns:a16="http://schemas.microsoft.com/office/drawing/2014/main" id="{F521B5B1-62D0-1C73-155D-79F29BAACB45}"/>
              </a:ext>
            </a:extLst>
          </p:cNvPr>
          <p:cNvSpPr txBox="1"/>
          <p:nvPr/>
        </p:nvSpPr>
        <p:spPr>
          <a:xfrm>
            <a:off x="1280160" y="5889465"/>
            <a:ext cx="4233672" cy="738664"/>
          </a:xfrm>
          <a:prstGeom prst="rect">
            <a:avLst/>
          </a:prstGeom>
          <a:noFill/>
        </p:spPr>
        <p:txBody>
          <a:bodyPr wrap="square" rtlCol="0">
            <a:spAutoFit/>
          </a:bodyPr>
          <a:lstStyle/>
          <a:p>
            <a:pPr marL="12700" marR="168910" algn="just">
              <a:lnSpc>
                <a:spcPct val="100000"/>
              </a:lnSpc>
              <a:tabLst>
                <a:tab pos="214629" algn="l"/>
              </a:tabLst>
            </a:pPr>
            <a:r>
              <a:rPr lang="fr-FR" sz="1400" spc="-10" dirty="0">
                <a:solidFill>
                  <a:srgbClr val="273479"/>
                </a:solidFill>
                <a:latin typeface="Satoshi" pitchFamily="50" charset="0"/>
                <a:ea typeface="Verdana" panose="020B0604030504040204" pitchFamily="34" charset="0"/>
                <a:cs typeface="Century Gothic"/>
              </a:rPr>
              <a:t>(document unique, registre de santé et de sécurité au travail,  signalement d’un danger grave et imminent, plan de prévention...)</a:t>
            </a:r>
          </a:p>
        </p:txBody>
      </p:sp>
    </p:spTree>
    <p:extLst>
      <p:ext uri="{BB962C8B-B14F-4D97-AF65-F5344CB8AC3E}">
        <p14:creationId xmlns:p14="http://schemas.microsoft.com/office/powerpoint/2010/main" val="35694623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22FD8F-54AD-9289-1B65-2FCF2D13A7C9}"/>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6B06D24D-6E0F-C731-828E-CC05AEB24B0F}"/>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1ACA36CD-C6C3-E919-B7C3-8BA1E65307FF}"/>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669F7606-CAEE-6357-8E37-E0F3EAB2830B}"/>
              </a:ext>
            </a:extLst>
          </p:cNvPr>
          <p:cNvSpPr txBox="1"/>
          <p:nvPr/>
        </p:nvSpPr>
        <p:spPr>
          <a:xfrm>
            <a:off x="468497" y="729699"/>
            <a:ext cx="9864223" cy="584775"/>
          </a:xfrm>
          <a:prstGeom prst="rect">
            <a:avLst/>
          </a:prstGeom>
          <a:noFill/>
        </p:spPr>
        <p:txBody>
          <a:bodyPr wrap="square" rtlCol="0">
            <a:spAutoFit/>
          </a:bodyPr>
          <a:lstStyle/>
          <a:p>
            <a:r>
              <a:rPr lang="fr-FR" sz="3200" dirty="0">
                <a:solidFill>
                  <a:srgbClr val="99CCE7"/>
                </a:solidFill>
                <a:latin typeface="General Sans Semibold" pitchFamily="50" charset="0"/>
              </a:rPr>
              <a:t>La gestion de la maladie et de l’inaptitude</a:t>
            </a:r>
          </a:p>
        </p:txBody>
      </p:sp>
      <p:sp>
        <p:nvSpPr>
          <p:cNvPr id="2" name="Shape 7">
            <a:extLst>
              <a:ext uri="{FF2B5EF4-FFF2-40B4-BE49-F238E27FC236}">
                <a16:creationId xmlns:a16="http://schemas.microsoft.com/office/drawing/2014/main" id="{B177F35C-0A8E-6551-7772-9E1A0ED898F3}"/>
              </a:ext>
            </a:extLst>
          </p:cNvPr>
          <p:cNvSpPr/>
          <p:nvPr/>
        </p:nvSpPr>
        <p:spPr>
          <a:xfrm>
            <a:off x="995999" y="2078823"/>
            <a:ext cx="232013" cy="230105"/>
          </a:xfrm>
          <a:prstGeom prst="roundRect">
            <a:avLst>
              <a:gd name="adj" fmla="val 18669"/>
            </a:avLst>
          </a:prstGeom>
          <a:solidFill>
            <a:srgbClr val="273479"/>
          </a:solidFill>
          <a:ln w="4763">
            <a:noFill/>
            <a:prstDash val="solid"/>
          </a:ln>
        </p:spPr>
        <p:txBody>
          <a:bodyPr/>
          <a:lstStyle/>
          <a:p>
            <a:endParaRPr lang="fr-FR"/>
          </a:p>
        </p:txBody>
      </p:sp>
      <p:sp>
        <p:nvSpPr>
          <p:cNvPr id="3" name="Shape 7">
            <a:extLst>
              <a:ext uri="{FF2B5EF4-FFF2-40B4-BE49-F238E27FC236}">
                <a16:creationId xmlns:a16="http://schemas.microsoft.com/office/drawing/2014/main" id="{45FF4C5D-DCAE-B096-804D-88F57239270A}"/>
              </a:ext>
            </a:extLst>
          </p:cNvPr>
          <p:cNvSpPr/>
          <p:nvPr/>
        </p:nvSpPr>
        <p:spPr>
          <a:xfrm>
            <a:off x="995998" y="2613491"/>
            <a:ext cx="232013" cy="230105"/>
          </a:xfrm>
          <a:prstGeom prst="roundRect">
            <a:avLst>
              <a:gd name="adj" fmla="val 18669"/>
            </a:avLst>
          </a:prstGeom>
          <a:solidFill>
            <a:srgbClr val="273479"/>
          </a:solidFill>
          <a:ln w="4763">
            <a:noFill/>
            <a:prstDash val="solid"/>
          </a:ln>
        </p:spPr>
        <p:txBody>
          <a:bodyPr/>
          <a:lstStyle/>
          <a:p>
            <a:endParaRPr lang="fr-FR"/>
          </a:p>
        </p:txBody>
      </p:sp>
      <p:sp>
        <p:nvSpPr>
          <p:cNvPr id="8" name="Shape 7">
            <a:extLst>
              <a:ext uri="{FF2B5EF4-FFF2-40B4-BE49-F238E27FC236}">
                <a16:creationId xmlns:a16="http://schemas.microsoft.com/office/drawing/2014/main" id="{A99538FE-BFFE-2617-F643-A99B7779EC1B}"/>
              </a:ext>
            </a:extLst>
          </p:cNvPr>
          <p:cNvSpPr/>
          <p:nvPr/>
        </p:nvSpPr>
        <p:spPr>
          <a:xfrm>
            <a:off x="6190952" y="2085039"/>
            <a:ext cx="232013" cy="230105"/>
          </a:xfrm>
          <a:prstGeom prst="roundRect">
            <a:avLst>
              <a:gd name="adj" fmla="val 18669"/>
            </a:avLst>
          </a:prstGeom>
          <a:solidFill>
            <a:srgbClr val="273479"/>
          </a:solidFill>
          <a:ln w="4763">
            <a:noFill/>
            <a:prstDash val="solid"/>
          </a:ln>
        </p:spPr>
        <p:txBody>
          <a:bodyPr/>
          <a:lstStyle/>
          <a:p>
            <a:endParaRPr lang="fr-FR"/>
          </a:p>
        </p:txBody>
      </p:sp>
      <p:sp>
        <p:nvSpPr>
          <p:cNvPr id="9" name="Shape 7">
            <a:extLst>
              <a:ext uri="{FF2B5EF4-FFF2-40B4-BE49-F238E27FC236}">
                <a16:creationId xmlns:a16="http://schemas.microsoft.com/office/drawing/2014/main" id="{447FD9EC-BB5C-8823-EF7C-7D76A8775219}"/>
              </a:ext>
            </a:extLst>
          </p:cNvPr>
          <p:cNvSpPr/>
          <p:nvPr/>
        </p:nvSpPr>
        <p:spPr>
          <a:xfrm>
            <a:off x="6190952" y="2619707"/>
            <a:ext cx="232013" cy="230105"/>
          </a:xfrm>
          <a:prstGeom prst="roundRect">
            <a:avLst>
              <a:gd name="adj" fmla="val 18669"/>
            </a:avLst>
          </a:prstGeom>
          <a:solidFill>
            <a:srgbClr val="273479"/>
          </a:solidFill>
          <a:ln w="4763">
            <a:noFill/>
            <a:prstDash val="solid"/>
          </a:ln>
        </p:spPr>
        <p:txBody>
          <a:bodyPr/>
          <a:lstStyle/>
          <a:p>
            <a:endParaRPr lang="fr-FR"/>
          </a:p>
        </p:txBody>
      </p:sp>
      <p:sp>
        <p:nvSpPr>
          <p:cNvPr id="14" name="ZoneTexte 13">
            <a:extLst>
              <a:ext uri="{FF2B5EF4-FFF2-40B4-BE49-F238E27FC236}">
                <a16:creationId xmlns:a16="http://schemas.microsoft.com/office/drawing/2014/main" id="{95D4DF6C-F01E-9423-905F-787B4C0FFD17}"/>
              </a:ext>
            </a:extLst>
          </p:cNvPr>
          <p:cNvSpPr txBox="1"/>
          <p:nvPr/>
        </p:nvSpPr>
        <p:spPr>
          <a:xfrm>
            <a:off x="1335024" y="2003418"/>
            <a:ext cx="3483864" cy="369332"/>
          </a:xfrm>
          <a:prstGeom prst="rect">
            <a:avLst/>
          </a:prstGeom>
          <a:noFill/>
        </p:spPr>
        <p:txBody>
          <a:bodyPr wrap="square" rtlCol="0">
            <a:spAutoFit/>
          </a:bodyPr>
          <a:lstStyle/>
          <a:p>
            <a:r>
              <a:rPr lang="fr-FR" dirty="0">
                <a:solidFill>
                  <a:srgbClr val="273479"/>
                </a:solidFill>
                <a:latin typeface="Satoshi" pitchFamily="50" charset="0"/>
              </a:rPr>
              <a:t>Congés de </a:t>
            </a:r>
            <a:r>
              <a:rPr lang="fr-FR" b="1" dirty="0">
                <a:solidFill>
                  <a:srgbClr val="E15446"/>
                </a:solidFill>
                <a:latin typeface="Satoshi" pitchFamily="50" charset="0"/>
              </a:rPr>
              <a:t>maladie ordinaire</a:t>
            </a:r>
          </a:p>
        </p:txBody>
      </p:sp>
      <p:sp>
        <p:nvSpPr>
          <p:cNvPr id="15" name="ZoneTexte 14">
            <a:extLst>
              <a:ext uri="{FF2B5EF4-FFF2-40B4-BE49-F238E27FC236}">
                <a16:creationId xmlns:a16="http://schemas.microsoft.com/office/drawing/2014/main" id="{38E2AF50-2221-44D1-8F75-1217D4DFDD09}"/>
              </a:ext>
            </a:extLst>
          </p:cNvPr>
          <p:cNvSpPr txBox="1"/>
          <p:nvPr/>
        </p:nvSpPr>
        <p:spPr>
          <a:xfrm>
            <a:off x="1335024" y="2544302"/>
            <a:ext cx="3118104" cy="380913"/>
          </a:xfrm>
          <a:prstGeom prst="rect">
            <a:avLst/>
          </a:prstGeom>
          <a:noFill/>
        </p:spPr>
        <p:txBody>
          <a:bodyPr wrap="square" rtlCol="0">
            <a:spAutoFit/>
          </a:bodyPr>
          <a:lstStyle/>
          <a:p>
            <a:r>
              <a:rPr lang="fr-FR" dirty="0">
                <a:solidFill>
                  <a:srgbClr val="273479"/>
                </a:solidFill>
                <a:latin typeface="Satoshi" pitchFamily="50" charset="0"/>
              </a:rPr>
              <a:t>Congés de </a:t>
            </a:r>
            <a:r>
              <a:rPr lang="fr-FR" b="1" dirty="0">
                <a:solidFill>
                  <a:srgbClr val="E15446"/>
                </a:solidFill>
                <a:latin typeface="Satoshi" pitchFamily="50" charset="0"/>
              </a:rPr>
              <a:t>longue durée</a:t>
            </a:r>
          </a:p>
        </p:txBody>
      </p:sp>
      <p:sp>
        <p:nvSpPr>
          <p:cNvPr id="16" name="ZoneTexte 15">
            <a:extLst>
              <a:ext uri="{FF2B5EF4-FFF2-40B4-BE49-F238E27FC236}">
                <a16:creationId xmlns:a16="http://schemas.microsoft.com/office/drawing/2014/main" id="{93A0471A-246E-2D3B-025F-1CC30A9D4341}"/>
              </a:ext>
            </a:extLst>
          </p:cNvPr>
          <p:cNvSpPr txBox="1"/>
          <p:nvPr/>
        </p:nvSpPr>
        <p:spPr>
          <a:xfrm>
            <a:off x="6529979" y="2003418"/>
            <a:ext cx="3118104" cy="380913"/>
          </a:xfrm>
          <a:prstGeom prst="rect">
            <a:avLst/>
          </a:prstGeom>
          <a:noFill/>
        </p:spPr>
        <p:txBody>
          <a:bodyPr wrap="square" rtlCol="0">
            <a:spAutoFit/>
          </a:bodyPr>
          <a:lstStyle/>
          <a:p>
            <a:r>
              <a:rPr lang="fr-FR" dirty="0">
                <a:solidFill>
                  <a:srgbClr val="273479"/>
                </a:solidFill>
                <a:latin typeface="Satoshi" pitchFamily="50" charset="0"/>
              </a:rPr>
              <a:t>Congés de </a:t>
            </a:r>
            <a:r>
              <a:rPr lang="fr-FR" b="1" dirty="0">
                <a:solidFill>
                  <a:srgbClr val="E15446"/>
                </a:solidFill>
                <a:latin typeface="Satoshi" pitchFamily="50" charset="0"/>
              </a:rPr>
              <a:t>longue maladie</a:t>
            </a:r>
          </a:p>
        </p:txBody>
      </p:sp>
      <p:sp>
        <p:nvSpPr>
          <p:cNvPr id="17" name="ZoneTexte 16">
            <a:extLst>
              <a:ext uri="{FF2B5EF4-FFF2-40B4-BE49-F238E27FC236}">
                <a16:creationId xmlns:a16="http://schemas.microsoft.com/office/drawing/2014/main" id="{C74BAC84-497A-534A-0C57-09B47E73E727}"/>
              </a:ext>
            </a:extLst>
          </p:cNvPr>
          <p:cNvSpPr txBox="1"/>
          <p:nvPr/>
        </p:nvSpPr>
        <p:spPr>
          <a:xfrm>
            <a:off x="6529978" y="2544302"/>
            <a:ext cx="5076805" cy="646331"/>
          </a:xfrm>
          <a:prstGeom prst="rect">
            <a:avLst/>
          </a:prstGeom>
          <a:noFill/>
        </p:spPr>
        <p:txBody>
          <a:bodyPr wrap="square" rtlCol="0">
            <a:spAutoFit/>
          </a:bodyPr>
          <a:lstStyle/>
          <a:p>
            <a:r>
              <a:rPr lang="fr-FR" b="1" dirty="0">
                <a:solidFill>
                  <a:srgbClr val="E15446"/>
                </a:solidFill>
                <a:latin typeface="Satoshi" pitchFamily="50" charset="0"/>
              </a:rPr>
              <a:t>CITIS </a:t>
            </a:r>
            <a:r>
              <a:rPr lang="fr-FR" b="1" dirty="0">
                <a:solidFill>
                  <a:srgbClr val="273479"/>
                </a:solidFill>
                <a:latin typeface="Satoshi" pitchFamily="50" charset="0"/>
              </a:rPr>
              <a:t>e</a:t>
            </a:r>
            <a:r>
              <a:rPr lang="fr-FR" dirty="0">
                <a:solidFill>
                  <a:srgbClr val="273479"/>
                </a:solidFill>
                <a:latin typeface="Satoshi" pitchFamily="50" charset="0"/>
              </a:rPr>
              <a:t>n cas d’accident de service ou de maladie professionnelle</a:t>
            </a:r>
          </a:p>
        </p:txBody>
      </p:sp>
      <p:sp>
        <p:nvSpPr>
          <p:cNvPr id="25" name="ZoneTexte 24">
            <a:extLst>
              <a:ext uri="{FF2B5EF4-FFF2-40B4-BE49-F238E27FC236}">
                <a16:creationId xmlns:a16="http://schemas.microsoft.com/office/drawing/2014/main" id="{6046A60F-6DD4-6317-32AF-A88C74ED6E05}"/>
              </a:ext>
            </a:extLst>
          </p:cNvPr>
          <p:cNvSpPr txBox="1"/>
          <p:nvPr/>
        </p:nvSpPr>
        <p:spPr>
          <a:xfrm>
            <a:off x="2600276" y="3923899"/>
            <a:ext cx="6183727" cy="1893916"/>
          </a:xfrm>
          <a:prstGeom prst="rect">
            <a:avLst/>
          </a:prstGeom>
          <a:noFill/>
        </p:spPr>
        <p:txBody>
          <a:bodyPr wrap="square" rtlCol="0">
            <a:spAutoFit/>
          </a:bodyPr>
          <a:lstStyle/>
          <a:p>
            <a:pPr>
              <a:lnSpc>
                <a:spcPct val="150000"/>
              </a:lnSpc>
            </a:pPr>
            <a:r>
              <a:rPr lang="fr-FR" sz="1600" b="1" dirty="0">
                <a:solidFill>
                  <a:srgbClr val="273479"/>
                </a:solidFill>
                <a:latin typeface="Satoshi" pitchFamily="50" charset="0"/>
              </a:rPr>
              <a:t>Le traitement des congés diffère selon le statut de l’agent</a:t>
            </a:r>
          </a:p>
          <a:p>
            <a:pPr marL="285750" indent="-285750">
              <a:lnSpc>
                <a:spcPct val="150000"/>
              </a:lnSpc>
              <a:buFont typeface="Arial" panose="020B0604020202020204" pitchFamily="34" charset="0"/>
              <a:buChar char="•"/>
            </a:pPr>
            <a:r>
              <a:rPr lang="fr-FR" sz="1600" dirty="0">
                <a:solidFill>
                  <a:srgbClr val="273479"/>
                </a:solidFill>
                <a:latin typeface="Satoshi" pitchFamily="50" charset="0"/>
              </a:rPr>
              <a:t>Agents stagiaires et titulaires dont le temps de travail est </a:t>
            </a:r>
            <a:r>
              <a:rPr lang="fr-FR" sz="1600" b="1" dirty="0">
                <a:solidFill>
                  <a:srgbClr val="E15446"/>
                </a:solidFill>
                <a:latin typeface="Satoshi" pitchFamily="50" charset="0"/>
              </a:rPr>
              <a:t>&gt;</a:t>
            </a:r>
            <a:r>
              <a:rPr lang="fr-FR" sz="1600" dirty="0">
                <a:solidFill>
                  <a:srgbClr val="273479"/>
                </a:solidFill>
                <a:latin typeface="Satoshi" pitchFamily="50" charset="0"/>
              </a:rPr>
              <a:t> 28h : </a:t>
            </a:r>
            <a:r>
              <a:rPr lang="fr-FR" sz="1600" b="1" dirty="0">
                <a:solidFill>
                  <a:srgbClr val="E15446"/>
                </a:solidFill>
                <a:latin typeface="Satoshi" pitchFamily="50" charset="0"/>
              </a:rPr>
              <a:t>Régime CNRACL</a:t>
            </a:r>
          </a:p>
          <a:p>
            <a:pPr marL="285750" indent="-285750">
              <a:lnSpc>
                <a:spcPct val="150000"/>
              </a:lnSpc>
              <a:buFont typeface="Arial" panose="020B0604020202020204" pitchFamily="34" charset="0"/>
              <a:buChar char="•"/>
            </a:pPr>
            <a:r>
              <a:rPr lang="fr-FR" sz="1600" dirty="0">
                <a:solidFill>
                  <a:srgbClr val="273479"/>
                </a:solidFill>
                <a:latin typeface="Satoshi" pitchFamily="50" charset="0"/>
              </a:rPr>
              <a:t>Agents stagiaires et titulaires dont le temps de travail est </a:t>
            </a:r>
            <a:r>
              <a:rPr lang="fr-FR" sz="1600" b="1" dirty="0">
                <a:solidFill>
                  <a:srgbClr val="E15446"/>
                </a:solidFill>
                <a:latin typeface="Satoshi" pitchFamily="50" charset="0"/>
              </a:rPr>
              <a:t>&lt;</a:t>
            </a:r>
            <a:r>
              <a:rPr lang="fr-FR" sz="1600" dirty="0">
                <a:solidFill>
                  <a:srgbClr val="273479"/>
                </a:solidFill>
                <a:latin typeface="Satoshi" pitchFamily="50" charset="0"/>
              </a:rPr>
              <a:t> 28h et agents contractuels : </a:t>
            </a:r>
            <a:r>
              <a:rPr lang="fr-FR" sz="1600" b="1" dirty="0">
                <a:solidFill>
                  <a:srgbClr val="E15446"/>
                </a:solidFill>
                <a:latin typeface="Satoshi" pitchFamily="50" charset="0"/>
              </a:rPr>
              <a:t>Régime général</a:t>
            </a:r>
          </a:p>
        </p:txBody>
      </p:sp>
      <p:sp>
        <p:nvSpPr>
          <p:cNvPr id="33" name="Ellipse 32">
            <a:extLst>
              <a:ext uri="{FF2B5EF4-FFF2-40B4-BE49-F238E27FC236}">
                <a16:creationId xmlns:a16="http://schemas.microsoft.com/office/drawing/2014/main" id="{BCBC5A23-E654-1790-EC40-7D8DC25F4AAC}"/>
              </a:ext>
            </a:extLst>
          </p:cNvPr>
          <p:cNvSpPr/>
          <p:nvPr/>
        </p:nvSpPr>
        <p:spPr>
          <a:xfrm>
            <a:off x="1520717" y="3435074"/>
            <a:ext cx="7995421" cy="2938442"/>
          </a:xfrm>
          <a:prstGeom prst="ellipse">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solidFill>
                <a:srgbClr val="E15446"/>
              </a:solidFill>
            </a:endParaRPr>
          </a:p>
        </p:txBody>
      </p:sp>
      <p:sp>
        <p:nvSpPr>
          <p:cNvPr id="34" name="ZoneTexte 33">
            <a:extLst>
              <a:ext uri="{FF2B5EF4-FFF2-40B4-BE49-F238E27FC236}">
                <a16:creationId xmlns:a16="http://schemas.microsoft.com/office/drawing/2014/main" id="{5F7A1A2A-B66B-88AA-EE18-4CB483066676}"/>
              </a:ext>
            </a:extLst>
          </p:cNvPr>
          <p:cNvSpPr txBox="1"/>
          <p:nvPr/>
        </p:nvSpPr>
        <p:spPr>
          <a:xfrm>
            <a:off x="896112" y="1466755"/>
            <a:ext cx="9592056" cy="369332"/>
          </a:xfrm>
          <a:prstGeom prst="rect">
            <a:avLst/>
          </a:prstGeom>
          <a:noFill/>
        </p:spPr>
        <p:txBody>
          <a:bodyPr wrap="square" rtlCol="0">
            <a:spAutoFit/>
          </a:bodyPr>
          <a:lstStyle/>
          <a:p>
            <a:r>
              <a:rPr lang="fr-FR" dirty="0">
                <a:solidFill>
                  <a:srgbClr val="273479"/>
                </a:solidFill>
                <a:latin typeface="Satoshi" pitchFamily="50" charset="0"/>
                <a:ea typeface="Verdana" panose="020B0604030504040204" pitchFamily="34" charset="0"/>
              </a:rPr>
              <a:t>Les congés de maladie se décomposent de la manière suivante :</a:t>
            </a:r>
            <a:endParaRPr lang="fr-FR" dirty="0">
              <a:solidFill>
                <a:srgbClr val="273479"/>
              </a:solidFill>
              <a:latin typeface="Satoshi" pitchFamily="50" charset="0"/>
            </a:endParaRPr>
          </a:p>
        </p:txBody>
      </p:sp>
    </p:spTree>
    <p:extLst>
      <p:ext uri="{BB962C8B-B14F-4D97-AF65-F5344CB8AC3E}">
        <p14:creationId xmlns:p14="http://schemas.microsoft.com/office/powerpoint/2010/main" val="42231965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C98B3C-DB9A-19E8-DBDA-3AB3BBCE3865}"/>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EBAB58AE-DEA2-91BD-971C-107965ACD876}"/>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4310D5FB-9FE9-5E51-CB74-E5A78D52BE89}"/>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49846DF0-96A6-A001-870F-E733CE34F0B2}"/>
              </a:ext>
            </a:extLst>
          </p:cNvPr>
          <p:cNvSpPr txBox="1"/>
          <p:nvPr/>
        </p:nvSpPr>
        <p:spPr>
          <a:xfrm>
            <a:off x="782506" y="698823"/>
            <a:ext cx="10011291" cy="584775"/>
          </a:xfrm>
          <a:prstGeom prst="rect">
            <a:avLst/>
          </a:prstGeom>
          <a:noFill/>
        </p:spPr>
        <p:txBody>
          <a:bodyPr wrap="square" rtlCol="0">
            <a:spAutoFit/>
          </a:bodyPr>
          <a:lstStyle/>
          <a:p>
            <a:r>
              <a:rPr lang="fr-FR" sz="3200" dirty="0">
                <a:solidFill>
                  <a:srgbClr val="99CCE7"/>
                </a:solidFill>
                <a:latin typeface="General Sans Semibold" pitchFamily="50" charset="0"/>
              </a:rPr>
              <a:t>Les droits et obligations des agents</a:t>
            </a:r>
          </a:p>
        </p:txBody>
      </p:sp>
      <p:sp>
        <p:nvSpPr>
          <p:cNvPr id="12" name="Shape 1">
            <a:extLst>
              <a:ext uri="{FF2B5EF4-FFF2-40B4-BE49-F238E27FC236}">
                <a16:creationId xmlns:a16="http://schemas.microsoft.com/office/drawing/2014/main" id="{F173217F-F7AC-FD7E-3B01-6B6C9F462DA0}"/>
              </a:ext>
            </a:extLst>
          </p:cNvPr>
          <p:cNvSpPr/>
          <p:nvPr/>
        </p:nvSpPr>
        <p:spPr>
          <a:xfrm>
            <a:off x="1400266" y="1584579"/>
            <a:ext cx="4120895" cy="3755517"/>
          </a:xfrm>
          <a:prstGeom prst="roundRect">
            <a:avLst>
              <a:gd name="adj" fmla="val 1793"/>
            </a:avLst>
          </a:prstGeom>
          <a:solidFill>
            <a:srgbClr val="FFFFFF"/>
          </a:solidFill>
          <a:ln w="14288">
            <a:solidFill>
              <a:srgbClr val="273479"/>
            </a:solidFill>
            <a:prstDash val="solid"/>
          </a:ln>
        </p:spPr>
        <p:txBody>
          <a:bodyPr/>
          <a:lstStyle/>
          <a:p>
            <a:endParaRPr lang="fr-FR"/>
          </a:p>
        </p:txBody>
      </p:sp>
      <p:sp>
        <p:nvSpPr>
          <p:cNvPr id="19" name="Text 2">
            <a:extLst>
              <a:ext uri="{FF2B5EF4-FFF2-40B4-BE49-F238E27FC236}">
                <a16:creationId xmlns:a16="http://schemas.microsoft.com/office/drawing/2014/main" id="{1CBBDECF-192A-2866-B3D5-655EC921D0DE}"/>
              </a:ext>
            </a:extLst>
          </p:cNvPr>
          <p:cNvSpPr/>
          <p:nvPr/>
        </p:nvSpPr>
        <p:spPr>
          <a:xfrm>
            <a:off x="1648448" y="1765308"/>
            <a:ext cx="3625825" cy="321423"/>
          </a:xfrm>
          <a:prstGeom prst="rect">
            <a:avLst/>
          </a:prstGeom>
          <a:noFill/>
          <a:ln/>
        </p:spPr>
        <p:txBody>
          <a:bodyPr wrap="square" lIns="0" tIns="0" rIns="0" bIns="0" rtlCol="0" anchor="t">
            <a:normAutofit/>
          </a:bodyPr>
          <a:lstStyle/>
          <a:p>
            <a:pPr marL="0" indent="0" algn="ctr">
              <a:lnSpc>
                <a:spcPct val="104000"/>
              </a:lnSpc>
              <a:buNone/>
            </a:pPr>
            <a:r>
              <a:rPr lang="en-US" b="1" dirty="0">
                <a:solidFill>
                  <a:srgbClr val="273479"/>
                </a:solidFill>
                <a:latin typeface="General Sans Semibold" pitchFamily="50" charset="0"/>
                <a:ea typeface="Inter Bold" pitchFamily="34" charset="-122"/>
                <a:cs typeface="Inter Bold" pitchFamily="34" charset="-120"/>
              </a:rPr>
              <a:t>Les </a:t>
            </a:r>
            <a:r>
              <a:rPr lang="en-US" b="1" dirty="0">
                <a:solidFill>
                  <a:srgbClr val="E15446"/>
                </a:solidFill>
                <a:latin typeface="General Sans Semibold" pitchFamily="50" charset="0"/>
                <a:ea typeface="Inter Bold" pitchFamily="34" charset="-122"/>
                <a:cs typeface="Inter Bold" pitchFamily="34" charset="-120"/>
              </a:rPr>
              <a:t>obligations</a:t>
            </a:r>
            <a:r>
              <a:rPr lang="en-US" b="1" dirty="0">
                <a:solidFill>
                  <a:srgbClr val="273479"/>
                </a:solidFill>
                <a:latin typeface="General Sans Semibold" pitchFamily="50" charset="0"/>
                <a:ea typeface="Inter Bold" pitchFamily="34" charset="-122"/>
                <a:cs typeface="Inter Bold" pitchFamily="34" charset="-120"/>
              </a:rPr>
              <a:t> du fonctionnaire</a:t>
            </a:r>
          </a:p>
        </p:txBody>
      </p:sp>
      <p:sp>
        <p:nvSpPr>
          <p:cNvPr id="20" name="Text 3">
            <a:extLst>
              <a:ext uri="{FF2B5EF4-FFF2-40B4-BE49-F238E27FC236}">
                <a16:creationId xmlns:a16="http://schemas.microsoft.com/office/drawing/2014/main" id="{FFE49507-3400-E8DE-70E0-ED2C6CE5FB50}"/>
              </a:ext>
            </a:extLst>
          </p:cNvPr>
          <p:cNvSpPr/>
          <p:nvPr/>
        </p:nvSpPr>
        <p:spPr>
          <a:xfrm>
            <a:off x="1538340" y="2195796"/>
            <a:ext cx="3827374" cy="3080292"/>
          </a:xfrm>
          <a:prstGeom prst="rect">
            <a:avLst/>
          </a:prstGeom>
          <a:noFill/>
          <a:ln/>
        </p:spPr>
        <p:txBody>
          <a:bodyPr wrap="square" lIns="0" tIns="0" rIns="0" bIns="0" rtlCol="0" anchor="t">
            <a:normAutofit fontScale="92500" lnSpcReduction="20000"/>
          </a:bodyPr>
          <a:lstStyle/>
          <a:p>
            <a:pPr marL="285750" indent="-285750" algn="just">
              <a:lnSpc>
                <a:spcPct val="120000"/>
              </a:lnSpc>
              <a:spcAft>
                <a:spcPts val="600"/>
              </a:spcAft>
              <a:buSzPct val="100000"/>
              <a:buFont typeface="Arial" panose="020B0604020202020204" pitchFamily="34" charset="0"/>
              <a:buChar char="•"/>
            </a:pPr>
            <a:r>
              <a:rPr lang="fr-FR" sz="1600" dirty="0">
                <a:solidFill>
                  <a:srgbClr val="273479"/>
                </a:solidFill>
                <a:latin typeface="Satoshi" pitchFamily="50" charset="0"/>
                <a:ea typeface="Inter" pitchFamily="34" charset="-122"/>
                <a:cs typeface="Inter" pitchFamily="34" charset="-120"/>
              </a:rPr>
              <a:t>Obligation d’assurer les fonctions </a:t>
            </a:r>
          </a:p>
          <a:p>
            <a:pPr marL="285750" indent="-285750" algn="just">
              <a:lnSpc>
                <a:spcPct val="120000"/>
              </a:lnSpc>
              <a:spcAft>
                <a:spcPts val="600"/>
              </a:spcAft>
              <a:buSzPct val="100000"/>
              <a:buFont typeface="Arial" panose="020B0604020202020204" pitchFamily="34" charset="0"/>
              <a:buChar char="•"/>
            </a:pPr>
            <a:r>
              <a:rPr lang="fr-FR" sz="1600" dirty="0">
                <a:solidFill>
                  <a:srgbClr val="273479"/>
                </a:solidFill>
                <a:latin typeface="Satoshi" pitchFamily="50" charset="0"/>
                <a:ea typeface="Inter" pitchFamily="34" charset="-122"/>
                <a:cs typeface="Inter" pitchFamily="34" charset="-120"/>
              </a:rPr>
              <a:t>Obligation d’obéissance hiérarchique</a:t>
            </a:r>
          </a:p>
          <a:p>
            <a:pPr marL="285750" indent="-285750" algn="just">
              <a:lnSpc>
                <a:spcPct val="120000"/>
              </a:lnSpc>
              <a:spcAft>
                <a:spcPts val="600"/>
              </a:spcAft>
              <a:buSzPct val="100000"/>
              <a:buFont typeface="Arial" panose="020B0604020202020204" pitchFamily="34" charset="0"/>
              <a:buChar char="•"/>
            </a:pPr>
            <a:r>
              <a:rPr lang="fr-FR" sz="1600" dirty="0">
                <a:solidFill>
                  <a:srgbClr val="273479"/>
                </a:solidFill>
                <a:latin typeface="Satoshi" pitchFamily="50" charset="0"/>
                <a:ea typeface="Inter" pitchFamily="34" charset="-122"/>
                <a:cs typeface="Inter" pitchFamily="34" charset="-120"/>
              </a:rPr>
              <a:t>Obligation de neutralité</a:t>
            </a:r>
          </a:p>
          <a:p>
            <a:pPr marL="285750" indent="-285750" algn="just">
              <a:lnSpc>
                <a:spcPct val="120000"/>
              </a:lnSpc>
              <a:spcAft>
                <a:spcPts val="600"/>
              </a:spcAft>
              <a:buSzPct val="100000"/>
              <a:buFont typeface="Arial" panose="020B0604020202020204" pitchFamily="34" charset="0"/>
              <a:buChar char="•"/>
            </a:pPr>
            <a:r>
              <a:rPr lang="fr-FR" sz="1600" dirty="0">
                <a:solidFill>
                  <a:srgbClr val="273479"/>
                </a:solidFill>
                <a:latin typeface="Satoshi" pitchFamily="50" charset="0"/>
                <a:ea typeface="Inter" pitchFamily="34" charset="-122"/>
                <a:cs typeface="Inter" pitchFamily="34" charset="-120"/>
              </a:rPr>
              <a:t>Obligation de réserve</a:t>
            </a:r>
          </a:p>
          <a:p>
            <a:pPr marL="285750" indent="-285750" algn="just">
              <a:lnSpc>
                <a:spcPct val="120000"/>
              </a:lnSpc>
              <a:spcAft>
                <a:spcPts val="600"/>
              </a:spcAft>
              <a:buSzPct val="100000"/>
              <a:buFont typeface="Arial" panose="020B0604020202020204" pitchFamily="34" charset="0"/>
              <a:buChar char="•"/>
            </a:pPr>
            <a:r>
              <a:rPr lang="fr-FR" sz="1600" dirty="0">
                <a:solidFill>
                  <a:srgbClr val="273479"/>
                </a:solidFill>
                <a:latin typeface="Satoshi" pitchFamily="50" charset="0"/>
                <a:ea typeface="Inter" pitchFamily="34" charset="-122"/>
                <a:cs typeface="Inter" pitchFamily="34" charset="-120"/>
              </a:rPr>
              <a:t>Obligation de probité</a:t>
            </a:r>
          </a:p>
          <a:p>
            <a:pPr marL="285750" indent="-285750" algn="just">
              <a:lnSpc>
                <a:spcPct val="120000"/>
              </a:lnSpc>
              <a:spcAft>
                <a:spcPts val="600"/>
              </a:spcAft>
              <a:buSzPct val="100000"/>
              <a:buFont typeface="Arial" panose="020B0604020202020204" pitchFamily="34" charset="0"/>
              <a:buChar char="•"/>
            </a:pPr>
            <a:r>
              <a:rPr lang="fr-FR" sz="1600" dirty="0">
                <a:solidFill>
                  <a:srgbClr val="273479"/>
                </a:solidFill>
                <a:latin typeface="Satoshi" pitchFamily="50" charset="0"/>
                <a:ea typeface="Inter" pitchFamily="34" charset="-122"/>
                <a:cs typeface="Inter" pitchFamily="34" charset="-120"/>
              </a:rPr>
              <a:t>Non cumul d’activités professionnelles   </a:t>
            </a:r>
          </a:p>
          <a:p>
            <a:pPr marL="285750" indent="-285750" algn="just">
              <a:lnSpc>
                <a:spcPct val="120000"/>
              </a:lnSpc>
              <a:spcAft>
                <a:spcPts val="600"/>
              </a:spcAft>
              <a:buSzPct val="100000"/>
              <a:buFont typeface="Arial" panose="020B0604020202020204" pitchFamily="34" charset="0"/>
              <a:buChar char="•"/>
            </a:pPr>
            <a:r>
              <a:rPr lang="fr-FR" sz="1600" dirty="0">
                <a:solidFill>
                  <a:srgbClr val="273479"/>
                </a:solidFill>
                <a:latin typeface="Satoshi" pitchFamily="50" charset="0"/>
                <a:ea typeface="Inter" pitchFamily="34" charset="-122"/>
                <a:cs typeface="Inter" pitchFamily="34" charset="-120"/>
              </a:rPr>
              <a:t>Obligation de dignité</a:t>
            </a:r>
          </a:p>
          <a:p>
            <a:pPr marL="285750" indent="-285750" algn="just">
              <a:lnSpc>
                <a:spcPct val="120000"/>
              </a:lnSpc>
              <a:spcAft>
                <a:spcPts val="600"/>
              </a:spcAft>
              <a:buSzPct val="100000"/>
              <a:buFont typeface="Arial" panose="020B0604020202020204" pitchFamily="34" charset="0"/>
              <a:buChar char="•"/>
            </a:pPr>
            <a:r>
              <a:rPr lang="fr-FR" sz="1600" dirty="0">
                <a:solidFill>
                  <a:srgbClr val="273479"/>
                </a:solidFill>
                <a:latin typeface="Satoshi" pitchFamily="50" charset="0"/>
                <a:ea typeface="Inter" pitchFamily="34" charset="-122"/>
                <a:cs typeface="Inter" pitchFamily="34" charset="-120"/>
              </a:rPr>
              <a:t>Respect du secret professionnel</a:t>
            </a:r>
          </a:p>
          <a:p>
            <a:pPr marL="285750" indent="-285750" algn="just">
              <a:lnSpc>
                <a:spcPct val="120000"/>
              </a:lnSpc>
              <a:spcAft>
                <a:spcPts val="600"/>
              </a:spcAft>
              <a:buSzPct val="100000"/>
              <a:buFont typeface="Arial" panose="020B0604020202020204" pitchFamily="34" charset="0"/>
              <a:buChar char="•"/>
            </a:pPr>
            <a:r>
              <a:rPr lang="fr-FR" sz="1600" dirty="0">
                <a:solidFill>
                  <a:srgbClr val="273479"/>
                </a:solidFill>
                <a:latin typeface="Satoshi" pitchFamily="50" charset="0"/>
                <a:ea typeface="Inter" pitchFamily="34" charset="-122"/>
                <a:cs typeface="Inter" pitchFamily="34" charset="-120"/>
              </a:rPr>
              <a:t>Obligation de discrétion professionnelle</a:t>
            </a:r>
          </a:p>
          <a:p>
            <a:pPr marL="285750" indent="-285750" algn="just">
              <a:lnSpc>
                <a:spcPct val="120000"/>
              </a:lnSpc>
              <a:spcAft>
                <a:spcPts val="600"/>
              </a:spcAft>
              <a:buSzPct val="100000"/>
              <a:buFont typeface="Arial" panose="020B0604020202020204" pitchFamily="34" charset="0"/>
              <a:buChar char="•"/>
            </a:pPr>
            <a:r>
              <a:rPr lang="fr-FR" sz="1600" dirty="0">
                <a:solidFill>
                  <a:srgbClr val="273479"/>
                </a:solidFill>
                <a:latin typeface="Satoshi" pitchFamily="50" charset="0"/>
                <a:ea typeface="Inter" pitchFamily="34" charset="-122"/>
                <a:cs typeface="Inter" pitchFamily="34" charset="-120"/>
              </a:rPr>
              <a:t>Obligation d’informer le public</a:t>
            </a:r>
          </a:p>
        </p:txBody>
      </p:sp>
      <p:sp>
        <p:nvSpPr>
          <p:cNvPr id="22" name="Shape 1">
            <a:extLst>
              <a:ext uri="{FF2B5EF4-FFF2-40B4-BE49-F238E27FC236}">
                <a16:creationId xmlns:a16="http://schemas.microsoft.com/office/drawing/2014/main" id="{4A496101-CA70-714F-A3DA-D5FAE9DADA82}"/>
              </a:ext>
            </a:extLst>
          </p:cNvPr>
          <p:cNvSpPr/>
          <p:nvPr/>
        </p:nvSpPr>
        <p:spPr>
          <a:xfrm>
            <a:off x="6672902" y="1584579"/>
            <a:ext cx="4120895" cy="3755517"/>
          </a:xfrm>
          <a:prstGeom prst="roundRect">
            <a:avLst>
              <a:gd name="adj" fmla="val 1793"/>
            </a:avLst>
          </a:prstGeom>
          <a:solidFill>
            <a:srgbClr val="FFFFFF"/>
          </a:solidFill>
          <a:ln w="14288">
            <a:solidFill>
              <a:srgbClr val="273479"/>
            </a:solidFill>
            <a:prstDash val="solid"/>
          </a:ln>
        </p:spPr>
        <p:txBody>
          <a:bodyPr/>
          <a:lstStyle/>
          <a:p>
            <a:endParaRPr lang="fr-FR"/>
          </a:p>
        </p:txBody>
      </p:sp>
      <p:sp>
        <p:nvSpPr>
          <p:cNvPr id="23" name="Text 2">
            <a:extLst>
              <a:ext uri="{FF2B5EF4-FFF2-40B4-BE49-F238E27FC236}">
                <a16:creationId xmlns:a16="http://schemas.microsoft.com/office/drawing/2014/main" id="{9ED13DC8-9E5B-8522-09FD-68A354A03432}"/>
              </a:ext>
            </a:extLst>
          </p:cNvPr>
          <p:cNvSpPr/>
          <p:nvPr/>
        </p:nvSpPr>
        <p:spPr>
          <a:xfrm>
            <a:off x="6921084" y="1765308"/>
            <a:ext cx="3595415" cy="321423"/>
          </a:xfrm>
          <a:prstGeom prst="rect">
            <a:avLst/>
          </a:prstGeom>
          <a:noFill/>
          <a:ln/>
        </p:spPr>
        <p:txBody>
          <a:bodyPr wrap="square" lIns="0" tIns="0" rIns="0" bIns="0" rtlCol="0" anchor="t">
            <a:normAutofit/>
          </a:bodyPr>
          <a:lstStyle/>
          <a:p>
            <a:pPr marL="0" indent="0" algn="ctr">
              <a:lnSpc>
                <a:spcPct val="104000"/>
              </a:lnSpc>
              <a:buNone/>
            </a:pPr>
            <a:r>
              <a:rPr lang="en-US" b="1" dirty="0">
                <a:solidFill>
                  <a:srgbClr val="273479"/>
                </a:solidFill>
                <a:latin typeface="General Sans Semibold" pitchFamily="50" charset="0"/>
                <a:ea typeface="Inter Bold" pitchFamily="34" charset="-122"/>
                <a:cs typeface="Inter Bold" pitchFamily="34" charset="-120"/>
              </a:rPr>
              <a:t>Les </a:t>
            </a:r>
            <a:r>
              <a:rPr lang="en-US" b="1" dirty="0">
                <a:solidFill>
                  <a:srgbClr val="E15446"/>
                </a:solidFill>
                <a:latin typeface="General Sans Semibold" pitchFamily="50" charset="0"/>
                <a:ea typeface="Inter Bold" pitchFamily="34" charset="-122"/>
                <a:cs typeface="Inter Bold" pitchFamily="34" charset="-120"/>
              </a:rPr>
              <a:t>droits</a:t>
            </a:r>
            <a:r>
              <a:rPr lang="en-US" b="1" dirty="0">
                <a:solidFill>
                  <a:srgbClr val="273479"/>
                </a:solidFill>
                <a:latin typeface="General Sans Semibold" pitchFamily="50" charset="0"/>
                <a:ea typeface="Inter Bold" pitchFamily="34" charset="-122"/>
                <a:cs typeface="Inter Bold" pitchFamily="34" charset="-120"/>
              </a:rPr>
              <a:t> du fonctionnaire </a:t>
            </a:r>
          </a:p>
        </p:txBody>
      </p:sp>
      <p:sp>
        <p:nvSpPr>
          <p:cNvPr id="24" name="Text 3">
            <a:extLst>
              <a:ext uri="{FF2B5EF4-FFF2-40B4-BE49-F238E27FC236}">
                <a16:creationId xmlns:a16="http://schemas.microsoft.com/office/drawing/2014/main" id="{F3FF6EDE-8F85-E43A-AFD2-0E8A58016973}"/>
              </a:ext>
            </a:extLst>
          </p:cNvPr>
          <p:cNvSpPr/>
          <p:nvPr/>
        </p:nvSpPr>
        <p:spPr>
          <a:xfrm>
            <a:off x="6810977" y="2323794"/>
            <a:ext cx="3842683" cy="2651271"/>
          </a:xfrm>
          <a:prstGeom prst="rect">
            <a:avLst/>
          </a:prstGeom>
          <a:noFill/>
          <a:ln/>
        </p:spPr>
        <p:txBody>
          <a:bodyPr wrap="square" lIns="0" tIns="0" rIns="0" bIns="0" rtlCol="0" anchor="t">
            <a:normAutofit/>
          </a:bodyPr>
          <a:lstStyle/>
          <a:p>
            <a:pPr marL="285750" indent="-285750" algn="just">
              <a:lnSpc>
                <a:spcPct val="120000"/>
              </a:lnSpc>
              <a:buSzPct val="100000"/>
              <a:buFont typeface="Arial" panose="020B0604020202020204" pitchFamily="34" charset="0"/>
              <a:buChar char="•"/>
            </a:pPr>
            <a:r>
              <a:rPr lang="fr-FR" sz="1600" dirty="0">
                <a:solidFill>
                  <a:srgbClr val="273479"/>
                </a:solidFill>
                <a:latin typeface="Satoshi" pitchFamily="50" charset="0"/>
                <a:ea typeface="Inter" pitchFamily="34" charset="-122"/>
                <a:cs typeface="Inter" pitchFamily="34" charset="-120"/>
              </a:rPr>
              <a:t>Droit à une rémunération pour service fait</a:t>
            </a:r>
          </a:p>
          <a:p>
            <a:pPr marL="285750" indent="-285750" algn="just">
              <a:lnSpc>
                <a:spcPct val="120000"/>
              </a:lnSpc>
              <a:buSzPct val="100000"/>
              <a:buFont typeface="Arial" panose="020B0604020202020204" pitchFamily="34" charset="0"/>
              <a:buChar char="•"/>
            </a:pPr>
            <a:r>
              <a:rPr lang="fr-FR" sz="1600" dirty="0">
                <a:solidFill>
                  <a:srgbClr val="273479"/>
                </a:solidFill>
                <a:latin typeface="Satoshi" pitchFamily="50" charset="0"/>
                <a:ea typeface="Inter" pitchFamily="34" charset="-122"/>
                <a:cs typeface="Inter" pitchFamily="34" charset="-120"/>
              </a:rPr>
              <a:t>Liberté syndicale</a:t>
            </a:r>
          </a:p>
          <a:p>
            <a:pPr marL="285750" indent="-285750" algn="just">
              <a:lnSpc>
                <a:spcPct val="120000"/>
              </a:lnSpc>
              <a:buSzPct val="100000"/>
              <a:buFont typeface="Arial" panose="020B0604020202020204" pitchFamily="34" charset="0"/>
              <a:buChar char="•"/>
            </a:pPr>
            <a:r>
              <a:rPr lang="fr-FR" sz="1600" dirty="0">
                <a:solidFill>
                  <a:srgbClr val="273479"/>
                </a:solidFill>
                <a:latin typeface="Satoshi" pitchFamily="50" charset="0"/>
                <a:ea typeface="Inter" pitchFamily="34" charset="-122"/>
                <a:cs typeface="Inter" pitchFamily="34" charset="-120"/>
              </a:rPr>
              <a:t>Droit de grève </a:t>
            </a:r>
          </a:p>
          <a:p>
            <a:pPr marL="285750" indent="-285750" algn="just">
              <a:lnSpc>
                <a:spcPct val="120000"/>
              </a:lnSpc>
              <a:buSzPct val="100000"/>
              <a:buFont typeface="Arial" panose="020B0604020202020204" pitchFamily="34" charset="0"/>
              <a:buChar char="•"/>
            </a:pPr>
            <a:r>
              <a:rPr lang="fr-FR" sz="1600" dirty="0">
                <a:solidFill>
                  <a:srgbClr val="273479"/>
                </a:solidFill>
                <a:latin typeface="Satoshi" pitchFamily="50" charset="0"/>
                <a:ea typeface="Inter" pitchFamily="34" charset="-122"/>
                <a:cs typeface="Inter" pitchFamily="34" charset="-120"/>
              </a:rPr>
              <a:t>Droit de retrait</a:t>
            </a:r>
          </a:p>
          <a:p>
            <a:pPr marL="285750" indent="-285750" algn="just">
              <a:lnSpc>
                <a:spcPct val="120000"/>
              </a:lnSpc>
              <a:buSzPct val="100000"/>
              <a:buFont typeface="Arial" panose="020B0604020202020204" pitchFamily="34" charset="0"/>
              <a:buChar char="•"/>
            </a:pPr>
            <a:r>
              <a:rPr lang="fr-FR" sz="1600" dirty="0">
                <a:solidFill>
                  <a:srgbClr val="273479"/>
                </a:solidFill>
                <a:latin typeface="Satoshi" pitchFamily="50" charset="0"/>
                <a:ea typeface="Inter" pitchFamily="34" charset="-122"/>
                <a:cs typeface="Inter" pitchFamily="34" charset="-120"/>
              </a:rPr>
              <a:t>Liberté d’opinion</a:t>
            </a:r>
          </a:p>
          <a:p>
            <a:pPr marL="285750" indent="-285750" algn="just">
              <a:lnSpc>
                <a:spcPct val="120000"/>
              </a:lnSpc>
              <a:buSzPct val="100000"/>
              <a:buFont typeface="Arial" panose="020B0604020202020204" pitchFamily="34" charset="0"/>
              <a:buChar char="•"/>
            </a:pPr>
            <a:r>
              <a:rPr lang="fr-FR" sz="1600" dirty="0">
                <a:solidFill>
                  <a:srgbClr val="273479"/>
                </a:solidFill>
                <a:latin typeface="Satoshi" pitchFamily="50" charset="0"/>
                <a:ea typeface="Inter" pitchFamily="34" charset="-122"/>
                <a:cs typeface="Inter" pitchFamily="34" charset="-120"/>
              </a:rPr>
              <a:t>Droit à la protection fonctionnelle</a:t>
            </a:r>
          </a:p>
          <a:p>
            <a:pPr marL="285750" indent="-285750" algn="just">
              <a:lnSpc>
                <a:spcPct val="120000"/>
              </a:lnSpc>
              <a:buSzPct val="100000"/>
              <a:buFont typeface="Arial" panose="020B0604020202020204" pitchFamily="34" charset="0"/>
              <a:buChar char="•"/>
            </a:pPr>
            <a:r>
              <a:rPr lang="fr-FR" sz="1600" dirty="0">
                <a:solidFill>
                  <a:srgbClr val="273479"/>
                </a:solidFill>
                <a:latin typeface="Satoshi" pitchFamily="50" charset="0"/>
                <a:ea typeface="Inter" pitchFamily="34" charset="-122"/>
                <a:cs typeface="Inter" pitchFamily="34" charset="-120"/>
              </a:rPr>
              <a:t>Droit de consulter un référent déontologue</a:t>
            </a:r>
          </a:p>
        </p:txBody>
      </p:sp>
      <p:sp>
        <p:nvSpPr>
          <p:cNvPr id="3" name="Text 2">
            <a:extLst>
              <a:ext uri="{FF2B5EF4-FFF2-40B4-BE49-F238E27FC236}">
                <a16:creationId xmlns:a16="http://schemas.microsoft.com/office/drawing/2014/main" id="{2EF1DFB1-D6D9-120F-239D-8F935C33C99B}"/>
              </a:ext>
            </a:extLst>
          </p:cNvPr>
          <p:cNvSpPr/>
          <p:nvPr/>
        </p:nvSpPr>
        <p:spPr>
          <a:xfrm>
            <a:off x="-894961" y="5610074"/>
            <a:ext cx="8265025" cy="285762"/>
          </a:xfrm>
          <a:prstGeom prst="rect">
            <a:avLst/>
          </a:prstGeom>
          <a:noFill/>
          <a:ln/>
        </p:spPr>
        <p:txBody>
          <a:bodyPr wrap="square" lIns="0" tIns="0" rIns="0" bIns="0" rtlCol="0" anchor="t">
            <a:normAutofit/>
          </a:bodyPr>
          <a:lstStyle/>
          <a:p>
            <a:pPr marL="0" indent="0" algn="ctr">
              <a:lnSpc>
                <a:spcPct val="104000"/>
              </a:lnSpc>
              <a:buNone/>
            </a:pPr>
            <a:endParaRPr lang="en-US" b="1" dirty="0">
              <a:solidFill>
                <a:srgbClr val="273479"/>
              </a:solidFill>
              <a:latin typeface="General Sans Semibold" pitchFamily="50" charset="0"/>
              <a:ea typeface="Inter Bold" pitchFamily="34" charset="-122"/>
              <a:cs typeface="Inter Bold" pitchFamily="34" charset="-120"/>
            </a:endParaRPr>
          </a:p>
        </p:txBody>
      </p:sp>
      <p:sp>
        <p:nvSpPr>
          <p:cNvPr id="4" name="Text 3">
            <a:extLst>
              <a:ext uri="{FF2B5EF4-FFF2-40B4-BE49-F238E27FC236}">
                <a16:creationId xmlns:a16="http://schemas.microsoft.com/office/drawing/2014/main" id="{7362BE7C-52BA-6C90-4CC8-6AC35CDFA491}"/>
              </a:ext>
            </a:extLst>
          </p:cNvPr>
          <p:cNvSpPr/>
          <p:nvPr/>
        </p:nvSpPr>
        <p:spPr>
          <a:xfrm>
            <a:off x="1538340" y="5937895"/>
            <a:ext cx="8724454" cy="682361"/>
          </a:xfrm>
          <a:prstGeom prst="rect">
            <a:avLst/>
          </a:prstGeom>
          <a:noFill/>
          <a:ln/>
        </p:spPr>
        <p:txBody>
          <a:bodyPr wrap="square" lIns="0" tIns="0" rIns="0" bIns="0" rtlCol="0" anchor="t">
            <a:normAutofit/>
          </a:bodyPr>
          <a:lstStyle/>
          <a:p>
            <a:pPr algn="just">
              <a:lnSpc>
                <a:spcPct val="120000"/>
              </a:lnSpc>
              <a:spcAft>
                <a:spcPts val="600"/>
              </a:spcAft>
              <a:buSzPct val="100000"/>
            </a:pPr>
            <a:r>
              <a:rPr lang="fr-FR" sz="1600" dirty="0">
                <a:solidFill>
                  <a:srgbClr val="273479"/>
                </a:solidFill>
                <a:latin typeface="Satoshi" pitchFamily="50" charset="0"/>
                <a:ea typeface="Inter" pitchFamily="34" charset="-122"/>
                <a:cs typeface="Inter" pitchFamily="34" charset="-120"/>
              </a:rPr>
              <a:t>Les acteurs de la déontologie : autorité territoriale, référent déontologue et HATVP</a:t>
            </a:r>
          </a:p>
        </p:txBody>
      </p:sp>
      <p:sp>
        <p:nvSpPr>
          <p:cNvPr id="8" name="Rectangle : coins arrondis 7">
            <a:extLst>
              <a:ext uri="{FF2B5EF4-FFF2-40B4-BE49-F238E27FC236}">
                <a16:creationId xmlns:a16="http://schemas.microsoft.com/office/drawing/2014/main" id="{5AC23EA2-BB3F-EC22-2DFD-4AD9092A23A2}"/>
              </a:ext>
            </a:extLst>
          </p:cNvPr>
          <p:cNvSpPr/>
          <p:nvPr/>
        </p:nvSpPr>
        <p:spPr>
          <a:xfrm>
            <a:off x="1335023" y="5513151"/>
            <a:ext cx="9458773" cy="1177775"/>
          </a:xfrm>
          <a:prstGeom prst="roundRect">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4898312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F7B417-8080-3763-88EB-13EF889AB51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B573D149-4A5C-5F0D-EC9F-C9106C65A3C1}"/>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53BA86B6-AC13-A4C9-DCE5-D996CD261169}"/>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7994A278-AAC6-C069-B806-27B4BE14F22F}"/>
              </a:ext>
            </a:extLst>
          </p:cNvPr>
          <p:cNvSpPr txBox="1"/>
          <p:nvPr/>
        </p:nvSpPr>
        <p:spPr>
          <a:xfrm>
            <a:off x="468497" y="729699"/>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La procédure disciplinaire</a:t>
            </a:r>
          </a:p>
        </p:txBody>
      </p:sp>
      <p:sp>
        <p:nvSpPr>
          <p:cNvPr id="4" name="ZoneTexte 3">
            <a:extLst>
              <a:ext uri="{FF2B5EF4-FFF2-40B4-BE49-F238E27FC236}">
                <a16:creationId xmlns:a16="http://schemas.microsoft.com/office/drawing/2014/main" id="{E806AB69-CFBC-324E-06AE-BC9CA347A9D5}"/>
              </a:ext>
            </a:extLst>
          </p:cNvPr>
          <p:cNvSpPr txBox="1"/>
          <p:nvPr/>
        </p:nvSpPr>
        <p:spPr>
          <a:xfrm>
            <a:off x="1030224" y="1518423"/>
            <a:ext cx="10131551" cy="5068054"/>
          </a:xfrm>
          <a:prstGeom prst="rect">
            <a:avLst/>
          </a:prstGeom>
          <a:noFill/>
        </p:spPr>
        <p:txBody>
          <a:bodyPr wrap="square">
            <a:spAutoFit/>
          </a:bodyPr>
          <a:lstStyle/>
          <a:p>
            <a:pPr marR="177800">
              <a:lnSpc>
                <a:spcPts val="2200"/>
              </a:lnSpc>
              <a:spcAft>
                <a:spcPts val="10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Le pouvoir disciplinaire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appartient à l’autorité territoriale</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a:t>
            </a:r>
          </a:p>
          <a:p>
            <a:pPr marR="177800">
              <a:lnSpc>
                <a:spcPts val="2200"/>
              </a:lnSpc>
              <a:spcAft>
                <a:spcPts val="10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La faute donnant lieu à sanction peut consister en un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manquement aux obligations réglementaires</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 ou en un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agissement constituant en même temps une faute pénale</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a:t>
            </a:r>
          </a:p>
          <a:p>
            <a:pPr marR="177800">
              <a:lnSpc>
                <a:spcPts val="2200"/>
              </a:lnSpc>
              <a:spcAft>
                <a:spcPts val="10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L’administration ne peut prononcer de sanctions autres que celles prévues par les textes législatifs et réglementaires et doit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respecter une procédure disciplinaire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et notamment la saisine du conseil de discipline.</a:t>
            </a:r>
          </a:p>
          <a:p>
            <a:pPr marR="177800">
              <a:lnSpc>
                <a:spcPts val="2200"/>
              </a:lnSpc>
              <a:spcAft>
                <a:spcPts val="10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Le conseil de discipline peut :</a:t>
            </a:r>
          </a:p>
          <a:p>
            <a:pPr marL="342900" marR="177800" indent="-342900">
              <a:lnSpc>
                <a:spcPts val="2200"/>
              </a:lnSpc>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rendre un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avis favorable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à la proposition de sanction envisagée par l’autorité territoriale ;</a:t>
            </a:r>
          </a:p>
          <a:p>
            <a:pPr marL="342900" marR="177800" indent="-342900">
              <a:lnSpc>
                <a:spcPts val="2200"/>
              </a:lnSpc>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rendre un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avis défavorable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à la sanction envisagée et proposer une autre sanction ;</a:t>
            </a:r>
          </a:p>
          <a:p>
            <a:pPr marL="342900" marR="177800" indent="-342900">
              <a:lnSpc>
                <a:spcPts val="2200"/>
              </a:lnSpc>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proposer de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ne pas prononcer de sanction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a:t>
            </a:r>
          </a:p>
          <a:p>
            <a:pPr marL="342900" marR="177800" indent="-342900">
              <a:lnSpc>
                <a:spcPts val="2200"/>
              </a:lnSpc>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ne rendre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aucun avis</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a:t>
            </a:r>
          </a:p>
          <a:p>
            <a:pPr marR="177800">
              <a:lnSpc>
                <a:spcPts val="2200"/>
              </a:lnSpc>
              <a:spcAft>
                <a:spcPts val="10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L’autorité ayant pouvoir disciplinaire n’est pas tenue de suivre cet avis.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Les sanctions doivent être proportionnées aux faits reprochés à l’agent</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a:t>
            </a:r>
          </a:p>
        </p:txBody>
      </p:sp>
    </p:spTree>
    <p:extLst>
      <p:ext uri="{BB962C8B-B14F-4D97-AF65-F5344CB8AC3E}">
        <p14:creationId xmlns:p14="http://schemas.microsoft.com/office/powerpoint/2010/main" val="22894918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448362-3297-B098-094E-B3367C5C7CF8}"/>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8F3C3438-8138-8B94-B393-52558060992E}"/>
              </a:ext>
            </a:extLst>
          </p:cNvPr>
          <p:cNvSpPr/>
          <p:nvPr/>
        </p:nvSpPr>
        <p:spPr>
          <a:xfrm>
            <a:off x="8353426" y="106326"/>
            <a:ext cx="383857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C36614C1-7777-941B-277C-5A00CB1B4E3D}"/>
              </a:ext>
            </a:extLst>
          </p:cNvPr>
          <p:cNvSpPr txBox="1"/>
          <p:nvPr/>
        </p:nvSpPr>
        <p:spPr>
          <a:xfrm>
            <a:off x="9102091" y="131372"/>
            <a:ext cx="2423160"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 maire </a:t>
            </a:r>
            <a:r>
              <a:rPr lang="en-US" b="1" dirty="0" err="1">
                <a:solidFill>
                  <a:schemeClr val="bg1"/>
                </a:solidFill>
                <a:latin typeface="General Sans Semibold" pitchFamily="50" charset="0"/>
                <a:ea typeface="Inter Bold" pitchFamily="34" charset="-122"/>
              </a:rPr>
              <a:t>employeur</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602B062C-57C5-C06F-1A6A-0685E0832F50}"/>
              </a:ext>
            </a:extLst>
          </p:cNvPr>
          <p:cNvSpPr txBox="1"/>
          <p:nvPr/>
        </p:nvSpPr>
        <p:spPr>
          <a:xfrm>
            <a:off x="689854" y="960417"/>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Les parcours professionnels</a:t>
            </a:r>
          </a:p>
        </p:txBody>
      </p:sp>
      <p:sp>
        <p:nvSpPr>
          <p:cNvPr id="3" name="Shape 1">
            <a:extLst>
              <a:ext uri="{FF2B5EF4-FFF2-40B4-BE49-F238E27FC236}">
                <a16:creationId xmlns:a16="http://schemas.microsoft.com/office/drawing/2014/main" id="{C68093F2-81EA-3712-C6CA-44A7FD1096F9}"/>
              </a:ext>
            </a:extLst>
          </p:cNvPr>
          <p:cNvSpPr/>
          <p:nvPr/>
        </p:nvSpPr>
        <p:spPr>
          <a:xfrm>
            <a:off x="668036" y="2226425"/>
            <a:ext cx="3221806" cy="653935"/>
          </a:xfrm>
          <a:prstGeom prst="roundRect">
            <a:avLst>
              <a:gd name="adj" fmla="val 1793"/>
            </a:avLst>
          </a:prstGeom>
          <a:solidFill>
            <a:srgbClr val="FFFFFF"/>
          </a:solidFill>
          <a:ln w="14288">
            <a:solidFill>
              <a:srgbClr val="BEC3D9"/>
            </a:solidFill>
            <a:prstDash val="solid"/>
          </a:ln>
        </p:spPr>
        <p:txBody>
          <a:bodyPr/>
          <a:lstStyle/>
          <a:p>
            <a:endParaRPr lang="fr-FR"/>
          </a:p>
        </p:txBody>
      </p:sp>
      <p:sp>
        <p:nvSpPr>
          <p:cNvPr id="4" name="Text 2">
            <a:extLst>
              <a:ext uri="{FF2B5EF4-FFF2-40B4-BE49-F238E27FC236}">
                <a16:creationId xmlns:a16="http://schemas.microsoft.com/office/drawing/2014/main" id="{C189DC6E-FB64-27AF-8BA7-E896A2FBEDFC}"/>
              </a:ext>
            </a:extLst>
          </p:cNvPr>
          <p:cNvSpPr/>
          <p:nvPr/>
        </p:nvSpPr>
        <p:spPr>
          <a:xfrm>
            <a:off x="916218" y="2407154"/>
            <a:ext cx="2725442" cy="281182"/>
          </a:xfrm>
          <a:prstGeom prst="rect">
            <a:avLst/>
          </a:prstGeom>
          <a:noFill/>
          <a:ln/>
        </p:spPr>
        <p:txBody>
          <a:bodyPr wrap="square" lIns="0" tIns="0" rIns="0" bIns="0" rtlCol="0" anchor="t">
            <a:normAutofit/>
          </a:bodyPr>
          <a:lstStyle/>
          <a:p>
            <a:pPr marL="0" indent="0" algn="ctr">
              <a:lnSpc>
                <a:spcPct val="104000"/>
              </a:lnSpc>
              <a:buNone/>
            </a:pPr>
            <a:r>
              <a:rPr lang="en-US" sz="1600" b="1" dirty="0" err="1">
                <a:solidFill>
                  <a:srgbClr val="273479"/>
                </a:solidFill>
                <a:latin typeface="General Sans Semibold" pitchFamily="50" charset="0"/>
                <a:ea typeface="Inter Bold" pitchFamily="34" charset="-122"/>
                <a:cs typeface="Inter Bold" pitchFamily="34" charset="-120"/>
              </a:rPr>
              <a:t>L’avancement</a:t>
            </a:r>
            <a:r>
              <a:rPr lang="en-US" sz="1600" b="1" dirty="0">
                <a:solidFill>
                  <a:srgbClr val="273479"/>
                </a:solidFill>
                <a:latin typeface="General Sans Semibold" pitchFamily="50" charset="0"/>
                <a:ea typeface="Inter Bold" pitchFamily="34" charset="-122"/>
                <a:cs typeface="Inter Bold" pitchFamily="34" charset="-120"/>
              </a:rPr>
              <a:t> </a:t>
            </a:r>
            <a:r>
              <a:rPr lang="en-US" sz="1600" b="1" dirty="0" err="1">
                <a:solidFill>
                  <a:srgbClr val="273479"/>
                </a:solidFill>
                <a:latin typeface="General Sans Semibold" pitchFamily="50" charset="0"/>
                <a:ea typeface="Inter Bold" pitchFamily="34" charset="-122"/>
                <a:cs typeface="Inter Bold" pitchFamily="34" charset="-120"/>
              </a:rPr>
              <a:t>d’échelon</a:t>
            </a:r>
            <a:r>
              <a:rPr lang="en-US" sz="1600" b="1" dirty="0">
                <a:solidFill>
                  <a:srgbClr val="273479"/>
                </a:solidFill>
                <a:latin typeface="General Sans Semibold" pitchFamily="50" charset="0"/>
                <a:ea typeface="Inter Bold" pitchFamily="34" charset="-122"/>
                <a:cs typeface="Inter Bold" pitchFamily="34" charset="-120"/>
              </a:rPr>
              <a:t> </a:t>
            </a:r>
            <a:endParaRPr lang="en-US" sz="1600" b="1" dirty="0">
              <a:solidFill>
                <a:srgbClr val="E15446"/>
              </a:solidFill>
              <a:latin typeface="General Sans Semibold" pitchFamily="50" charset="0"/>
              <a:ea typeface="Inter Bold" pitchFamily="34" charset="-122"/>
              <a:cs typeface="Inter Bold" pitchFamily="34" charset="-120"/>
            </a:endParaRPr>
          </a:p>
        </p:txBody>
      </p:sp>
      <p:sp>
        <p:nvSpPr>
          <p:cNvPr id="8" name="Text 4">
            <a:extLst>
              <a:ext uri="{FF2B5EF4-FFF2-40B4-BE49-F238E27FC236}">
                <a16:creationId xmlns:a16="http://schemas.microsoft.com/office/drawing/2014/main" id="{74831923-CDC7-0C21-E8DD-24353BF6980F}"/>
              </a:ext>
            </a:extLst>
          </p:cNvPr>
          <p:cNvSpPr/>
          <p:nvPr/>
        </p:nvSpPr>
        <p:spPr>
          <a:xfrm>
            <a:off x="916218" y="3749038"/>
            <a:ext cx="2805684" cy="2194560"/>
          </a:xfrm>
          <a:prstGeom prst="rect">
            <a:avLst/>
          </a:prstGeom>
          <a:noFill/>
          <a:ln/>
        </p:spPr>
        <p:txBody>
          <a:bodyPr wrap="square" lIns="0" tIns="0" rIns="0" bIns="0" rtlCol="0" anchor="t">
            <a:normAutofit fontScale="92500" lnSpcReduction="20000"/>
          </a:bodyPr>
          <a:lstStyle/>
          <a:p>
            <a:pPr marL="285750" marR="177800" indent="-285750">
              <a:lnSpc>
                <a:spcPct val="120000"/>
              </a:lnSpc>
              <a:spcAft>
                <a:spcPts val="400"/>
              </a:spcAft>
              <a:buClr>
                <a:srgbClr val="273479"/>
              </a:buClr>
              <a:buFont typeface="Arial" panose="020B0604020202020204" pitchFamily="34" charset="0"/>
              <a:buChar char="•"/>
            </a:pPr>
            <a:r>
              <a:rPr lang="fr-FR" sz="1400" dirty="0">
                <a:solidFill>
                  <a:srgbClr val="E15446"/>
                </a:solidFill>
                <a:latin typeface="Satoshi" pitchFamily="50" charset="0"/>
                <a:ea typeface="Verdana" panose="020B0604030504040204" pitchFamily="34" charset="0"/>
                <a:cs typeface="Eras Medium ITC" panose="020B0602030504020804" pitchFamily="34" charset="0"/>
              </a:rPr>
              <a:t>Passage automatique d'un échelon </a:t>
            </a:r>
            <a:r>
              <a:rPr lang="fr-FR" sz="1400" dirty="0">
                <a:solidFill>
                  <a:srgbClr val="273479"/>
                </a:solidFill>
                <a:latin typeface="Satoshi" pitchFamily="50" charset="0"/>
                <a:ea typeface="Verdana" panose="020B0604030504040204" pitchFamily="34" charset="0"/>
                <a:cs typeface="Eras Medium ITC" panose="020B0602030504020804" pitchFamily="34" charset="0"/>
              </a:rPr>
              <a:t>(immédiatement supérieur) au sein d'un même grade </a:t>
            </a:r>
          </a:p>
          <a:p>
            <a:pPr marL="285750" marR="177800" indent="-285750">
              <a:lnSpc>
                <a:spcPct val="120000"/>
              </a:lnSpc>
              <a:spcAft>
                <a:spcPts val="400"/>
              </a:spcAft>
              <a:buFont typeface="Arial" panose="020B0604020202020204" pitchFamily="34" charset="0"/>
              <a:buChar char="•"/>
            </a:pPr>
            <a:r>
              <a:rPr lang="fr-FR" sz="1400" dirty="0">
                <a:solidFill>
                  <a:srgbClr val="273479"/>
                </a:solidFill>
                <a:latin typeface="Satoshi" pitchFamily="50" charset="0"/>
                <a:ea typeface="Verdana" panose="020B0604030504040204" pitchFamily="34" charset="0"/>
                <a:cs typeface="Eras Medium ITC" panose="020B0602030504020804" pitchFamily="34" charset="0"/>
              </a:rPr>
              <a:t>Entraîne une </a:t>
            </a:r>
            <a:r>
              <a:rPr lang="fr-FR" sz="1400" dirty="0">
                <a:solidFill>
                  <a:srgbClr val="E15446"/>
                </a:solidFill>
                <a:latin typeface="Satoshi" pitchFamily="50" charset="0"/>
                <a:ea typeface="Verdana" panose="020B0604030504040204" pitchFamily="34" charset="0"/>
                <a:cs typeface="Eras Medium ITC" panose="020B0602030504020804" pitchFamily="34" charset="0"/>
              </a:rPr>
              <a:t>augmentation du traitement indiciaire</a:t>
            </a:r>
            <a:endParaRPr lang="fr-FR" sz="1400" dirty="0">
              <a:solidFill>
                <a:srgbClr val="273479"/>
              </a:solidFill>
              <a:latin typeface="Satoshi" pitchFamily="50" charset="0"/>
              <a:ea typeface="Verdana" panose="020B0604030504040204" pitchFamily="34" charset="0"/>
              <a:cs typeface="Eras Medium ITC" panose="020B0602030504020804" pitchFamily="34" charset="0"/>
            </a:endParaRPr>
          </a:p>
          <a:p>
            <a:pPr marL="285750" marR="177800" indent="-285750">
              <a:lnSpc>
                <a:spcPct val="120000"/>
              </a:lnSpc>
              <a:spcAft>
                <a:spcPts val="400"/>
              </a:spcAft>
              <a:buFont typeface="Arial" panose="020B0604020202020204" pitchFamily="34" charset="0"/>
              <a:buChar char="•"/>
            </a:pPr>
            <a:r>
              <a:rPr lang="fr-FR" sz="1400" dirty="0">
                <a:solidFill>
                  <a:srgbClr val="273479"/>
                </a:solidFill>
                <a:latin typeface="Satoshi" pitchFamily="50" charset="0"/>
                <a:ea typeface="Verdana" panose="020B0604030504040204" pitchFamily="34" charset="0"/>
                <a:cs typeface="Eras Medium ITC" panose="020B0602030504020804" pitchFamily="34" charset="0"/>
              </a:rPr>
              <a:t>Le statut particulier de chaque cadre d’emplois prévoit la durée de services nécessaire pour passer à l’échelon supérieur.</a:t>
            </a:r>
          </a:p>
        </p:txBody>
      </p:sp>
      <p:sp>
        <p:nvSpPr>
          <p:cNvPr id="10" name="Shape 5">
            <a:extLst>
              <a:ext uri="{FF2B5EF4-FFF2-40B4-BE49-F238E27FC236}">
                <a16:creationId xmlns:a16="http://schemas.microsoft.com/office/drawing/2014/main" id="{9E165CAD-A298-3690-913B-84788A839E0F}"/>
              </a:ext>
            </a:extLst>
          </p:cNvPr>
          <p:cNvSpPr/>
          <p:nvPr/>
        </p:nvSpPr>
        <p:spPr>
          <a:xfrm>
            <a:off x="4488491" y="2226425"/>
            <a:ext cx="3221806" cy="653936"/>
          </a:xfrm>
          <a:prstGeom prst="roundRect">
            <a:avLst>
              <a:gd name="adj" fmla="val 1793"/>
            </a:avLst>
          </a:prstGeom>
          <a:solidFill>
            <a:srgbClr val="FFFFFF"/>
          </a:solidFill>
          <a:ln w="14288">
            <a:solidFill>
              <a:srgbClr val="BEC3D9"/>
            </a:solidFill>
            <a:prstDash val="solid"/>
          </a:ln>
        </p:spPr>
        <p:txBody>
          <a:bodyPr/>
          <a:lstStyle/>
          <a:p>
            <a:endParaRPr lang="fr-FR"/>
          </a:p>
        </p:txBody>
      </p:sp>
      <p:sp>
        <p:nvSpPr>
          <p:cNvPr id="16" name="Text 6">
            <a:extLst>
              <a:ext uri="{FF2B5EF4-FFF2-40B4-BE49-F238E27FC236}">
                <a16:creationId xmlns:a16="http://schemas.microsoft.com/office/drawing/2014/main" id="{A49BA860-79B5-914B-C458-53AFC6787BAE}"/>
              </a:ext>
            </a:extLst>
          </p:cNvPr>
          <p:cNvSpPr/>
          <p:nvPr/>
        </p:nvSpPr>
        <p:spPr>
          <a:xfrm>
            <a:off x="4730827" y="2408515"/>
            <a:ext cx="2734922" cy="511406"/>
          </a:xfrm>
          <a:prstGeom prst="rect">
            <a:avLst/>
          </a:prstGeom>
          <a:noFill/>
          <a:ln/>
        </p:spPr>
        <p:txBody>
          <a:bodyPr wrap="square" lIns="0" tIns="0" rIns="0" bIns="0" rtlCol="0" anchor="t">
            <a:normAutofit/>
          </a:bodyPr>
          <a:lstStyle/>
          <a:p>
            <a:pPr marL="0" indent="0" algn="ctr">
              <a:lnSpc>
                <a:spcPct val="104000"/>
              </a:lnSpc>
              <a:buNone/>
            </a:pPr>
            <a:r>
              <a:rPr lang="en-US" sz="1600" b="1" dirty="0" err="1">
                <a:solidFill>
                  <a:srgbClr val="273479"/>
                </a:solidFill>
                <a:latin typeface="General Sans Semibold" pitchFamily="50" charset="0"/>
                <a:ea typeface="Inter Bold" pitchFamily="34" charset="-122"/>
                <a:cs typeface="Inter Bold" pitchFamily="34" charset="-120"/>
              </a:rPr>
              <a:t>L'avancement</a:t>
            </a:r>
            <a:r>
              <a:rPr lang="en-US" sz="1600" b="1" dirty="0">
                <a:solidFill>
                  <a:srgbClr val="273479"/>
                </a:solidFill>
                <a:latin typeface="General Sans Semibold" pitchFamily="50" charset="0"/>
                <a:ea typeface="Inter Bold" pitchFamily="34" charset="-122"/>
                <a:cs typeface="Inter Bold" pitchFamily="34" charset="-120"/>
              </a:rPr>
              <a:t> de grade</a:t>
            </a:r>
          </a:p>
        </p:txBody>
      </p:sp>
      <p:sp>
        <p:nvSpPr>
          <p:cNvPr id="17" name="Shape 7">
            <a:extLst>
              <a:ext uri="{FF2B5EF4-FFF2-40B4-BE49-F238E27FC236}">
                <a16:creationId xmlns:a16="http://schemas.microsoft.com/office/drawing/2014/main" id="{5D3059BB-E247-8463-EADD-A2AC3650BB76}"/>
              </a:ext>
            </a:extLst>
          </p:cNvPr>
          <p:cNvSpPr/>
          <p:nvPr/>
        </p:nvSpPr>
        <p:spPr>
          <a:xfrm>
            <a:off x="8390605" y="2212249"/>
            <a:ext cx="3221805" cy="668111"/>
          </a:xfrm>
          <a:prstGeom prst="roundRect">
            <a:avLst>
              <a:gd name="adj" fmla="val 1793"/>
            </a:avLst>
          </a:prstGeom>
          <a:solidFill>
            <a:srgbClr val="FFFFFF"/>
          </a:solidFill>
          <a:ln w="14288">
            <a:solidFill>
              <a:srgbClr val="BEC3D9"/>
            </a:solidFill>
            <a:prstDash val="solid"/>
          </a:ln>
        </p:spPr>
        <p:txBody>
          <a:bodyPr/>
          <a:lstStyle/>
          <a:p>
            <a:endParaRPr lang="fr-FR"/>
          </a:p>
        </p:txBody>
      </p:sp>
      <p:sp>
        <p:nvSpPr>
          <p:cNvPr id="18" name="Text 8">
            <a:extLst>
              <a:ext uri="{FF2B5EF4-FFF2-40B4-BE49-F238E27FC236}">
                <a16:creationId xmlns:a16="http://schemas.microsoft.com/office/drawing/2014/main" id="{6A4EF26D-3DA6-1A20-C82F-41FDA783575B}"/>
              </a:ext>
            </a:extLst>
          </p:cNvPr>
          <p:cNvSpPr/>
          <p:nvPr/>
        </p:nvSpPr>
        <p:spPr>
          <a:xfrm>
            <a:off x="8671425" y="2407154"/>
            <a:ext cx="2759394" cy="252584"/>
          </a:xfrm>
          <a:prstGeom prst="rect">
            <a:avLst/>
          </a:prstGeom>
          <a:noFill/>
          <a:ln/>
        </p:spPr>
        <p:txBody>
          <a:bodyPr wrap="square" lIns="0" tIns="0" rIns="0" bIns="0" rtlCol="0" anchor="t">
            <a:normAutofit/>
          </a:bodyPr>
          <a:lstStyle/>
          <a:p>
            <a:pPr marL="0" indent="0" algn="ctr">
              <a:lnSpc>
                <a:spcPct val="104000"/>
              </a:lnSpc>
              <a:buNone/>
            </a:pPr>
            <a:r>
              <a:rPr lang="en-US" sz="1600" b="1" dirty="0">
                <a:solidFill>
                  <a:srgbClr val="273479"/>
                </a:solidFill>
                <a:latin typeface="General Sans Semibold" pitchFamily="50" charset="0"/>
                <a:ea typeface="Inter Bold" pitchFamily="34" charset="-122"/>
                <a:cs typeface="Inter Bold" pitchFamily="34" charset="-120"/>
              </a:rPr>
              <a:t>La promotion interne </a:t>
            </a:r>
          </a:p>
        </p:txBody>
      </p:sp>
      <p:sp>
        <p:nvSpPr>
          <p:cNvPr id="19" name="Text 4">
            <a:extLst>
              <a:ext uri="{FF2B5EF4-FFF2-40B4-BE49-F238E27FC236}">
                <a16:creationId xmlns:a16="http://schemas.microsoft.com/office/drawing/2014/main" id="{7286FD06-960E-23EB-E86A-2B44306F39AD}"/>
              </a:ext>
            </a:extLst>
          </p:cNvPr>
          <p:cNvSpPr/>
          <p:nvPr/>
        </p:nvSpPr>
        <p:spPr>
          <a:xfrm>
            <a:off x="4834468" y="3621023"/>
            <a:ext cx="2839270" cy="2322575"/>
          </a:xfrm>
          <a:prstGeom prst="rect">
            <a:avLst/>
          </a:prstGeom>
          <a:noFill/>
          <a:ln/>
        </p:spPr>
        <p:txBody>
          <a:bodyPr wrap="square" lIns="0" tIns="0" rIns="0" bIns="0" rtlCol="0" anchor="t">
            <a:normAutofit lnSpcReduction="10000"/>
          </a:bodyPr>
          <a:lstStyle/>
          <a:p>
            <a:pPr marR="177800">
              <a:lnSpc>
                <a:spcPct val="120000"/>
              </a:lnSpc>
              <a:spcAft>
                <a:spcPts val="400"/>
              </a:spcAft>
            </a:pPr>
            <a:r>
              <a:rPr lang="fr-FR" sz="1400" dirty="0">
                <a:solidFill>
                  <a:srgbClr val="273479"/>
                </a:solidFill>
                <a:latin typeface="Satoshi" pitchFamily="50" charset="0"/>
                <a:ea typeface="Verdana" panose="020B0604030504040204" pitchFamily="34" charset="0"/>
                <a:cs typeface="Eras Medium ITC" panose="020B0602030504020804" pitchFamily="34" charset="0"/>
              </a:rPr>
              <a:t>Possibilité d'</a:t>
            </a:r>
            <a:r>
              <a:rPr lang="fr-FR" sz="1400" dirty="0">
                <a:solidFill>
                  <a:srgbClr val="E15446"/>
                </a:solidFill>
                <a:latin typeface="Satoshi" pitchFamily="50" charset="0"/>
                <a:ea typeface="Verdana" panose="020B0604030504040204" pitchFamily="34" charset="0"/>
                <a:cs typeface="Eras Medium ITC" panose="020B0602030504020804" pitchFamily="34" charset="0"/>
              </a:rPr>
              <a:t>évolution de carrière </a:t>
            </a:r>
            <a:r>
              <a:rPr lang="fr-FR" sz="1400" dirty="0">
                <a:solidFill>
                  <a:srgbClr val="273479"/>
                </a:solidFill>
                <a:latin typeface="Satoshi" pitchFamily="50" charset="0"/>
                <a:ea typeface="Verdana" panose="020B0604030504040204" pitchFamily="34" charset="0"/>
                <a:cs typeface="Eras Medium ITC" panose="020B0602030504020804" pitchFamily="34" charset="0"/>
              </a:rPr>
              <a:t>à l'intérieur d'un même </a:t>
            </a:r>
            <a:r>
              <a:rPr lang="fr-FR" sz="1400" dirty="0">
                <a:solidFill>
                  <a:srgbClr val="E15446"/>
                </a:solidFill>
                <a:latin typeface="Satoshi" pitchFamily="50" charset="0"/>
                <a:ea typeface="Verdana" panose="020B0604030504040204" pitchFamily="34" charset="0"/>
                <a:cs typeface="Eras Medium ITC" panose="020B0602030504020804" pitchFamily="34" charset="0"/>
              </a:rPr>
              <a:t>cadre d'emplois</a:t>
            </a:r>
            <a:r>
              <a:rPr lang="fr-FR" sz="1400" dirty="0">
                <a:solidFill>
                  <a:srgbClr val="273479"/>
                </a:solidFill>
                <a:latin typeface="Satoshi" pitchFamily="50" charset="0"/>
                <a:ea typeface="Verdana" panose="020B0604030504040204" pitchFamily="34" charset="0"/>
                <a:cs typeface="Eras Medium ITC" panose="020B0602030504020804" pitchFamily="34" charset="0"/>
              </a:rPr>
              <a:t> :</a:t>
            </a:r>
          </a:p>
          <a:p>
            <a:pPr marL="285750" marR="177800" indent="-285750">
              <a:lnSpc>
                <a:spcPct val="120000"/>
              </a:lnSpc>
              <a:spcAft>
                <a:spcPts val="400"/>
              </a:spcAft>
              <a:buFont typeface="Arial" panose="020B0604020202020204" pitchFamily="34" charset="0"/>
              <a:buChar char="•"/>
            </a:pPr>
            <a:r>
              <a:rPr lang="fr-FR" sz="1400" dirty="0">
                <a:solidFill>
                  <a:srgbClr val="273479"/>
                </a:solidFill>
                <a:latin typeface="Satoshi" pitchFamily="50" charset="0"/>
                <a:ea typeface="Verdana" panose="020B0604030504040204" pitchFamily="34" charset="0"/>
                <a:cs typeface="Eras Medium ITC" panose="020B0602030504020804" pitchFamily="34" charset="0"/>
              </a:rPr>
              <a:t>soit </a:t>
            </a:r>
            <a:r>
              <a:rPr lang="fr-FR" sz="1400" dirty="0">
                <a:solidFill>
                  <a:srgbClr val="E15446"/>
                </a:solidFill>
                <a:latin typeface="Satoshi" pitchFamily="50" charset="0"/>
                <a:ea typeface="Verdana" panose="020B0604030504040204" pitchFamily="34" charset="0"/>
                <a:cs typeface="Eras Medium ITC" panose="020B0602030504020804" pitchFamily="34" charset="0"/>
              </a:rPr>
              <a:t>par appréciation </a:t>
            </a:r>
            <a:r>
              <a:rPr lang="fr-FR" sz="1400" dirty="0">
                <a:solidFill>
                  <a:srgbClr val="273479"/>
                </a:solidFill>
                <a:latin typeface="Satoshi" pitchFamily="50" charset="0"/>
                <a:ea typeface="Verdana" panose="020B0604030504040204" pitchFamily="34" charset="0"/>
                <a:cs typeface="Eras Medium ITC" panose="020B0602030504020804" pitchFamily="34" charset="0"/>
              </a:rPr>
              <a:t>de la </a:t>
            </a:r>
            <a:r>
              <a:rPr lang="fr-FR" sz="1400" dirty="0">
                <a:solidFill>
                  <a:srgbClr val="E15446"/>
                </a:solidFill>
                <a:latin typeface="Satoshi" pitchFamily="50" charset="0"/>
                <a:ea typeface="Verdana" panose="020B0604030504040204" pitchFamily="34" charset="0"/>
                <a:cs typeface="Eras Medium ITC" panose="020B0602030504020804" pitchFamily="34" charset="0"/>
              </a:rPr>
              <a:t>valeur professionnelle </a:t>
            </a:r>
            <a:r>
              <a:rPr lang="fr-FR" sz="1400" dirty="0">
                <a:solidFill>
                  <a:srgbClr val="273479"/>
                </a:solidFill>
                <a:latin typeface="Satoshi" pitchFamily="50" charset="0"/>
                <a:ea typeface="Verdana" panose="020B0604030504040204" pitchFamily="34" charset="0"/>
                <a:cs typeface="Eras Medium ITC" panose="020B0602030504020804" pitchFamily="34" charset="0"/>
              </a:rPr>
              <a:t>et des </a:t>
            </a:r>
            <a:r>
              <a:rPr lang="fr-FR" sz="1400" dirty="0">
                <a:solidFill>
                  <a:srgbClr val="E15446"/>
                </a:solidFill>
                <a:latin typeface="Satoshi" pitchFamily="50" charset="0"/>
                <a:ea typeface="Verdana" panose="020B0604030504040204" pitchFamily="34" charset="0"/>
                <a:cs typeface="Eras Medium ITC" panose="020B0602030504020804" pitchFamily="34" charset="0"/>
              </a:rPr>
              <a:t>acquis de l’expérience professionnelle </a:t>
            </a:r>
          </a:p>
          <a:p>
            <a:pPr marL="285750" marR="177800" indent="-285750">
              <a:lnSpc>
                <a:spcPct val="120000"/>
              </a:lnSpc>
              <a:spcAft>
                <a:spcPts val="400"/>
              </a:spcAft>
              <a:buFont typeface="Arial" panose="020B0604020202020204" pitchFamily="34" charset="0"/>
              <a:buChar char="•"/>
            </a:pPr>
            <a:r>
              <a:rPr lang="fr-FR" sz="1400" dirty="0">
                <a:solidFill>
                  <a:srgbClr val="273479"/>
                </a:solidFill>
                <a:latin typeface="Satoshi" pitchFamily="50" charset="0"/>
                <a:ea typeface="Verdana" panose="020B0604030504040204" pitchFamily="34" charset="0"/>
                <a:cs typeface="Eras Medium ITC" panose="020B0602030504020804" pitchFamily="34" charset="0"/>
              </a:rPr>
              <a:t>soit après </a:t>
            </a:r>
            <a:r>
              <a:rPr lang="fr-FR" sz="1400" dirty="0">
                <a:solidFill>
                  <a:srgbClr val="E15446"/>
                </a:solidFill>
                <a:latin typeface="Satoshi" pitchFamily="50" charset="0"/>
                <a:ea typeface="Verdana" panose="020B0604030504040204" pitchFamily="34" charset="0"/>
                <a:cs typeface="Eras Medium ITC" panose="020B0602030504020804" pitchFamily="34" charset="0"/>
              </a:rPr>
              <a:t>une sélection </a:t>
            </a:r>
            <a:r>
              <a:rPr lang="fr-FR" sz="1400" dirty="0">
                <a:solidFill>
                  <a:srgbClr val="273479"/>
                </a:solidFill>
                <a:latin typeface="Satoshi" pitchFamily="50" charset="0"/>
                <a:ea typeface="Verdana" panose="020B0604030504040204" pitchFamily="34" charset="0"/>
                <a:cs typeface="Eras Medium ITC" panose="020B0602030504020804" pitchFamily="34" charset="0"/>
              </a:rPr>
              <a:t>par </a:t>
            </a:r>
            <a:r>
              <a:rPr lang="fr-FR" sz="1400" dirty="0">
                <a:solidFill>
                  <a:srgbClr val="E15446"/>
                </a:solidFill>
                <a:latin typeface="Satoshi" pitchFamily="50" charset="0"/>
                <a:ea typeface="Verdana" panose="020B0604030504040204" pitchFamily="34" charset="0"/>
                <a:cs typeface="Eras Medium ITC" panose="020B0602030504020804" pitchFamily="34" charset="0"/>
              </a:rPr>
              <a:t>voie d’examen professionnel</a:t>
            </a:r>
            <a:r>
              <a:rPr lang="fr-FR" sz="1400" dirty="0">
                <a:solidFill>
                  <a:srgbClr val="273479"/>
                </a:solidFill>
                <a:latin typeface="Satoshi" pitchFamily="50" charset="0"/>
                <a:ea typeface="Verdana" panose="020B0604030504040204" pitchFamily="34" charset="0"/>
                <a:cs typeface="Eras Medium ITC" panose="020B0602030504020804" pitchFamily="34" charset="0"/>
              </a:rPr>
              <a:t>.</a:t>
            </a:r>
          </a:p>
        </p:txBody>
      </p:sp>
      <p:sp>
        <p:nvSpPr>
          <p:cNvPr id="22" name="Text 4">
            <a:extLst>
              <a:ext uri="{FF2B5EF4-FFF2-40B4-BE49-F238E27FC236}">
                <a16:creationId xmlns:a16="http://schemas.microsoft.com/office/drawing/2014/main" id="{15114AC2-DA19-2D4D-CCC8-A89C40B62176}"/>
              </a:ext>
            </a:extLst>
          </p:cNvPr>
          <p:cNvSpPr/>
          <p:nvPr/>
        </p:nvSpPr>
        <p:spPr>
          <a:xfrm>
            <a:off x="8845161" y="3657599"/>
            <a:ext cx="2709779" cy="2386583"/>
          </a:xfrm>
          <a:prstGeom prst="rect">
            <a:avLst/>
          </a:prstGeom>
          <a:noFill/>
          <a:ln/>
        </p:spPr>
        <p:txBody>
          <a:bodyPr wrap="square" lIns="0" tIns="0" rIns="0" bIns="0" rtlCol="0" anchor="t">
            <a:normAutofit fontScale="77500" lnSpcReduction="20000"/>
          </a:bodyPr>
          <a:lstStyle/>
          <a:p>
            <a:pPr marR="177800">
              <a:lnSpc>
                <a:spcPct val="120000"/>
              </a:lnSpc>
              <a:spcAft>
                <a:spcPts val="400"/>
              </a:spcAft>
            </a:pPr>
            <a:r>
              <a:rPr lang="fr-FR" sz="1600" dirty="0">
                <a:solidFill>
                  <a:srgbClr val="273479"/>
                </a:solidFill>
                <a:latin typeface="Satoshi" pitchFamily="50" charset="0"/>
                <a:ea typeface="Verdana" panose="020B0604030504040204" pitchFamily="34" charset="0"/>
                <a:cs typeface="Eras Medium ITC" panose="020B0602030504020804" pitchFamily="34" charset="0"/>
              </a:rPr>
              <a:t>Permet de </a:t>
            </a:r>
            <a:r>
              <a:rPr lang="fr-FR" sz="1600" dirty="0">
                <a:solidFill>
                  <a:srgbClr val="E15446"/>
                </a:solidFill>
                <a:latin typeface="Satoshi" pitchFamily="50" charset="0"/>
                <a:ea typeface="Verdana" panose="020B0604030504040204" pitchFamily="34" charset="0"/>
                <a:cs typeface="Eras Medium ITC" panose="020B0602030504020804" pitchFamily="34" charset="0"/>
              </a:rPr>
              <a:t>changer de cadre d'emplois</a:t>
            </a:r>
            <a:r>
              <a:rPr lang="fr-FR" sz="1600" dirty="0">
                <a:solidFill>
                  <a:srgbClr val="273479"/>
                </a:solidFill>
                <a:latin typeface="Satoshi" pitchFamily="50" charset="0"/>
                <a:ea typeface="Verdana" panose="020B0604030504040204" pitchFamily="34" charset="0"/>
                <a:cs typeface="Eras Medium ITC" panose="020B0602030504020804" pitchFamily="34" charset="0"/>
              </a:rPr>
              <a:t>, voire de </a:t>
            </a:r>
            <a:r>
              <a:rPr lang="fr-FR" sz="1600" dirty="0">
                <a:solidFill>
                  <a:srgbClr val="E15446"/>
                </a:solidFill>
                <a:latin typeface="Satoshi" pitchFamily="50" charset="0"/>
                <a:ea typeface="Verdana" panose="020B0604030504040204" pitchFamily="34" charset="0"/>
                <a:cs typeface="Eras Medium ITC" panose="020B0602030504020804" pitchFamily="34" charset="0"/>
              </a:rPr>
              <a:t>catégorie</a:t>
            </a:r>
            <a:r>
              <a:rPr lang="fr-FR" sz="1600" dirty="0">
                <a:solidFill>
                  <a:srgbClr val="273479"/>
                </a:solidFill>
                <a:latin typeface="Satoshi" pitchFamily="50" charset="0"/>
                <a:ea typeface="Verdana" panose="020B0604030504040204" pitchFamily="34" charset="0"/>
                <a:cs typeface="Eras Medium ITC" panose="020B0602030504020804" pitchFamily="34" charset="0"/>
              </a:rPr>
              <a:t>.</a:t>
            </a:r>
          </a:p>
          <a:p>
            <a:pPr marR="177800">
              <a:lnSpc>
                <a:spcPct val="120000"/>
              </a:lnSpc>
              <a:spcAft>
                <a:spcPts val="400"/>
              </a:spcAft>
            </a:pPr>
            <a:r>
              <a:rPr lang="fr-FR" sz="1600" dirty="0">
                <a:solidFill>
                  <a:srgbClr val="273479"/>
                </a:solidFill>
                <a:latin typeface="Satoshi" pitchFamily="50" charset="0"/>
                <a:ea typeface="Verdana" panose="020B0604030504040204" pitchFamily="34" charset="0"/>
                <a:cs typeface="Eras Medium ITC" panose="020B0602030504020804" pitchFamily="34" charset="0"/>
              </a:rPr>
              <a:t>Pour pouvoir recourir à cette procédure, les textes fixent :</a:t>
            </a:r>
          </a:p>
          <a:p>
            <a:pPr marL="285750" marR="177800" indent="-285750">
              <a:lnSpc>
                <a:spcPct val="120000"/>
              </a:lnSpc>
              <a:spcAft>
                <a:spcPts val="400"/>
              </a:spcAft>
              <a:buFont typeface="Arial" panose="020B0604020202020204" pitchFamily="34" charset="0"/>
              <a:buChar char="•"/>
            </a:pPr>
            <a:r>
              <a:rPr lang="fr-FR" sz="1600" dirty="0">
                <a:solidFill>
                  <a:srgbClr val="273479"/>
                </a:solidFill>
                <a:latin typeface="Satoshi" pitchFamily="50" charset="0"/>
                <a:ea typeface="Verdana" panose="020B0604030504040204" pitchFamily="34" charset="0"/>
                <a:cs typeface="Eras Medium ITC" panose="020B0602030504020804" pitchFamily="34" charset="0"/>
              </a:rPr>
              <a:t>Des </a:t>
            </a:r>
            <a:r>
              <a:rPr lang="fr-FR" sz="1600" dirty="0">
                <a:solidFill>
                  <a:srgbClr val="E15446"/>
                </a:solidFill>
                <a:latin typeface="Satoshi" pitchFamily="50" charset="0"/>
                <a:ea typeface="Verdana" panose="020B0604030504040204" pitchFamily="34" charset="0"/>
                <a:cs typeface="Eras Medium ITC" panose="020B0602030504020804" pitchFamily="34" charset="0"/>
              </a:rPr>
              <a:t>conditions tenant à l'agent</a:t>
            </a:r>
            <a:r>
              <a:rPr lang="fr-FR" sz="1600" dirty="0">
                <a:solidFill>
                  <a:srgbClr val="273479"/>
                </a:solidFill>
                <a:latin typeface="Satoshi" pitchFamily="50" charset="0"/>
                <a:ea typeface="Verdana" panose="020B0604030504040204" pitchFamily="34" charset="0"/>
                <a:cs typeface="Eras Medium ITC" panose="020B0602030504020804" pitchFamily="34" charset="0"/>
              </a:rPr>
              <a:t>, fixées par le statut particulier de son cadre d'emplois (âge, ancienneté, services effectifs, examen professionnel...) et</a:t>
            </a:r>
          </a:p>
          <a:p>
            <a:pPr marL="285750" marR="177800" indent="-285750">
              <a:lnSpc>
                <a:spcPct val="120000"/>
              </a:lnSpc>
              <a:spcAft>
                <a:spcPts val="400"/>
              </a:spcAft>
              <a:buFont typeface="Arial" panose="020B0604020202020204" pitchFamily="34" charset="0"/>
              <a:buChar char="•"/>
            </a:pPr>
            <a:r>
              <a:rPr lang="fr-FR" sz="1600" dirty="0">
                <a:solidFill>
                  <a:srgbClr val="273479"/>
                </a:solidFill>
                <a:latin typeface="Satoshi" pitchFamily="50" charset="0"/>
                <a:ea typeface="Verdana" panose="020B0604030504040204" pitchFamily="34" charset="0"/>
                <a:cs typeface="Eras Medium ITC" panose="020B0602030504020804" pitchFamily="34" charset="0"/>
              </a:rPr>
              <a:t>Des </a:t>
            </a:r>
            <a:r>
              <a:rPr lang="fr-FR" sz="1600" dirty="0">
                <a:solidFill>
                  <a:srgbClr val="E15446"/>
                </a:solidFill>
                <a:latin typeface="Satoshi" pitchFamily="50" charset="0"/>
                <a:ea typeface="Verdana" panose="020B0604030504040204" pitchFamily="34" charset="0"/>
                <a:cs typeface="Eras Medium ITC" panose="020B0602030504020804" pitchFamily="34" charset="0"/>
              </a:rPr>
              <a:t>conditions tenant au nombre de postes ouverts</a:t>
            </a:r>
            <a:r>
              <a:rPr lang="fr-FR" sz="1600" dirty="0">
                <a:solidFill>
                  <a:srgbClr val="273479"/>
                </a:solidFill>
                <a:latin typeface="Satoshi" pitchFamily="50" charset="0"/>
                <a:ea typeface="Verdana" panose="020B0604030504040204" pitchFamily="34" charset="0"/>
                <a:cs typeface="Eras Medium ITC" panose="020B0602030504020804" pitchFamily="34" charset="0"/>
              </a:rPr>
              <a:t>.</a:t>
            </a:r>
          </a:p>
        </p:txBody>
      </p:sp>
      <p:sp>
        <p:nvSpPr>
          <p:cNvPr id="23" name="Organigramme : Terminateur 22">
            <a:extLst>
              <a:ext uri="{FF2B5EF4-FFF2-40B4-BE49-F238E27FC236}">
                <a16:creationId xmlns:a16="http://schemas.microsoft.com/office/drawing/2014/main" id="{2701A6AA-131F-6FA0-7FCD-9E0F64D223D8}"/>
              </a:ext>
            </a:extLst>
          </p:cNvPr>
          <p:cNvSpPr/>
          <p:nvPr/>
        </p:nvSpPr>
        <p:spPr>
          <a:xfrm>
            <a:off x="8383816" y="3493008"/>
            <a:ext cx="3228593" cy="2514599"/>
          </a:xfrm>
          <a:prstGeom prst="flowChartTerminator">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4" name="Organigramme : Terminateur 23">
            <a:extLst>
              <a:ext uri="{FF2B5EF4-FFF2-40B4-BE49-F238E27FC236}">
                <a16:creationId xmlns:a16="http://schemas.microsoft.com/office/drawing/2014/main" id="{496D0C33-1778-9F8A-4D6D-9F421980B23B}"/>
              </a:ext>
            </a:extLst>
          </p:cNvPr>
          <p:cNvSpPr/>
          <p:nvPr/>
        </p:nvSpPr>
        <p:spPr>
          <a:xfrm>
            <a:off x="4481703" y="3493008"/>
            <a:ext cx="3228593" cy="2514599"/>
          </a:xfrm>
          <a:prstGeom prst="flowChartTerminator">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5" name="Organigramme : Terminateur 24">
            <a:extLst>
              <a:ext uri="{FF2B5EF4-FFF2-40B4-BE49-F238E27FC236}">
                <a16:creationId xmlns:a16="http://schemas.microsoft.com/office/drawing/2014/main" id="{D175C0CC-71A9-8352-01AC-3AE0C1CB87B8}"/>
              </a:ext>
            </a:extLst>
          </p:cNvPr>
          <p:cNvSpPr/>
          <p:nvPr/>
        </p:nvSpPr>
        <p:spPr>
          <a:xfrm>
            <a:off x="664642" y="3493008"/>
            <a:ext cx="3228593" cy="2514599"/>
          </a:xfrm>
          <a:prstGeom prst="flowChartTerminator">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6" name="Flèche : bas 25">
            <a:extLst>
              <a:ext uri="{FF2B5EF4-FFF2-40B4-BE49-F238E27FC236}">
                <a16:creationId xmlns:a16="http://schemas.microsoft.com/office/drawing/2014/main" id="{23077C98-DB03-2CBC-4337-A48C193DF598}"/>
              </a:ext>
            </a:extLst>
          </p:cNvPr>
          <p:cNvSpPr/>
          <p:nvPr/>
        </p:nvSpPr>
        <p:spPr>
          <a:xfrm>
            <a:off x="2119566" y="2996248"/>
            <a:ext cx="283464" cy="364561"/>
          </a:xfrm>
          <a:prstGeom prst="downArrow">
            <a:avLst/>
          </a:prstGeom>
          <a:solidFill>
            <a:srgbClr val="99CC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7" name="Flèche : bas 26">
            <a:extLst>
              <a:ext uri="{FF2B5EF4-FFF2-40B4-BE49-F238E27FC236}">
                <a16:creationId xmlns:a16="http://schemas.microsoft.com/office/drawing/2014/main" id="{F695B158-B836-A4F6-40B2-589AF46E54D5}"/>
              </a:ext>
            </a:extLst>
          </p:cNvPr>
          <p:cNvSpPr/>
          <p:nvPr/>
        </p:nvSpPr>
        <p:spPr>
          <a:xfrm>
            <a:off x="5970639" y="2996247"/>
            <a:ext cx="283464" cy="364561"/>
          </a:xfrm>
          <a:prstGeom prst="downArrow">
            <a:avLst/>
          </a:prstGeom>
          <a:solidFill>
            <a:srgbClr val="99CC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8" name="Flèche : bas 27">
            <a:extLst>
              <a:ext uri="{FF2B5EF4-FFF2-40B4-BE49-F238E27FC236}">
                <a16:creationId xmlns:a16="http://schemas.microsoft.com/office/drawing/2014/main" id="{E394AB20-1C50-2F4E-2281-6BF06CCA4B3B}"/>
              </a:ext>
            </a:extLst>
          </p:cNvPr>
          <p:cNvSpPr/>
          <p:nvPr/>
        </p:nvSpPr>
        <p:spPr>
          <a:xfrm>
            <a:off x="9930107" y="2996246"/>
            <a:ext cx="283464" cy="364561"/>
          </a:xfrm>
          <a:prstGeom prst="downArrow">
            <a:avLst/>
          </a:prstGeom>
          <a:solidFill>
            <a:srgbClr val="99CCE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3532142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85AAB-24B3-DA44-115D-BF2673250557}"/>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21A3DDF9-C18C-93E3-53E0-B487BF04DC8B}"/>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B2029E27-CCE7-52EA-2392-3626E8C772D0}"/>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CEC626EC-8927-2303-8E89-50898FEEE164}"/>
              </a:ext>
            </a:extLst>
          </p:cNvPr>
          <p:cNvSpPr txBox="1"/>
          <p:nvPr/>
        </p:nvSpPr>
        <p:spPr>
          <a:xfrm>
            <a:off x="4196579" y="802851"/>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L’entretien professionnel</a:t>
            </a:r>
          </a:p>
        </p:txBody>
      </p:sp>
      <p:sp>
        <p:nvSpPr>
          <p:cNvPr id="4" name="ZoneTexte 3">
            <a:extLst>
              <a:ext uri="{FF2B5EF4-FFF2-40B4-BE49-F238E27FC236}">
                <a16:creationId xmlns:a16="http://schemas.microsoft.com/office/drawing/2014/main" id="{60411281-94A6-CD59-9114-D7E17375F16A}"/>
              </a:ext>
            </a:extLst>
          </p:cNvPr>
          <p:cNvSpPr txBox="1"/>
          <p:nvPr/>
        </p:nvSpPr>
        <p:spPr>
          <a:xfrm>
            <a:off x="4196579" y="1664727"/>
            <a:ext cx="7630287" cy="4939814"/>
          </a:xfrm>
          <a:prstGeom prst="rect">
            <a:avLst/>
          </a:prstGeom>
          <a:noFill/>
        </p:spPr>
        <p:txBody>
          <a:bodyPr wrap="square">
            <a:spAutoFit/>
          </a:bodyPr>
          <a:lstStyle/>
          <a:p>
            <a:pPr marR="177800">
              <a:spcAft>
                <a:spcPts val="10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Il concerne l'agent soit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fonctionnaire</a:t>
            </a:r>
            <a:r>
              <a:rPr lang="fr-FR" sz="2000" dirty="0">
                <a:solidFill>
                  <a:srgbClr val="273479"/>
                </a:solidFill>
                <a:latin typeface="Satoshi" pitchFamily="50" charset="0"/>
                <a:ea typeface="Verdana" panose="020B0604030504040204" pitchFamily="34" charset="0"/>
                <a:cs typeface="Eras Medium ITC" panose="020B0602030504020804" pitchFamily="34" charset="0"/>
              </a:rPr>
              <a:t>, soit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contractuel en CDI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ou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contractuel en CDD d'une durée supérieure à un an</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a:t>
            </a:r>
          </a:p>
          <a:p>
            <a:pPr marR="177800">
              <a:spcAft>
                <a:spcPts val="10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L’entretien est axé sur :</a:t>
            </a:r>
          </a:p>
          <a:p>
            <a:pPr marL="342900" marR="177800" indent="-342900">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Les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résultats professionnels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de l’agent </a:t>
            </a:r>
          </a:p>
          <a:p>
            <a:pPr marL="342900" marR="177800" indent="-342900">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assignation d’objectifs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pour l’année à venir </a:t>
            </a:r>
          </a:p>
          <a:p>
            <a:pPr marL="342900" marR="177800" indent="-342900">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Les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acquis de son expérience professionnelle </a:t>
            </a:r>
          </a:p>
          <a:p>
            <a:pPr marL="342900" marR="177800" indent="-342900">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Le cas échéant ses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capacités d’encadrement </a:t>
            </a:r>
          </a:p>
          <a:p>
            <a:pPr marL="342900" marR="177800" indent="-342900">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Les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besoins de formation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du fonctionnaire </a:t>
            </a:r>
          </a:p>
          <a:p>
            <a:pPr marL="342900" marR="177800" indent="-342900">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Les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perspectives d’évolution professionnelle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du fonctionnaire en termes de carrière et de mobilité.</a:t>
            </a:r>
          </a:p>
          <a:p>
            <a:pPr marR="177800">
              <a:spcAft>
                <a:spcPts val="10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La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fréquence</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 de l’entretien est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annuelle</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 L’entretien fait l’objet d’un compte rendu, établi par le supérieur hiérarchique direct. </a:t>
            </a:r>
          </a:p>
        </p:txBody>
      </p:sp>
      <p:pic>
        <p:nvPicPr>
          <p:cNvPr id="2" name="Image 1">
            <a:extLst>
              <a:ext uri="{FF2B5EF4-FFF2-40B4-BE49-F238E27FC236}">
                <a16:creationId xmlns:a16="http://schemas.microsoft.com/office/drawing/2014/main" id="{A4DFDE33-D16D-12D7-DDDB-0808B463DAFE}"/>
              </a:ext>
            </a:extLst>
          </p:cNvPr>
          <p:cNvPicPr>
            <a:picLocks noChangeAspect="1"/>
          </p:cNvPicPr>
          <p:nvPr/>
        </p:nvPicPr>
        <p:blipFill>
          <a:blip r:embed="rId2"/>
          <a:srcRect l="2994" r="14874"/>
          <a:stretch>
            <a:fillRect/>
          </a:stretch>
        </p:blipFill>
        <p:spPr>
          <a:xfrm>
            <a:off x="0" y="0"/>
            <a:ext cx="3762620" cy="6871716"/>
          </a:xfrm>
          <a:prstGeom prst="rect">
            <a:avLst/>
          </a:prstGeom>
        </p:spPr>
      </p:pic>
      <p:sp>
        <p:nvSpPr>
          <p:cNvPr id="3" name="Triangle isocèle 9">
            <a:extLst>
              <a:ext uri="{FF2B5EF4-FFF2-40B4-BE49-F238E27FC236}">
                <a16:creationId xmlns:a16="http://schemas.microsoft.com/office/drawing/2014/main" id="{5C30A92C-01A4-F673-8831-F8B5CF58AB86}"/>
              </a:ext>
            </a:extLst>
          </p:cNvPr>
          <p:cNvSpPr/>
          <p:nvPr/>
        </p:nvSpPr>
        <p:spPr>
          <a:xfrm rot="10800000" flipV="1">
            <a:off x="3028855" y="5884"/>
            <a:ext cx="742909" cy="6861260"/>
          </a:xfrm>
          <a:custGeom>
            <a:avLst/>
            <a:gdLst>
              <a:gd name="csX0" fmla="*/ 0 w 737190"/>
              <a:gd name="csY0" fmla="*/ 6858000 h 6858000"/>
              <a:gd name="csX1" fmla="*/ 368595 w 737190"/>
              <a:gd name="csY1" fmla="*/ 0 h 6858000"/>
              <a:gd name="csX2" fmla="*/ 737190 w 737190"/>
              <a:gd name="csY2" fmla="*/ 6858000 h 6858000"/>
              <a:gd name="csX3" fmla="*/ 0 w 737190"/>
              <a:gd name="csY3" fmla="*/ 6858000 h 6858000"/>
              <a:gd name="csX0" fmla="*/ 0 w 737190"/>
              <a:gd name="csY0" fmla="*/ 6868633 h 6868633"/>
              <a:gd name="csX1" fmla="*/ 17720 w 737190"/>
              <a:gd name="csY1" fmla="*/ 0 h 6868633"/>
              <a:gd name="csX2" fmla="*/ 737190 w 737190"/>
              <a:gd name="csY2" fmla="*/ 6868633 h 6868633"/>
              <a:gd name="csX3" fmla="*/ 0 w 737190"/>
              <a:gd name="csY3" fmla="*/ 6868633 h 6868633"/>
              <a:gd name="csX0" fmla="*/ 0 w 737190"/>
              <a:gd name="csY0" fmla="*/ 6890756 h 6890756"/>
              <a:gd name="csX1" fmla="*/ 2972 w 737190"/>
              <a:gd name="csY1" fmla="*/ 0 h 6890756"/>
              <a:gd name="csX2" fmla="*/ 737190 w 737190"/>
              <a:gd name="csY2" fmla="*/ 6890756 h 6890756"/>
              <a:gd name="csX3" fmla="*/ 0 w 737190"/>
              <a:gd name="csY3" fmla="*/ 6890756 h 6890756"/>
              <a:gd name="csX0" fmla="*/ 5719 w 742909"/>
              <a:gd name="csY0" fmla="*/ 6912879 h 6912879"/>
              <a:gd name="csX1" fmla="*/ 1317 w 742909"/>
              <a:gd name="csY1" fmla="*/ 0 h 6912879"/>
              <a:gd name="csX2" fmla="*/ 742909 w 742909"/>
              <a:gd name="csY2" fmla="*/ 6912879 h 6912879"/>
              <a:gd name="csX3" fmla="*/ 5719 w 742909"/>
              <a:gd name="csY3" fmla="*/ 6912879 h 6912879"/>
              <a:gd name="csX0" fmla="*/ 5719 w 742909"/>
              <a:gd name="csY0" fmla="*/ 6853886 h 6853886"/>
              <a:gd name="csX1" fmla="*/ 1317 w 742909"/>
              <a:gd name="csY1" fmla="*/ 0 h 6853886"/>
              <a:gd name="csX2" fmla="*/ 742909 w 742909"/>
              <a:gd name="csY2" fmla="*/ 6853886 h 6853886"/>
              <a:gd name="csX3" fmla="*/ 5719 w 742909"/>
              <a:gd name="csY3" fmla="*/ 6853886 h 6853886"/>
              <a:gd name="csX0" fmla="*/ 5719 w 742909"/>
              <a:gd name="csY0" fmla="*/ 6861260 h 6861260"/>
              <a:gd name="csX1" fmla="*/ 1317 w 742909"/>
              <a:gd name="csY1" fmla="*/ 0 h 6861260"/>
              <a:gd name="csX2" fmla="*/ 742909 w 742909"/>
              <a:gd name="csY2" fmla="*/ 6861260 h 6861260"/>
              <a:gd name="csX3" fmla="*/ 5719 w 742909"/>
              <a:gd name="csY3" fmla="*/ 6861260 h 6861260"/>
            </a:gdLst>
            <a:ahLst/>
            <a:cxnLst>
              <a:cxn ang="0">
                <a:pos x="csX0" y="csY0"/>
              </a:cxn>
              <a:cxn ang="0">
                <a:pos x="csX1" y="csY1"/>
              </a:cxn>
              <a:cxn ang="0">
                <a:pos x="csX2" y="csY2"/>
              </a:cxn>
              <a:cxn ang="0">
                <a:pos x="csX3" y="csY3"/>
              </a:cxn>
            </a:cxnLst>
            <a:rect l="l" t="t" r="r" b="b"/>
            <a:pathLst>
              <a:path w="742909" h="6861260">
                <a:moveTo>
                  <a:pt x="5719" y="6861260"/>
                </a:moveTo>
                <a:cubicBezTo>
                  <a:pt x="11626" y="4571716"/>
                  <a:pt x="-4590" y="2289544"/>
                  <a:pt x="1317" y="0"/>
                </a:cubicBezTo>
                <a:lnTo>
                  <a:pt x="742909" y="6861260"/>
                </a:lnTo>
                <a:lnTo>
                  <a:pt x="5719" y="6861260"/>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638649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63058-1884-F2EA-0434-B9875DC038C7}"/>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FF8A7D16-89B1-A8C3-54E8-3D153CCEB632}"/>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6F7EB14F-A586-A4B6-E0BF-16EF0AD19513}"/>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964F37A4-41C5-376A-572E-7C6D3D6032EF}"/>
              </a:ext>
            </a:extLst>
          </p:cNvPr>
          <p:cNvSpPr txBox="1"/>
          <p:nvPr/>
        </p:nvSpPr>
        <p:spPr>
          <a:xfrm>
            <a:off x="799853" y="748810"/>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La formation professionnelle</a:t>
            </a:r>
          </a:p>
        </p:txBody>
      </p:sp>
      <p:sp>
        <p:nvSpPr>
          <p:cNvPr id="8" name="Shape 1">
            <a:extLst>
              <a:ext uri="{FF2B5EF4-FFF2-40B4-BE49-F238E27FC236}">
                <a16:creationId xmlns:a16="http://schemas.microsoft.com/office/drawing/2014/main" id="{01E88B2C-FB6E-483A-984F-293F943DCE63}"/>
              </a:ext>
            </a:extLst>
          </p:cNvPr>
          <p:cNvSpPr/>
          <p:nvPr/>
        </p:nvSpPr>
        <p:spPr>
          <a:xfrm>
            <a:off x="418851" y="2516505"/>
            <a:ext cx="3587495" cy="3834835"/>
          </a:xfrm>
          <a:prstGeom prst="roundRect">
            <a:avLst>
              <a:gd name="adj" fmla="val 1793"/>
            </a:avLst>
          </a:prstGeom>
          <a:solidFill>
            <a:srgbClr val="FFFFFF"/>
          </a:solidFill>
          <a:ln w="14288">
            <a:solidFill>
              <a:srgbClr val="273479"/>
            </a:solidFill>
            <a:prstDash val="solid"/>
          </a:ln>
        </p:spPr>
        <p:txBody>
          <a:bodyPr/>
          <a:lstStyle/>
          <a:p>
            <a:endParaRPr lang="fr-FR"/>
          </a:p>
        </p:txBody>
      </p:sp>
      <p:sp>
        <p:nvSpPr>
          <p:cNvPr id="9" name="Text 2">
            <a:extLst>
              <a:ext uri="{FF2B5EF4-FFF2-40B4-BE49-F238E27FC236}">
                <a16:creationId xmlns:a16="http://schemas.microsoft.com/office/drawing/2014/main" id="{52356C4F-84B8-65C7-17D9-EF1BEA872090}"/>
              </a:ext>
            </a:extLst>
          </p:cNvPr>
          <p:cNvSpPr/>
          <p:nvPr/>
        </p:nvSpPr>
        <p:spPr>
          <a:xfrm>
            <a:off x="799853" y="2697234"/>
            <a:ext cx="2725442" cy="352676"/>
          </a:xfrm>
          <a:prstGeom prst="rect">
            <a:avLst/>
          </a:prstGeom>
          <a:noFill/>
          <a:ln/>
        </p:spPr>
        <p:txBody>
          <a:bodyPr wrap="square" lIns="0" tIns="0" rIns="0" bIns="0" rtlCol="0" anchor="t">
            <a:normAutofit/>
          </a:bodyPr>
          <a:lstStyle/>
          <a:p>
            <a:pPr marL="0" indent="0" algn="ctr">
              <a:lnSpc>
                <a:spcPct val="104000"/>
              </a:lnSpc>
              <a:buNone/>
            </a:pPr>
            <a:r>
              <a:rPr lang="en-US" b="1" dirty="0">
                <a:solidFill>
                  <a:srgbClr val="273479"/>
                </a:solidFill>
                <a:latin typeface="General Sans Semibold" pitchFamily="50" charset="0"/>
                <a:ea typeface="Inter Bold" pitchFamily="34" charset="-122"/>
                <a:cs typeface="Inter Bold" pitchFamily="34" charset="-120"/>
              </a:rPr>
              <a:t>Formation </a:t>
            </a:r>
            <a:r>
              <a:rPr lang="en-US" b="1" dirty="0" err="1">
                <a:solidFill>
                  <a:srgbClr val="273479"/>
                </a:solidFill>
                <a:latin typeface="General Sans Semibold" pitchFamily="50" charset="0"/>
                <a:ea typeface="Inter Bold" pitchFamily="34" charset="-122"/>
                <a:cs typeface="Inter Bold" pitchFamily="34" charset="-120"/>
              </a:rPr>
              <a:t>d’intégration</a:t>
            </a:r>
            <a:endParaRPr lang="en-US" dirty="0">
              <a:latin typeface="General Sans Semibold" pitchFamily="50" charset="0"/>
            </a:endParaRPr>
          </a:p>
        </p:txBody>
      </p:sp>
      <p:sp>
        <p:nvSpPr>
          <p:cNvPr id="10" name="Text 3">
            <a:extLst>
              <a:ext uri="{FF2B5EF4-FFF2-40B4-BE49-F238E27FC236}">
                <a16:creationId xmlns:a16="http://schemas.microsoft.com/office/drawing/2014/main" id="{428C46E4-30ED-47C9-0277-2BDFFDB7487B}"/>
              </a:ext>
            </a:extLst>
          </p:cNvPr>
          <p:cNvSpPr/>
          <p:nvPr/>
        </p:nvSpPr>
        <p:spPr>
          <a:xfrm>
            <a:off x="598110" y="3210000"/>
            <a:ext cx="3228975" cy="2981250"/>
          </a:xfrm>
          <a:prstGeom prst="rect">
            <a:avLst/>
          </a:prstGeom>
          <a:noFill/>
          <a:ln/>
        </p:spPr>
        <p:txBody>
          <a:bodyPr wrap="square" lIns="0" tIns="0" rIns="0" bIns="0" rtlCol="0" anchor="t">
            <a:normAutofit lnSpcReduction="10000"/>
          </a:bodyPr>
          <a:lstStyle/>
          <a:p>
            <a:pPr algn="just">
              <a:lnSpc>
                <a:spcPct val="120000"/>
              </a:lnSpc>
              <a:buSzPct val="100000"/>
            </a:pPr>
            <a:r>
              <a:rPr lang="fr-FR" sz="1400" dirty="0">
                <a:solidFill>
                  <a:srgbClr val="273479"/>
                </a:solidFill>
                <a:latin typeface="Satoshi" pitchFamily="50" charset="0"/>
                <a:ea typeface="Inter" pitchFamily="34" charset="-122"/>
                <a:cs typeface="Inter" pitchFamily="34" charset="-120"/>
              </a:rPr>
              <a:t>L’objectif est de doter le fonctionnaire nouvellement nommé de </a:t>
            </a:r>
            <a:r>
              <a:rPr lang="fr-FR" sz="1400" b="1" dirty="0">
                <a:solidFill>
                  <a:srgbClr val="E15446"/>
                </a:solidFill>
                <a:latin typeface="Satoshi" pitchFamily="50" charset="0"/>
                <a:ea typeface="Inter" pitchFamily="34" charset="-122"/>
                <a:cs typeface="Inter" pitchFamily="34" charset="-120"/>
              </a:rPr>
              <a:t>connaissances relatives à l'environnement territorial</a:t>
            </a:r>
            <a:r>
              <a:rPr lang="fr-FR" sz="1400" dirty="0">
                <a:solidFill>
                  <a:srgbClr val="273479"/>
                </a:solidFill>
                <a:latin typeface="Satoshi" pitchFamily="50" charset="0"/>
                <a:ea typeface="Inter" pitchFamily="34" charset="-122"/>
                <a:cs typeface="Inter" pitchFamily="34" charset="-120"/>
              </a:rPr>
              <a:t>. La formation porte notamment sur </a:t>
            </a:r>
            <a:r>
              <a:rPr lang="fr-FR" sz="1400" b="1" dirty="0">
                <a:solidFill>
                  <a:srgbClr val="E15446"/>
                </a:solidFill>
                <a:latin typeface="Satoshi" pitchFamily="50" charset="0"/>
                <a:ea typeface="Inter" pitchFamily="34" charset="-122"/>
                <a:cs typeface="Inter" pitchFamily="34" charset="-120"/>
              </a:rPr>
              <a:t>l'organisation et le fonctionnement des collectivités territoriales </a:t>
            </a:r>
            <a:r>
              <a:rPr lang="fr-FR" sz="1400" dirty="0">
                <a:solidFill>
                  <a:srgbClr val="273479"/>
                </a:solidFill>
                <a:latin typeface="Satoshi" pitchFamily="50" charset="0"/>
                <a:ea typeface="Inter" pitchFamily="34" charset="-122"/>
                <a:cs typeface="Inter" pitchFamily="34" charset="-120"/>
              </a:rPr>
              <a:t>et sur </a:t>
            </a:r>
            <a:r>
              <a:rPr lang="fr-FR" sz="1400" b="1" dirty="0">
                <a:solidFill>
                  <a:srgbClr val="E15446"/>
                </a:solidFill>
                <a:latin typeface="Satoshi" pitchFamily="50" charset="0"/>
                <a:ea typeface="Inter" pitchFamily="34" charset="-122"/>
                <a:cs typeface="Inter" pitchFamily="34" charset="-120"/>
              </a:rPr>
              <a:t>le statut de la Fonction publique</a:t>
            </a:r>
            <a:r>
              <a:rPr lang="fr-FR" sz="1400" dirty="0">
                <a:solidFill>
                  <a:srgbClr val="273479"/>
                </a:solidFill>
                <a:latin typeface="Satoshi" pitchFamily="50" charset="0"/>
                <a:ea typeface="Inter" pitchFamily="34" charset="-122"/>
                <a:cs typeface="Inter" pitchFamily="34" charset="-120"/>
              </a:rPr>
              <a:t>.</a:t>
            </a:r>
          </a:p>
          <a:p>
            <a:pPr algn="just">
              <a:lnSpc>
                <a:spcPct val="120000"/>
              </a:lnSpc>
              <a:buSzPct val="100000"/>
            </a:pPr>
            <a:r>
              <a:rPr lang="fr-FR" sz="1400" dirty="0">
                <a:solidFill>
                  <a:srgbClr val="273479"/>
                </a:solidFill>
                <a:latin typeface="Satoshi" pitchFamily="50" charset="0"/>
                <a:ea typeface="Inter" pitchFamily="34" charset="-122"/>
                <a:cs typeface="Inter" pitchFamily="34" charset="-120"/>
              </a:rPr>
              <a:t> </a:t>
            </a:r>
          </a:p>
          <a:p>
            <a:pPr algn="just">
              <a:lnSpc>
                <a:spcPct val="120000"/>
              </a:lnSpc>
              <a:buSzPct val="100000"/>
            </a:pPr>
            <a:r>
              <a:rPr lang="fr-FR" sz="1400" dirty="0">
                <a:solidFill>
                  <a:srgbClr val="273479"/>
                </a:solidFill>
                <a:latin typeface="Satoshi" pitchFamily="50" charset="0"/>
                <a:ea typeface="Inter" pitchFamily="34" charset="-122"/>
                <a:cs typeface="Inter" pitchFamily="34" charset="-120"/>
              </a:rPr>
              <a:t>Sa durée varie selon la catégorie du fonctionnaire. Elle est de </a:t>
            </a:r>
            <a:r>
              <a:rPr lang="fr-FR" sz="1400" b="1" dirty="0">
                <a:solidFill>
                  <a:srgbClr val="E15446"/>
                </a:solidFill>
                <a:latin typeface="Satoshi" pitchFamily="50" charset="0"/>
                <a:ea typeface="Inter" pitchFamily="34" charset="-122"/>
                <a:cs typeface="Inter" pitchFamily="34" charset="-120"/>
              </a:rPr>
              <a:t>10 jours pour les agents de catégorie A et B </a:t>
            </a:r>
            <a:r>
              <a:rPr lang="fr-FR" sz="1400" dirty="0">
                <a:solidFill>
                  <a:srgbClr val="273479"/>
                </a:solidFill>
                <a:latin typeface="Satoshi" pitchFamily="50" charset="0"/>
                <a:ea typeface="Inter" pitchFamily="34" charset="-122"/>
                <a:cs typeface="Inter" pitchFamily="34" charset="-120"/>
              </a:rPr>
              <a:t>et de </a:t>
            </a:r>
            <a:r>
              <a:rPr lang="fr-FR" sz="1400" b="1" dirty="0">
                <a:solidFill>
                  <a:srgbClr val="E15446"/>
                </a:solidFill>
                <a:latin typeface="Satoshi" pitchFamily="50" charset="0"/>
                <a:ea typeface="Inter" pitchFamily="34" charset="-122"/>
                <a:cs typeface="Inter" pitchFamily="34" charset="-120"/>
              </a:rPr>
              <a:t>5 jours pour les agents de catégorie C</a:t>
            </a:r>
            <a:r>
              <a:rPr lang="fr-FR" sz="1400" dirty="0">
                <a:solidFill>
                  <a:srgbClr val="273479"/>
                </a:solidFill>
                <a:latin typeface="Satoshi" pitchFamily="50" charset="0"/>
                <a:ea typeface="Inter" pitchFamily="34" charset="-122"/>
                <a:cs typeface="Inter" pitchFamily="34" charset="-120"/>
              </a:rPr>
              <a:t>.</a:t>
            </a:r>
          </a:p>
        </p:txBody>
      </p:sp>
      <p:sp>
        <p:nvSpPr>
          <p:cNvPr id="11" name="Shape 1">
            <a:extLst>
              <a:ext uri="{FF2B5EF4-FFF2-40B4-BE49-F238E27FC236}">
                <a16:creationId xmlns:a16="http://schemas.microsoft.com/office/drawing/2014/main" id="{351937E2-D227-5E18-7A80-955EE264C478}"/>
              </a:ext>
            </a:extLst>
          </p:cNvPr>
          <p:cNvSpPr/>
          <p:nvPr/>
        </p:nvSpPr>
        <p:spPr>
          <a:xfrm>
            <a:off x="4302252" y="2516505"/>
            <a:ext cx="3587495" cy="3834835"/>
          </a:xfrm>
          <a:prstGeom prst="roundRect">
            <a:avLst>
              <a:gd name="adj" fmla="val 1793"/>
            </a:avLst>
          </a:prstGeom>
          <a:solidFill>
            <a:srgbClr val="FFFFFF"/>
          </a:solidFill>
          <a:ln w="14288">
            <a:solidFill>
              <a:srgbClr val="273479"/>
            </a:solidFill>
            <a:prstDash val="solid"/>
          </a:ln>
        </p:spPr>
        <p:txBody>
          <a:bodyPr/>
          <a:lstStyle/>
          <a:p>
            <a:endParaRPr lang="fr-FR"/>
          </a:p>
        </p:txBody>
      </p:sp>
      <p:sp>
        <p:nvSpPr>
          <p:cNvPr id="12" name="Text 2">
            <a:extLst>
              <a:ext uri="{FF2B5EF4-FFF2-40B4-BE49-F238E27FC236}">
                <a16:creationId xmlns:a16="http://schemas.microsoft.com/office/drawing/2014/main" id="{A8E917E5-4059-333D-7984-B5FAAB49B3A3}"/>
              </a:ext>
            </a:extLst>
          </p:cNvPr>
          <p:cNvSpPr/>
          <p:nvPr/>
        </p:nvSpPr>
        <p:spPr>
          <a:xfrm>
            <a:off x="4733278" y="2697234"/>
            <a:ext cx="2725442" cy="512766"/>
          </a:xfrm>
          <a:prstGeom prst="rect">
            <a:avLst/>
          </a:prstGeom>
          <a:noFill/>
          <a:ln/>
        </p:spPr>
        <p:txBody>
          <a:bodyPr wrap="square" lIns="0" tIns="0" rIns="0" bIns="0" rtlCol="0" anchor="t">
            <a:normAutofit fontScale="92500" lnSpcReduction="10000"/>
          </a:bodyPr>
          <a:lstStyle/>
          <a:p>
            <a:pPr marL="0" indent="0" algn="ctr">
              <a:lnSpc>
                <a:spcPct val="104000"/>
              </a:lnSpc>
              <a:buNone/>
            </a:pPr>
            <a:r>
              <a:rPr lang="en-US" b="1" dirty="0">
                <a:solidFill>
                  <a:srgbClr val="273479"/>
                </a:solidFill>
                <a:latin typeface="General Sans Semibold" pitchFamily="50" charset="0"/>
                <a:ea typeface="Inter Bold" pitchFamily="34" charset="-122"/>
                <a:cs typeface="Inter Bold" pitchFamily="34" charset="-120"/>
              </a:rPr>
              <a:t>La formation de </a:t>
            </a:r>
            <a:r>
              <a:rPr lang="en-US" b="1" dirty="0" err="1">
                <a:solidFill>
                  <a:srgbClr val="273479"/>
                </a:solidFill>
                <a:latin typeface="General Sans Semibold" pitchFamily="50" charset="0"/>
                <a:ea typeface="Inter Bold" pitchFamily="34" charset="-122"/>
                <a:cs typeface="Inter Bold" pitchFamily="34" charset="-120"/>
              </a:rPr>
              <a:t>professionnalisation</a:t>
            </a:r>
            <a:r>
              <a:rPr lang="en-US" b="1" dirty="0">
                <a:solidFill>
                  <a:srgbClr val="273479"/>
                </a:solidFill>
                <a:latin typeface="General Sans Semibold" pitchFamily="50" charset="0"/>
                <a:ea typeface="Inter Bold" pitchFamily="34" charset="-122"/>
                <a:cs typeface="Inter Bold" pitchFamily="34" charset="-120"/>
              </a:rPr>
              <a:t> </a:t>
            </a:r>
            <a:endParaRPr lang="en-US" dirty="0">
              <a:latin typeface="General Sans Semibold" pitchFamily="50" charset="0"/>
            </a:endParaRPr>
          </a:p>
        </p:txBody>
      </p:sp>
      <p:sp>
        <p:nvSpPr>
          <p:cNvPr id="13" name="Text 3">
            <a:extLst>
              <a:ext uri="{FF2B5EF4-FFF2-40B4-BE49-F238E27FC236}">
                <a16:creationId xmlns:a16="http://schemas.microsoft.com/office/drawing/2014/main" id="{A6AB1EAF-2A0E-CD4C-14FB-B2FEADB12C13}"/>
              </a:ext>
            </a:extLst>
          </p:cNvPr>
          <p:cNvSpPr/>
          <p:nvPr/>
        </p:nvSpPr>
        <p:spPr>
          <a:xfrm>
            <a:off x="4513063" y="3758770"/>
            <a:ext cx="3132462" cy="1475204"/>
          </a:xfrm>
          <a:prstGeom prst="rect">
            <a:avLst/>
          </a:prstGeom>
          <a:noFill/>
          <a:ln/>
        </p:spPr>
        <p:txBody>
          <a:bodyPr wrap="square" lIns="0" tIns="0" rIns="0" bIns="0" rtlCol="0" anchor="t">
            <a:normAutofit/>
          </a:bodyPr>
          <a:lstStyle/>
          <a:p>
            <a:pPr algn="just">
              <a:lnSpc>
                <a:spcPct val="120000"/>
              </a:lnSpc>
              <a:buSzPct val="100000"/>
            </a:pPr>
            <a:r>
              <a:rPr lang="fr-FR" sz="1400" dirty="0">
                <a:solidFill>
                  <a:srgbClr val="273479"/>
                </a:solidFill>
                <a:latin typeface="Satoshi" pitchFamily="50" charset="0"/>
                <a:ea typeface="Inter" pitchFamily="34" charset="-122"/>
                <a:cs typeface="Inter" pitchFamily="34" charset="-120"/>
              </a:rPr>
              <a:t>Elle est destinée à permettre au fonctionnaire de s</a:t>
            </a:r>
            <a:r>
              <a:rPr lang="fr-FR" sz="1400" b="1" dirty="0">
                <a:solidFill>
                  <a:srgbClr val="E15446"/>
                </a:solidFill>
                <a:latin typeface="Satoshi" pitchFamily="50" charset="0"/>
                <a:ea typeface="Inter" pitchFamily="34" charset="-122"/>
                <a:cs typeface="Inter" pitchFamily="34" charset="-120"/>
              </a:rPr>
              <a:t>’adapter à son emploi</a:t>
            </a:r>
            <a:r>
              <a:rPr lang="fr-FR" sz="1400" dirty="0">
                <a:solidFill>
                  <a:srgbClr val="273479"/>
                </a:solidFill>
                <a:latin typeface="Satoshi" pitchFamily="50" charset="0"/>
                <a:ea typeface="Inter" pitchFamily="34" charset="-122"/>
                <a:cs typeface="Inter" pitchFamily="34" charset="-120"/>
              </a:rPr>
              <a:t> et de </a:t>
            </a:r>
            <a:r>
              <a:rPr lang="fr-FR" sz="1400" b="1" dirty="0">
                <a:solidFill>
                  <a:srgbClr val="E15446"/>
                </a:solidFill>
                <a:latin typeface="Satoshi" pitchFamily="50" charset="0"/>
                <a:ea typeface="Inter" pitchFamily="34" charset="-122"/>
                <a:cs typeface="Inter" pitchFamily="34" charset="-120"/>
              </a:rPr>
              <a:t>maintenir ses compétences à niveau tout au long de sa carrière</a:t>
            </a:r>
            <a:r>
              <a:rPr lang="fr-FR" sz="1400" dirty="0">
                <a:solidFill>
                  <a:srgbClr val="273479"/>
                </a:solidFill>
                <a:latin typeface="Satoshi" pitchFamily="50" charset="0"/>
                <a:ea typeface="Inter" pitchFamily="34" charset="-122"/>
                <a:cs typeface="Inter" pitchFamily="34" charset="-120"/>
              </a:rPr>
              <a:t>.</a:t>
            </a:r>
          </a:p>
        </p:txBody>
      </p:sp>
      <p:sp>
        <p:nvSpPr>
          <p:cNvPr id="14" name="ZoneTexte 13">
            <a:extLst>
              <a:ext uri="{FF2B5EF4-FFF2-40B4-BE49-F238E27FC236}">
                <a16:creationId xmlns:a16="http://schemas.microsoft.com/office/drawing/2014/main" id="{74FE5DCD-30EC-574E-5F3D-FAAB901C3E91}"/>
              </a:ext>
            </a:extLst>
          </p:cNvPr>
          <p:cNvSpPr txBox="1"/>
          <p:nvPr/>
        </p:nvSpPr>
        <p:spPr>
          <a:xfrm>
            <a:off x="2520179" y="1441782"/>
            <a:ext cx="3261496" cy="400110"/>
          </a:xfrm>
          <a:prstGeom prst="rect">
            <a:avLst/>
          </a:prstGeom>
          <a:noFill/>
        </p:spPr>
        <p:txBody>
          <a:bodyPr wrap="square" rtlCol="0">
            <a:spAutoFit/>
          </a:bodyPr>
          <a:lstStyle/>
          <a:p>
            <a:r>
              <a:rPr lang="fr-FR" sz="2000" b="1" dirty="0">
                <a:solidFill>
                  <a:srgbClr val="273479"/>
                </a:solidFill>
                <a:latin typeface="General Sans Semibold" pitchFamily="50" charset="0"/>
              </a:rPr>
              <a:t>Formations obligatoires</a:t>
            </a:r>
            <a:endParaRPr lang="fr-FR" sz="2000" dirty="0">
              <a:solidFill>
                <a:srgbClr val="273479"/>
              </a:solidFill>
              <a:latin typeface="General Sans Semibold" pitchFamily="50" charset="0"/>
            </a:endParaRPr>
          </a:p>
        </p:txBody>
      </p:sp>
      <p:sp>
        <p:nvSpPr>
          <p:cNvPr id="15" name="Shape 1">
            <a:extLst>
              <a:ext uri="{FF2B5EF4-FFF2-40B4-BE49-F238E27FC236}">
                <a16:creationId xmlns:a16="http://schemas.microsoft.com/office/drawing/2014/main" id="{673BE9E0-FCBE-E000-FB86-30D47418569B}"/>
              </a:ext>
            </a:extLst>
          </p:cNvPr>
          <p:cNvSpPr/>
          <p:nvPr/>
        </p:nvSpPr>
        <p:spPr>
          <a:xfrm>
            <a:off x="8185654" y="2162175"/>
            <a:ext cx="3587495" cy="4189165"/>
          </a:xfrm>
          <a:prstGeom prst="roundRect">
            <a:avLst>
              <a:gd name="adj" fmla="val 1793"/>
            </a:avLst>
          </a:prstGeom>
          <a:solidFill>
            <a:srgbClr val="FFFFFF"/>
          </a:solidFill>
          <a:ln w="14288">
            <a:solidFill>
              <a:srgbClr val="273479"/>
            </a:solidFill>
            <a:prstDash val="solid"/>
          </a:ln>
        </p:spPr>
        <p:txBody>
          <a:bodyPr/>
          <a:lstStyle/>
          <a:p>
            <a:endParaRPr lang="fr-FR"/>
          </a:p>
        </p:txBody>
      </p:sp>
      <p:sp>
        <p:nvSpPr>
          <p:cNvPr id="17" name="Text 3">
            <a:extLst>
              <a:ext uri="{FF2B5EF4-FFF2-40B4-BE49-F238E27FC236}">
                <a16:creationId xmlns:a16="http://schemas.microsoft.com/office/drawing/2014/main" id="{495BE797-985B-99A6-8BB4-5266E205F1F7}"/>
              </a:ext>
            </a:extLst>
          </p:cNvPr>
          <p:cNvSpPr/>
          <p:nvPr/>
        </p:nvSpPr>
        <p:spPr>
          <a:xfrm>
            <a:off x="8364913" y="2247900"/>
            <a:ext cx="3228975" cy="4095749"/>
          </a:xfrm>
          <a:prstGeom prst="rect">
            <a:avLst/>
          </a:prstGeom>
          <a:noFill/>
          <a:ln/>
        </p:spPr>
        <p:txBody>
          <a:bodyPr wrap="square" lIns="0" tIns="0" rIns="0" bIns="0" rtlCol="0" anchor="t">
            <a:normAutofit fontScale="92500"/>
          </a:bodyPr>
          <a:lstStyle/>
          <a:p>
            <a:pPr algn="just">
              <a:lnSpc>
                <a:spcPct val="120000"/>
              </a:lnSpc>
              <a:spcAft>
                <a:spcPts val="600"/>
              </a:spcAft>
              <a:buSzPct val="100000"/>
            </a:pPr>
            <a:r>
              <a:rPr lang="fr-FR" sz="1400" dirty="0">
                <a:solidFill>
                  <a:srgbClr val="273479"/>
                </a:solidFill>
                <a:latin typeface="Satoshi" pitchFamily="50" charset="0"/>
                <a:ea typeface="Inter" pitchFamily="34" charset="-122"/>
                <a:cs typeface="Inter" pitchFamily="34" charset="-120"/>
              </a:rPr>
              <a:t>Par exemple une </a:t>
            </a:r>
            <a:r>
              <a:rPr lang="fr-FR" sz="1400" b="1" dirty="0">
                <a:solidFill>
                  <a:srgbClr val="E15446"/>
                </a:solidFill>
                <a:latin typeface="Satoshi" pitchFamily="50" charset="0"/>
                <a:ea typeface="Inter" pitchFamily="34" charset="-122"/>
                <a:cs typeface="Inter" pitchFamily="34" charset="-120"/>
              </a:rPr>
              <a:t>formation de perfectionnement</a:t>
            </a:r>
            <a:r>
              <a:rPr lang="fr-FR" sz="1400" dirty="0">
                <a:solidFill>
                  <a:srgbClr val="273479"/>
                </a:solidFill>
                <a:latin typeface="Satoshi" pitchFamily="50" charset="0"/>
                <a:ea typeface="Inter" pitchFamily="34" charset="-122"/>
                <a:cs typeface="Inter" pitchFamily="34" charset="-120"/>
              </a:rPr>
              <a:t> ou une </a:t>
            </a:r>
            <a:r>
              <a:rPr lang="fr-FR" sz="1400" b="1" dirty="0">
                <a:solidFill>
                  <a:srgbClr val="E15446"/>
                </a:solidFill>
                <a:latin typeface="Satoshi" pitchFamily="50" charset="0"/>
                <a:ea typeface="Inter" pitchFamily="34" charset="-122"/>
                <a:cs typeface="Inter" pitchFamily="34" charset="-120"/>
              </a:rPr>
              <a:t>préparation aux concours et aux examens professionnels</a:t>
            </a:r>
            <a:r>
              <a:rPr lang="fr-FR" sz="1400" dirty="0">
                <a:solidFill>
                  <a:srgbClr val="273479"/>
                </a:solidFill>
                <a:latin typeface="Satoshi" pitchFamily="50" charset="0"/>
                <a:ea typeface="Inter" pitchFamily="34" charset="-122"/>
                <a:cs typeface="Inter" pitchFamily="34" charset="-120"/>
              </a:rPr>
              <a:t>. Le fonctionnaire peut bénéficier, sous réserve des nécessités de service, d'</a:t>
            </a:r>
            <a:r>
              <a:rPr lang="fr-FR" sz="1400" b="1" dirty="0">
                <a:solidFill>
                  <a:srgbClr val="E15446"/>
                </a:solidFill>
                <a:latin typeface="Satoshi" pitchFamily="50" charset="0"/>
                <a:ea typeface="Inter" pitchFamily="34" charset="-122"/>
                <a:cs typeface="Inter" pitchFamily="34" charset="-120"/>
              </a:rPr>
              <a:t>actions de formation personnelle </a:t>
            </a:r>
            <a:r>
              <a:rPr lang="fr-FR" sz="1400" dirty="0">
                <a:solidFill>
                  <a:srgbClr val="273479"/>
                </a:solidFill>
                <a:latin typeface="Satoshi" pitchFamily="50" charset="0"/>
                <a:ea typeface="Inter" pitchFamily="34" charset="-122"/>
                <a:cs typeface="Inter" pitchFamily="34" charset="-120"/>
              </a:rPr>
              <a:t>comme un congé pour bilan de compétences.</a:t>
            </a:r>
          </a:p>
          <a:p>
            <a:pPr algn="just">
              <a:lnSpc>
                <a:spcPct val="120000"/>
              </a:lnSpc>
              <a:spcAft>
                <a:spcPts val="600"/>
              </a:spcAft>
              <a:buSzPct val="100000"/>
            </a:pPr>
            <a:r>
              <a:rPr lang="fr-FR" sz="1400" dirty="0">
                <a:solidFill>
                  <a:srgbClr val="273479"/>
                </a:solidFill>
                <a:latin typeface="Satoshi" pitchFamily="50" charset="0"/>
                <a:ea typeface="Inter" pitchFamily="34" charset="-122"/>
                <a:cs typeface="Inter" pitchFamily="34" charset="-120"/>
              </a:rPr>
              <a:t>L'agent territorial qui souhaite se former pour satisfaire un projet professionnel ou personnel peut, sous certaines conditions, bénéficier d'un </a:t>
            </a:r>
            <a:r>
              <a:rPr lang="fr-FR" sz="1400" b="1" dirty="0">
                <a:solidFill>
                  <a:srgbClr val="E15446"/>
                </a:solidFill>
                <a:latin typeface="Satoshi" pitchFamily="50" charset="0"/>
                <a:ea typeface="Inter" pitchFamily="34" charset="-122"/>
                <a:cs typeface="Inter" pitchFamily="34" charset="-120"/>
              </a:rPr>
              <a:t>congé de formation professionnelle</a:t>
            </a:r>
            <a:r>
              <a:rPr lang="fr-FR" sz="1400" dirty="0">
                <a:solidFill>
                  <a:srgbClr val="273479"/>
                </a:solidFill>
                <a:latin typeface="Satoshi" pitchFamily="50" charset="0"/>
                <a:ea typeface="Inter" pitchFamily="34" charset="-122"/>
                <a:cs typeface="Inter" pitchFamily="34" charset="-120"/>
              </a:rPr>
              <a:t>.</a:t>
            </a:r>
          </a:p>
          <a:p>
            <a:pPr algn="just">
              <a:lnSpc>
                <a:spcPct val="120000"/>
              </a:lnSpc>
              <a:buSzPct val="100000"/>
            </a:pPr>
            <a:r>
              <a:rPr lang="fr-FR" sz="1400" dirty="0">
                <a:solidFill>
                  <a:srgbClr val="273479"/>
                </a:solidFill>
                <a:latin typeface="Satoshi" pitchFamily="50" charset="0"/>
                <a:ea typeface="Inter" pitchFamily="34" charset="-122"/>
                <a:cs typeface="Inter" pitchFamily="34" charset="-120"/>
              </a:rPr>
              <a:t>Le </a:t>
            </a:r>
            <a:r>
              <a:rPr lang="fr-FR" sz="1400" b="1" dirty="0">
                <a:solidFill>
                  <a:srgbClr val="E15446"/>
                </a:solidFill>
                <a:latin typeface="Satoshi" pitchFamily="50" charset="0"/>
                <a:ea typeface="Inter" pitchFamily="34" charset="-122"/>
                <a:cs typeface="Inter" pitchFamily="34" charset="-120"/>
              </a:rPr>
              <a:t>compte personnel de formation </a:t>
            </a:r>
            <a:r>
              <a:rPr lang="fr-FR" sz="1400" dirty="0">
                <a:solidFill>
                  <a:srgbClr val="273479"/>
                </a:solidFill>
                <a:latin typeface="Satoshi" pitchFamily="50" charset="0"/>
                <a:ea typeface="Inter" pitchFamily="34" charset="-122"/>
                <a:cs typeface="Inter" pitchFamily="34" charset="-120"/>
              </a:rPr>
              <a:t>permet à l’agent d'accéder à une qualification ou de développer ses compétences dans le cadre d'un projet d'évolution professionnelle.</a:t>
            </a:r>
          </a:p>
        </p:txBody>
      </p:sp>
      <p:sp>
        <p:nvSpPr>
          <p:cNvPr id="18" name="Accolade fermante 17">
            <a:extLst>
              <a:ext uri="{FF2B5EF4-FFF2-40B4-BE49-F238E27FC236}">
                <a16:creationId xmlns:a16="http://schemas.microsoft.com/office/drawing/2014/main" id="{5B796A46-1495-71BA-F19E-496F8428E582}"/>
              </a:ext>
            </a:extLst>
          </p:cNvPr>
          <p:cNvSpPr/>
          <p:nvPr/>
        </p:nvSpPr>
        <p:spPr>
          <a:xfrm rot="16200000">
            <a:off x="3939701" y="-1576416"/>
            <a:ext cx="409747" cy="7490344"/>
          </a:xfrm>
          <a:prstGeom prst="rightBrace">
            <a:avLst/>
          </a:prstGeom>
          <a:ln>
            <a:solidFill>
              <a:srgbClr val="27347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19" name="ZoneTexte 18">
            <a:extLst>
              <a:ext uri="{FF2B5EF4-FFF2-40B4-BE49-F238E27FC236}">
                <a16:creationId xmlns:a16="http://schemas.microsoft.com/office/drawing/2014/main" id="{09EF5381-51B0-A688-953E-B4815C2E8857}"/>
              </a:ext>
            </a:extLst>
          </p:cNvPr>
          <p:cNvSpPr txBox="1"/>
          <p:nvPr/>
        </p:nvSpPr>
        <p:spPr>
          <a:xfrm>
            <a:off x="8437167" y="1441782"/>
            <a:ext cx="3261496" cy="400110"/>
          </a:xfrm>
          <a:prstGeom prst="rect">
            <a:avLst/>
          </a:prstGeom>
          <a:noFill/>
        </p:spPr>
        <p:txBody>
          <a:bodyPr wrap="square" rtlCol="0">
            <a:spAutoFit/>
          </a:bodyPr>
          <a:lstStyle/>
          <a:p>
            <a:r>
              <a:rPr lang="fr-FR" sz="2000" b="1" dirty="0">
                <a:solidFill>
                  <a:srgbClr val="273479"/>
                </a:solidFill>
                <a:latin typeface="General Sans Semibold" pitchFamily="50" charset="0"/>
              </a:rPr>
              <a:t>Formations facultatives</a:t>
            </a:r>
            <a:endParaRPr lang="fr-FR" sz="2000" dirty="0">
              <a:solidFill>
                <a:srgbClr val="273479"/>
              </a:solidFill>
              <a:latin typeface="General Sans Semibold" pitchFamily="50" charset="0"/>
            </a:endParaRPr>
          </a:p>
        </p:txBody>
      </p:sp>
    </p:spTree>
    <p:extLst>
      <p:ext uri="{BB962C8B-B14F-4D97-AF65-F5344CB8AC3E}">
        <p14:creationId xmlns:p14="http://schemas.microsoft.com/office/powerpoint/2010/main" val="394396800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78DBF-B002-C4BF-D81F-2F702E36FF3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DFC04374-1DFD-94A2-1AF1-87B75317E035}"/>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D9894686-FC18-2F20-0A83-AE5EEBB90E0D}"/>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49883B9E-3F58-DC60-8996-46F735071F37}"/>
              </a:ext>
            </a:extLst>
          </p:cNvPr>
          <p:cNvSpPr txBox="1"/>
          <p:nvPr/>
        </p:nvSpPr>
        <p:spPr>
          <a:xfrm>
            <a:off x="468497" y="729699"/>
            <a:ext cx="9864223" cy="584775"/>
          </a:xfrm>
          <a:prstGeom prst="rect">
            <a:avLst/>
          </a:prstGeom>
          <a:noFill/>
        </p:spPr>
        <p:txBody>
          <a:bodyPr wrap="square" rtlCol="0">
            <a:spAutoFit/>
          </a:bodyPr>
          <a:lstStyle/>
          <a:p>
            <a:r>
              <a:rPr lang="fr-FR" sz="3200" dirty="0">
                <a:solidFill>
                  <a:srgbClr val="99CCE7"/>
                </a:solidFill>
                <a:latin typeface="General Sans Semibold" pitchFamily="50" charset="0"/>
              </a:rPr>
              <a:t>La rémunération</a:t>
            </a:r>
          </a:p>
        </p:txBody>
      </p:sp>
      <p:sp>
        <p:nvSpPr>
          <p:cNvPr id="2" name="Shape 7">
            <a:extLst>
              <a:ext uri="{FF2B5EF4-FFF2-40B4-BE49-F238E27FC236}">
                <a16:creationId xmlns:a16="http://schemas.microsoft.com/office/drawing/2014/main" id="{1EC24B14-C6D5-6F65-A19E-F681E9EB9BAB}"/>
              </a:ext>
            </a:extLst>
          </p:cNvPr>
          <p:cNvSpPr/>
          <p:nvPr/>
        </p:nvSpPr>
        <p:spPr>
          <a:xfrm>
            <a:off x="995999" y="3050373"/>
            <a:ext cx="232013" cy="230105"/>
          </a:xfrm>
          <a:prstGeom prst="roundRect">
            <a:avLst>
              <a:gd name="adj" fmla="val 18669"/>
            </a:avLst>
          </a:prstGeom>
          <a:solidFill>
            <a:srgbClr val="273479"/>
          </a:solidFill>
          <a:ln w="4763">
            <a:noFill/>
            <a:prstDash val="solid"/>
          </a:ln>
        </p:spPr>
        <p:txBody>
          <a:bodyPr/>
          <a:lstStyle/>
          <a:p>
            <a:endParaRPr lang="fr-FR"/>
          </a:p>
        </p:txBody>
      </p:sp>
      <p:sp>
        <p:nvSpPr>
          <p:cNvPr id="3" name="Shape 7">
            <a:extLst>
              <a:ext uri="{FF2B5EF4-FFF2-40B4-BE49-F238E27FC236}">
                <a16:creationId xmlns:a16="http://schemas.microsoft.com/office/drawing/2014/main" id="{732DCBFB-0DA9-E9BB-8BF5-22C3BB145747}"/>
              </a:ext>
            </a:extLst>
          </p:cNvPr>
          <p:cNvSpPr/>
          <p:nvPr/>
        </p:nvSpPr>
        <p:spPr>
          <a:xfrm>
            <a:off x="995998" y="3585041"/>
            <a:ext cx="232013" cy="230105"/>
          </a:xfrm>
          <a:prstGeom prst="roundRect">
            <a:avLst>
              <a:gd name="adj" fmla="val 18669"/>
            </a:avLst>
          </a:prstGeom>
          <a:solidFill>
            <a:srgbClr val="273479"/>
          </a:solidFill>
          <a:ln w="4763">
            <a:noFill/>
            <a:prstDash val="solid"/>
          </a:ln>
        </p:spPr>
        <p:txBody>
          <a:bodyPr/>
          <a:lstStyle/>
          <a:p>
            <a:endParaRPr lang="fr-FR"/>
          </a:p>
        </p:txBody>
      </p:sp>
      <p:sp>
        <p:nvSpPr>
          <p:cNvPr id="8" name="Shape 7">
            <a:extLst>
              <a:ext uri="{FF2B5EF4-FFF2-40B4-BE49-F238E27FC236}">
                <a16:creationId xmlns:a16="http://schemas.microsoft.com/office/drawing/2014/main" id="{99FCB063-28F9-4976-AD44-8DD6DFD0057D}"/>
              </a:ext>
            </a:extLst>
          </p:cNvPr>
          <p:cNvSpPr/>
          <p:nvPr/>
        </p:nvSpPr>
        <p:spPr>
          <a:xfrm>
            <a:off x="6190952" y="3056589"/>
            <a:ext cx="232013" cy="230105"/>
          </a:xfrm>
          <a:prstGeom prst="roundRect">
            <a:avLst>
              <a:gd name="adj" fmla="val 18669"/>
            </a:avLst>
          </a:prstGeom>
          <a:solidFill>
            <a:srgbClr val="273479"/>
          </a:solidFill>
          <a:ln w="4763">
            <a:noFill/>
            <a:prstDash val="solid"/>
          </a:ln>
        </p:spPr>
        <p:txBody>
          <a:bodyPr/>
          <a:lstStyle/>
          <a:p>
            <a:endParaRPr lang="fr-FR"/>
          </a:p>
        </p:txBody>
      </p:sp>
      <p:sp>
        <p:nvSpPr>
          <p:cNvPr id="9" name="Shape 7">
            <a:extLst>
              <a:ext uri="{FF2B5EF4-FFF2-40B4-BE49-F238E27FC236}">
                <a16:creationId xmlns:a16="http://schemas.microsoft.com/office/drawing/2014/main" id="{14ED530F-7227-97B2-65E3-451FE64D50F8}"/>
              </a:ext>
            </a:extLst>
          </p:cNvPr>
          <p:cNvSpPr/>
          <p:nvPr/>
        </p:nvSpPr>
        <p:spPr>
          <a:xfrm>
            <a:off x="6190952" y="3591257"/>
            <a:ext cx="232013" cy="230105"/>
          </a:xfrm>
          <a:prstGeom prst="roundRect">
            <a:avLst>
              <a:gd name="adj" fmla="val 18669"/>
            </a:avLst>
          </a:prstGeom>
          <a:solidFill>
            <a:srgbClr val="273479"/>
          </a:solidFill>
          <a:ln w="4763">
            <a:noFill/>
            <a:prstDash val="solid"/>
          </a:ln>
        </p:spPr>
        <p:txBody>
          <a:bodyPr/>
          <a:lstStyle/>
          <a:p>
            <a:endParaRPr lang="fr-FR"/>
          </a:p>
        </p:txBody>
      </p:sp>
      <p:sp>
        <p:nvSpPr>
          <p:cNvPr id="14" name="ZoneTexte 13">
            <a:extLst>
              <a:ext uri="{FF2B5EF4-FFF2-40B4-BE49-F238E27FC236}">
                <a16:creationId xmlns:a16="http://schemas.microsoft.com/office/drawing/2014/main" id="{A65028D1-30BB-8363-980E-B13A8BAFF0A4}"/>
              </a:ext>
            </a:extLst>
          </p:cNvPr>
          <p:cNvSpPr txBox="1"/>
          <p:nvPr/>
        </p:nvSpPr>
        <p:spPr>
          <a:xfrm>
            <a:off x="1335024" y="2974968"/>
            <a:ext cx="3483864" cy="369332"/>
          </a:xfrm>
          <a:prstGeom prst="rect">
            <a:avLst/>
          </a:prstGeom>
          <a:noFill/>
        </p:spPr>
        <p:txBody>
          <a:bodyPr wrap="square" rtlCol="0">
            <a:spAutoFit/>
          </a:bodyPr>
          <a:lstStyle/>
          <a:p>
            <a:r>
              <a:rPr lang="fr-FR" dirty="0">
                <a:solidFill>
                  <a:srgbClr val="273479"/>
                </a:solidFill>
                <a:latin typeface="Satoshi" pitchFamily="50" charset="0"/>
              </a:rPr>
              <a:t>Le </a:t>
            </a:r>
            <a:r>
              <a:rPr lang="fr-FR" b="1" dirty="0">
                <a:solidFill>
                  <a:srgbClr val="E15446"/>
                </a:solidFill>
                <a:latin typeface="Satoshi" pitchFamily="50" charset="0"/>
              </a:rPr>
              <a:t>traitement indiciaire</a:t>
            </a:r>
          </a:p>
        </p:txBody>
      </p:sp>
      <p:sp>
        <p:nvSpPr>
          <p:cNvPr id="15" name="ZoneTexte 14">
            <a:extLst>
              <a:ext uri="{FF2B5EF4-FFF2-40B4-BE49-F238E27FC236}">
                <a16:creationId xmlns:a16="http://schemas.microsoft.com/office/drawing/2014/main" id="{2928DB76-961E-2936-2F0F-4DA8605B2D1E}"/>
              </a:ext>
            </a:extLst>
          </p:cNvPr>
          <p:cNvSpPr txBox="1"/>
          <p:nvPr/>
        </p:nvSpPr>
        <p:spPr>
          <a:xfrm>
            <a:off x="1335024" y="3515852"/>
            <a:ext cx="3118104" cy="380913"/>
          </a:xfrm>
          <a:prstGeom prst="rect">
            <a:avLst/>
          </a:prstGeom>
          <a:noFill/>
        </p:spPr>
        <p:txBody>
          <a:bodyPr wrap="square" rtlCol="0">
            <a:spAutoFit/>
          </a:bodyPr>
          <a:lstStyle/>
          <a:p>
            <a:r>
              <a:rPr lang="fr-FR" dirty="0">
                <a:solidFill>
                  <a:srgbClr val="273479"/>
                </a:solidFill>
                <a:latin typeface="Satoshi" pitchFamily="50" charset="0"/>
              </a:rPr>
              <a:t>L’</a:t>
            </a:r>
            <a:r>
              <a:rPr lang="fr-FR" b="1" dirty="0">
                <a:solidFill>
                  <a:srgbClr val="E15446"/>
                </a:solidFill>
                <a:latin typeface="Satoshi" pitchFamily="50" charset="0"/>
              </a:rPr>
              <a:t>indemnité de résidence </a:t>
            </a:r>
          </a:p>
        </p:txBody>
      </p:sp>
      <p:sp>
        <p:nvSpPr>
          <p:cNvPr id="16" name="ZoneTexte 15">
            <a:extLst>
              <a:ext uri="{FF2B5EF4-FFF2-40B4-BE49-F238E27FC236}">
                <a16:creationId xmlns:a16="http://schemas.microsoft.com/office/drawing/2014/main" id="{9DD685D8-65D1-3670-490B-D36237F986E2}"/>
              </a:ext>
            </a:extLst>
          </p:cNvPr>
          <p:cNvSpPr txBox="1"/>
          <p:nvPr/>
        </p:nvSpPr>
        <p:spPr>
          <a:xfrm>
            <a:off x="6529978" y="2974968"/>
            <a:ext cx="4157071" cy="369332"/>
          </a:xfrm>
          <a:prstGeom prst="rect">
            <a:avLst/>
          </a:prstGeom>
          <a:noFill/>
        </p:spPr>
        <p:txBody>
          <a:bodyPr wrap="square" rtlCol="0">
            <a:spAutoFit/>
          </a:bodyPr>
          <a:lstStyle/>
          <a:p>
            <a:r>
              <a:rPr lang="fr-FR" dirty="0">
                <a:solidFill>
                  <a:srgbClr val="273479"/>
                </a:solidFill>
                <a:latin typeface="Satoshi" pitchFamily="50" charset="0"/>
              </a:rPr>
              <a:t>Le </a:t>
            </a:r>
            <a:r>
              <a:rPr lang="fr-FR" b="1" dirty="0">
                <a:solidFill>
                  <a:srgbClr val="E15446"/>
                </a:solidFill>
                <a:latin typeface="Satoshi" pitchFamily="50" charset="0"/>
              </a:rPr>
              <a:t>supplément familial de traitement </a:t>
            </a:r>
          </a:p>
        </p:txBody>
      </p:sp>
      <p:sp>
        <p:nvSpPr>
          <p:cNvPr id="17" name="ZoneTexte 16">
            <a:extLst>
              <a:ext uri="{FF2B5EF4-FFF2-40B4-BE49-F238E27FC236}">
                <a16:creationId xmlns:a16="http://schemas.microsoft.com/office/drawing/2014/main" id="{647E91D0-1160-41EE-698E-E9C1A2D8CFB2}"/>
              </a:ext>
            </a:extLst>
          </p:cNvPr>
          <p:cNvSpPr txBox="1"/>
          <p:nvPr/>
        </p:nvSpPr>
        <p:spPr>
          <a:xfrm>
            <a:off x="6529978" y="3515852"/>
            <a:ext cx="5076805" cy="646331"/>
          </a:xfrm>
          <a:prstGeom prst="rect">
            <a:avLst/>
          </a:prstGeom>
          <a:noFill/>
        </p:spPr>
        <p:txBody>
          <a:bodyPr wrap="square" rtlCol="0">
            <a:spAutoFit/>
          </a:bodyPr>
          <a:lstStyle/>
          <a:p>
            <a:r>
              <a:rPr lang="fr-FR" dirty="0">
                <a:solidFill>
                  <a:srgbClr val="273479"/>
                </a:solidFill>
                <a:latin typeface="Satoshi" pitchFamily="50" charset="0"/>
              </a:rPr>
              <a:t>Les </a:t>
            </a:r>
            <a:r>
              <a:rPr lang="fr-FR" b="1" dirty="0">
                <a:solidFill>
                  <a:srgbClr val="E15446"/>
                </a:solidFill>
                <a:latin typeface="Satoshi" pitchFamily="50" charset="0"/>
              </a:rPr>
              <a:t>indemnités instituées par un texte législatif ou réglementaire</a:t>
            </a:r>
            <a:endParaRPr lang="fr-FR" dirty="0">
              <a:solidFill>
                <a:srgbClr val="273479"/>
              </a:solidFill>
              <a:latin typeface="Satoshi" pitchFamily="50" charset="0"/>
            </a:endParaRPr>
          </a:p>
        </p:txBody>
      </p:sp>
      <p:sp>
        <p:nvSpPr>
          <p:cNvPr id="25" name="ZoneTexte 24">
            <a:extLst>
              <a:ext uri="{FF2B5EF4-FFF2-40B4-BE49-F238E27FC236}">
                <a16:creationId xmlns:a16="http://schemas.microsoft.com/office/drawing/2014/main" id="{9C0EA3B4-B888-DCD9-030A-8221ACA07F80}"/>
              </a:ext>
            </a:extLst>
          </p:cNvPr>
          <p:cNvSpPr txBox="1"/>
          <p:nvPr/>
        </p:nvSpPr>
        <p:spPr>
          <a:xfrm>
            <a:off x="3213607" y="4598234"/>
            <a:ext cx="6183727" cy="1893916"/>
          </a:xfrm>
          <a:prstGeom prst="rect">
            <a:avLst/>
          </a:prstGeom>
          <a:noFill/>
        </p:spPr>
        <p:txBody>
          <a:bodyPr wrap="square" rtlCol="0">
            <a:spAutoFit/>
          </a:bodyPr>
          <a:lstStyle/>
          <a:p>
            <a:pPr>
              <a:lnSpc>
                <a:spcPct val="150000"/>
              </a:lnSpc>
            </a:pPr>
            <a:r>
              <a:rPr lang="fr-FR" sz="1600" b="1" dirty="0">
                <a:solidFill>
                  <a:srgbClr val="273479"/>
                </a:solidFill>
                <a:latin typeface="Satoshi" pitchFamily="50" charset="0"/>
              </a:rPr>
              <a:t>Peuvent s’ajouter à ces éléments :</a:t>
            </a:r>
          </a:p>
          <a:p>
            <a:pPr marL="285750" indent="-285750">
              <a:lnSpc>
                <a:spcPct val="150000"/>
              </a:lnSpc>
              <a:buFont typeface="Arial" panose="020B0604020202020204" pitchFamily="34" charset="0"/>
              <a:buChar char="•"/>
            </a:pPr>
            <a:r>
              <a:rPr lang="fr-FR" sz="1600" dirty="0">
                <a:solidFill>
                  <a:srgbClr val="273479"/>
                </a:solidFill>
                <a:latin typeface="Satoshi" pitchFamily="50" charset="0"/>
              </a:rPr>
              <a:t>une NBI « </a:t>
            </a:r>
            <a:r>
              <a:rPr lang="fr-FR" sz="1600" b="1" i="1" dirty="0">
                <a:solidFill>
                  <a:srgbClr val="E15446"/>
                </a:solidFill>
                <a:latin typeface="Satoshi" pitchFamily="50" charset="0"/>
              </a:rPr>
              <a:t>nouvelle bonification indiciaire </a:t>
            </a:r>
            <a:r>
              <a:rPr lang="fr-FR" sz="1600" dirty="0">
                <a:solidFill>
                  <a:srgbClr val="273479"/>
                </a:solidFill>
                <a:latin typeface="Satoshi" pitchFamily="50" charset="0"/>
              </a:rPr>
              <a:t>» lorsque l’agent exerce des fonctions y ouvrant droit </a:t>
            </a:r>
          </a:p>
          <a:p>
            <a:pPr marL="285750" indent="-285750">
              <a:lnSpc>
                <a:spcPct val="150000"/>
              </a:lnSpc>
              <a:buFont typeface="Arial" panose="020B0604020202020204" pitchFamily="34" charset="0"/>
              <a:buChar char="•"/>
            </a:pPr>
            <a:r>
              <a:rPr lang="fr-FR" sz="1600" dirty="0">
                <a:solidFill>
                  <a:srgbClr val="273479"/>
                </a:solidFill>
                <a:latin typeface="Satoshi" pitchFamily="50" charset="0"/>
              </a:rPr>
              <a:t>des </a:t>
            </a:r>
            <a:r>
              <a:rPr lang="fr-FR" sz="1600" b="1" dirty="0">
                <a:solidFill>
                  <a:srgbClr val="E15446"/>
                </a:solidFill>
                <a:latin typeface="Satoshi" pitchFamily="50" charset="0"/>
              </a:rPr>
              <a:t>avantages en nature </a:t>
            </a:r>
            <a:r>
              <a:rPr lang="fr-FR" sz="1600" dirty="0">
                <a:solidFill>
                  <a:srgbClr val="273479"/>
                </a:solidFill>
                <a:latin typeface="Satoshi" pitchFamily="50" charset="0"/>
              </a:rPr>
              <a:t>comme un logement de fonction ou un véhicule de service.</a:t>
            </a:r>
          </a:p>
        </p:txBody>
      </p:sp>
      <p:sp>
        <p:nvSpPr>
          <p:cNvPr id="34" name="ZoneTexte 33">
            <a:extLst>
              <a:ext uri="{FF2B5EF4-FFF2-40B4-BE49-F238E27FC236}">
                <a16:creationId xmlns:a16="http://schemas.microsoft.com/office/drawing/2014/main" id="{D25F34A9-0999-A6AC-6D03-6F4297E61F23}"/>
              </a:ext>
            </a:extLst>
          </p:cNvPr>
          <p:cNvSpPr txBox="1"/>
          <p:nvPr/>
        </p:nvSpPr>
        <p:spPr>
          <a:xfrm>
            <a:off x="896112" y="1676305"/>
            <a:ext cx="9592056" cy="923330"/>
          </a:xfrm>
          <a:prstGeom prst="rect">
            <a:avLst/>
          </a:prstGeom>
          <a:noFill/>
        </p:spPr>
        <p:txBody>
          <a:bodyPr wrap="square" rtlCol="0">
            <a:spAutoFit/>
          </a:bodyPr>
          <a:lstStyle/>
          <a:p>
            <a:r>
              <a:rPr lang="fr-FR" b="1" dirty="0">
                <a:solidFill>
                  <a:srgbClr val="273479"/>
                </a:solidFill>
                <a:latin typeface="Satoshi" pitchFamily="50" charset="0"/>
                <a:ea typeface="Verdana" panose="020B0604030504040204" pitchFamily="34" charset="0"/>
              </a:rPr>
              <a:t>Les éléments obligatoires </a:t>
            </a:r>
          </a:p>
          <a:p>
            <a:endParaRPr lang="fr-FR" dirty="0">
              <a:solidFill>
                <a:srgbClr val="273479"/>
              </a:solidFill>
              <a:latin typeface="Satoshi" pitchFamily="50" charset="0"/>
              <a:ea typeface="Verdana" panose="020B0604030504040204" pitchFamily="34" charset="0"/>
            </a:endParaRPr>
          </a:p>
          <a:p>
            <a:r>
              <a:rPr lang="fr-FR" dirty="0">
                <a:solidFill>
                  <a:srgbClr val="273479"/>
                </a:solidFill>
                <a:latin typeface="Satoshi" pitchFamily="50" charset="0"/>
                <a:ea typeface="Verdana" panose="020B0604030504040204" pitchFamily="34" charset="0"/>
              </a:rPr>
              <a:t>La composition de la rémunération des fonctionnaires comprend :</a:t>
            </a:r>
          </a:p>
        </p:txBody>
      </p:sp>
      <p:sp>
        <p:nvSpPr>
          <p:cNvPr id="4" name="Ellipse 3">
            <a:extLst>
              <a:ext uri="{FF2B5EF4-FFF2-40B4-BE49-F238E27FC236}">
                <a16:creationId xmlns:a16="http://schemas.microsoft.com/office/drawing/2014/main" id="{6036475C-98D8-9DA8-26EC-7A7022BA9A71}"/>
              </a:ext>
            </a:extLst>
          </p:cNvPr>
          <p:cNvSpPr/>
          <p:nvPr/>
        </p:nvSpPr>
        <p:spPr>
          <a:xfrm>
            <a:off x="1703314" y="4360993"/>
            <a:ext cx="7995421" cy="2368399"/>
          </a:xfrm>
          <a:prstGeom prst="ellipse">
            <a:avLst/>
          </a:prstGeom>
          <a:no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solidFill>
                <a:srgbClr val="E15446"/>
              </a:solidFill>
            </a:endParaRPr>
          </a:p>
        </p:txBody>
      </p:sp>
    </p:spTree>
    <p:extLst>
      <p:ext uri="{BB962C8B-B14F-4D97-AF65-F5344CB8AC3E}">
        <p14:creationId xmlns:p14="http://schemas.microsoft.com/office/powerpoint/2010/main" val="19431386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64F10-55E7-D802-661B-541D05FA61EA}"/>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2A9071A8-FFC2-8B0F-DBCC-14A3DA3D62C2}"/>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069891F5-D14B-FC16-5A22-FB44D44F7613}"/>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58AA81C2-E421-14B0-1AD2-2E7A12C58A69}"/>
              </a:ext>
            </a:extLst>
          </p:cNvPr>
          <p:cNvSpPr txBox="1"/>
          <p:nvPr/>
        </p:nvSpPr>
        <p:spPr>
          <a:xfrm>
            <a:off x="468497" y="729699"/>
            <a:ext cx="9864223" cy="584775"/>
          </a:xfrm>
          <a:prstGeom prst="rect">
            <a:avLst/>
          </a:prstGeom>
          <a:noFill/>
        </p:spPr>
        <p:txBody>
          <a:bodyPr wrap="square" rtlCol="0">
            <a:spAutoFit/>
          </a:bodyPr>
          <a:lstStyle/>
          <a:p>
            <a:r>
              <a:rPr lang="fr-FR" sz="3200" dirty="0">
                <a:solidFill>
                  <a:srgbClr val="99CCE7"/>
                </a:solidFill>
                <a:latin typeface="General Sans Semibold" pitchFamily="50" charset="0"/>
              </a:rPr>
              <a:t>Le régime indemnitaire</a:t>
            </a:r>
          </a:p>
        </p:txBody>
      </p:sp>
      <p:sp>
        <p:nvSpPr>
          <p:cNvPr id="34" name="ZoneTexte 33">
            <a:extLst>
              <a:ext uri="{FF2B5EF4-FFF2-40B4-BE49-F238E27FC236}">
                <a16:creationId xmlns:a16="http://schemas.microsoft.com/office/drawing/2014/main" id="{C3B5A720-6E60-6035-A1EE-EA16A1064787}"/>
              </a:ext>
            </a:extLst>
          </p:cNvPr>
          <p:cNvSpPr txBox="1"/>
          <p:nvPr/>
        </p:nvSpPr>
        <p:spPr>
          <a:xfrm>
            <a:off x="1299972" y="1896711"/>
            <a:ext cx="9592056" cy="3970318"/>
          </a:xfrm>
          <a:prstGeom prst="rect">
            <a:avLst/>
          </a:prstGeom>
          <a:noFill/>
        </p:spPr>
        <p:txBody>
          <a:bodyPr wrap="square" rtlCol="0">
            <a:spAutoFit/>
          </a:bodyPr>
          <a:lstStyle/>
          <a:p>
            <a:r>
              <a:rPr lang="fr-FR" dirty="0">
                <a:solidFill>
                  <a:srgbClr val="273479"/>
                </a:solidFill>
                <a:latin typeface="Satoshi" pitchFamily="50" charset="0"/>
                <a:ea typeface="Verdana" panose="020B0604030504040204" pitchFamily="34" charset="0"/>
              </a:rPr>
              <a:t>Le régime indemnitaire est un </a:t>
            </a:r>
            <a:r>
              <a:rPr lang="fr-FR" b="1" dirty="0">
                <a:solidFill>
                  <a:srgbClr val="E15446"/>
                </a:solidFill>
                <a:latin typeface="Satoshi" pitchFamily="50" charset="0"/>
                <a:ea typeface="Verdana" panose="020B0604030504040204" pitchFamily="34" charset="0"/>
              </a:rPr>
              <a:t>complément du traitement </a:t>
            </a:r>
            <a:r>
              <a:rPr lang="fr-FR" dirty="0">
                <a:solidFill>
                  <a:srgbClr val="273479"/>
                </a:solidFill>
                <a:latin typeface="Satoshi" pitchFamily="50" charset="0"/>
                <a:ea typeface="Verdana" panose="020B0604030504040204" pitchFamily="34" charset="0"/>
              </a:rPr>
              <a:t>distinct des autres éléments de rémunération.</a:t>
            </a:r>
          </a:p>
          <a:p>
            <a:endParaRPr lang="fr-FR" dirty="0">
              <a:solidFill>
                <a:srgbClr val="273479"/>
              </a:solidFill>
              <a:latin typeface="Satoshi" pitchFamily="50" charset="0"/>
              <a:ea typeface="Verdana" panose="020B0604030504040204" pitchFamily="34" charset="0"/>
            </a:endParaRPr>
          </a:p>
          <a:p>
            <a:r>
              <a:rPr lang="fr-FR" dirty="0">
                <a:solidFill>
                  <a:srgbClr val="273479"/>
                </a:solidFill>
                <a:latin typeface="Satoshi" pitchFamily="50" charset="0"/>
                <a:ea typeface="Verdana" panose="020B0604030504040204" pitchFamily="34" charset="0"/>
              </a:rPr>
              <a:t>Le </a:t>
            </a:r>
            <a:r>
              <a:rPr lang="fr-FR" b="1" dirty="0">
                <a:solidFill>
                  <a:srgbClr val="E15446"/>
                </a:solidFill>
                <a:latin typeface="Satoshi" pitchFamily="50" charset="0"/>
                <a:ea typeface="Verdana" panose="020B0604030504040204" pitchFamily="34" charset="0"/>
              </a:rPr>
              <a:t>RIFSEEP</a:t>
            </a:r>
            <a:r>
              <a:rPr lang="fr-FR" dirty="0">
                <a:solidFill>
                  <a:srgbClr val="273479"/>
                </a:solidFill>
                <a:latin typeface="Satoshi" pitchFamily="50" charset="0"/>
                <a:ea typeface="Verdana" panose="020B0604030504040204" pitchFamily="34" charset="0"/>
              </a:rPr>
              <a:t> a vocation à s’appliquer à l’</a:t>
            </a:r>
            <a:r>
              <a:rPr lang="fr-FR" b="1" dirty="0">
                <a:solidFill>
                  <a:srgbClr val="E15446"/>
                </a:solidFill>
                <a:latin typeface="Satoshi" pitchFamily="50" charset="0"/>
                <a:ea typeface="Verdana" panose="020B0604030504040204" pitchFamily="34" charset="0"/>
              </a:rPr>
              <a:t>ensemble des fonctionnaires territoriaux</a:t>
            </a:r>
            <a:r>
              <a:rPr lang="fr-FR" dirty="0">
                <a:solidFill>
                  <a:srgbClr val="273479"/>
                </a:solidFill>
                <a:latin typeface="Satoshi" pitchFamily="50" charset="0"/>
                <a:ea typeface="Verdana" panose="020B0604030504040204" pitchFamily="34" charset="0"/>
              </a:rPr>
              <a:t>, sauf pour les filières police municipale (les agents de police ont un régime indemnitaire propre) et sapeurs-pompiers, et à </a:t>
            </a:r>
            <a:r>
              <a:rPr lang="fr-FR" b="1" dirty="0">
                <a:solidFill>
                  <a:srgbClr val="E15446"/>
                </a:solidFill>
                <a:latin typeface="Satoshi" pitchFamily="50" charset="0"/>
                <a:ea typeface="Verdana" panose="020B0604030504040204" pitchFamily="34" charset="0"/>
              </a:rPr>
              <a:t>se substituer à l’ensemble des primes</a:t>
            </a:r>
            <a:r>
              <a:rPr lang="fr-FR" dirty="0">
                <a:solidFill>
                  <a:srgbClr val="273479"/>
                </a:solidFill>
                <a:latin typeface="Satoshi" pitchFamily="50" charset="0"/>
                <a:ea typeface="Verdana" panose="020B0604030504040204" pitchFamily="34" charset="0"/>
              </a:rPr>
              <a:t>. </a:t>
            </a:r>
          </a:p>
          <a:p>
            <a:endParaRPr lang="fr-FR" dirty="0">
              <a:solidFill>
                <a:srgbClr val="273479"/>
              </a:solidFill>
              <a:latin typeface="Satoshi" pitchFamily="50" charset="0"/>
              <a:ea typeface="Verdana" panose="020B0604030504040204" pitchFamily="34" charset="0"/>
            </a:endParaRPr>
          </a:p>
          <a:p>
            <a:r>
              <a:rPr lang="fr-FR" dirty="0">
                <a:solidFill>
                  <a:srgbClr val="273479"/>
                </a:solidFill>
                <a:latin typeface="Satoshi" pitchFamily="50" charset="0"/>
                <a:ea typeface="Verdana" panose="020B0604030504040204" pitchFamily="34" charset="0"/>
              </a:rPr>
              <a:t>Le RIFSEEP se compose de </a:t>
            </a:r>
            <a:r>
              <a:rPr lang="fr-FR" b="1" dirty="0">
                <a:solidFill>
                  <a:srgbClr val="E15446"/>
                </a:solidFill>
                <a:latin typeface="Satoshi" pitchFamily="50" charset="0"/>
                <a:ea typeface="Verdana" panose="020B0604030504040204" pitchFamily="34" charset="0"/>
              </a:rPr>
              <a:t>deux éléments </a:t>
            </a:r>
            <a:r>
              <a:rPr lang="fr-FR" dirty="0">
                <a:solidFill>
                  <a:srgbClr val="273479"/>
                </a:solidFill>
                <a:latin typeface="Satoshi" pitchFamily="50" charset="0"/>
                <a:ea typeface="Verdana" panose="020B0604030504040204" pitchFamily="34" charset="0"/>
              </a:rPr>
              <a:t>:</a:t>
            </a:r>
          </a:p>
          <a:p>
            <a:endParaRPr lang="fr-FR" dirty="0">
              <a:solidFill>
                <a:srgbClr val="273479"/>
              </a:solidFill>
              <a:latin typeface="Satoshi" pitchFamily="50" charset="0"/>
              <a:ea typeface="Verdana" panose="020B0604030504040204" pitchFamily="34" charset="0"/>
            </a:endParaRPr>
          </a:p>
          <a:p>
            <a:pPr marL="285750" indent="-285750">
              <a:buFont typeface="Arial" panose="020B0604020202020204" pitchFamily="34" charset="0"/>
              <a:buChar char="•"/>
            </a:pPr>
            <a:r>
              <a:rPr lang="fr-FR" dirty="0">
                <a:solidFill>
                  <a:srgbClr val="273479"/>
                </a:solidFill>
                <a:latin typeface="Satoshi" pitchFamily="50" charset="0"/>
                <a:ea typeface="Verdana" panose="020B0604030504040204" pitchFamily="34" charset="0"/>
              </a:rPr>
              <a:t>Une composante principale : l’</a:t>
            </a:r>
            <a:r>
              <a:rPr lang="fr-FR" b="1" dirty="0">
                <a:solidFill>
                  <a:srgbClr val="E15446"/>
                </a:solidFill>
                <a:latin typeface="Satoshi" pitchFamily="50" charset="0"/>
                <a:ea typeface="Verdana" panose="020B0604030504040204" pitchFamily="34" charset="0"/>
              </a:rPr>
              <a:t>IFSE</a:t>
            </a:r>
            <a:r>
              <a:rPr lang="fr-FR" dirty="0">
                <a:solidFill>
                  <a:srgbClr val="273479"/>
                </a:solidFill>
                <a:latin typeface="Satoshi" pitchFamily="50" charset="0"/>
                <a:ea typeface="Verdana" panose="020B0604030504040204" pitchFamily="34" charset="0"/>
              </a:rPr>
              <a:t> (Indemnité de Fonctions, de Sujétions et d’Expertise)</a:t>
            </a:r>
          </a:p>
          <a:p>
            <a:r>
              <a:rPr lang="fr-FR" dirty="0">
                <a:solidFill>
                  <a:srgbClr val="273479"/>
                </a:solidFill>
                <a:latin typeface="Satoshi" pitchFamily="50" charset="0"/>
                <a:ea typeface="Verdana" panose="020B0604030504040204" pitchFamily="34" charset="0"/>
              </a:rPr>
              <a:t>       Versement mensuel</a:t>
            </a:r>
          </a:p>
          <a:p>
            <a:endParaRPr lang="fr-FR" dirty="0">
              <a:solidFill>
                <a:srgbClr val="273479"/>
              </a:solidFill>
              <a:latin typeface="Satoshi" pitchFamily="50" charset="0"/>
              <a:ea typeface="Verdana" panose="020B0604030504040204" pitchFamily="34" charset="0"/>
            </a:endParaRPr>
          </a:p>
          <a:p>
            <a:pPr marL="285750" indent="-285750">
              <a:buFont typeface="Arial" panose="020B0604020202020204" pitchFamily="34" charset="0"/>
              <a:buChar char="•"/>
            </a:pPr>
            <a:r>
              <a:rPr lang="fr-FR" dirty="0">
                <a:solidFill>
                  <a:srgbClr val="273479"/>
                </a:solidFill>
                <a:latin typeface="Satoshi" pitchFamily="50" charset="0"/>
                <a:ea typeface="Verdana" panose="020B0604030504040204" pitchFamily="34" charset="0"/>
              </a:rPr>
              <a:t>Une composante facultative : le </a:t>
            </a:r>
            <a:r>
              <a:rPr lang="fr-FR" b="1" dirty="0">
                <a:solidFill>
                  <a:srgbClr val="E15446"/>
                </a:solidFill>
                <a:latin typeface="Satoshi" pitchFamily="50" charset="0"/>
                <a:ea typeface="Verdana" panose="020B0604030504040204" pitchFamily="34" charset="0"/>
              </a:rPr>
              <a:t>CIA</a:t>
            </a:r>
            <a:r>
              <a:rPr lang="fr-FR" dirty="0">
                <a:solidFill>
                  <a:srgbClr val="273479"/>
                </a:solidFill>
                <a:latin typeface="Satoshi" pitchFamily="50" charset="0"/>
                <a:ea typeface="Verdana" panose="020B0604030504040204" pitchFamily="34" charset="0"/>
              </a:rPr>
              <a:t> (Complément Indemnitaire Annuel) destiné à valoriser l’engagement professionnel</a:t>
            </a:r>
          </a:p>
        </p:txBody>
      </p:sp>
      <p:sp>
        <p:nvSpPr>
          <p:cNvPr id="4" name="Flèche : droite 3">
            <a:extLst>
              <a:ext uri="{FF2B5EF4-FFF2-40B4-BE49-F238E27FC236}">
                <a16:creationId xmlns:a16="http://schemas.microsoft.com/office/drawing/2014/main" id="{90570351-98D6-C64E-C880-5086DB93AFCE}"/>
              </a:ext>
            </a:extLst>
          </p:cNvPr>
          <p:cNvSpPr/>
          <p:nvPr/>
        </p:nvSpPr>
        <p:spPr>
          <a:xfrm>
            <a:off x="1404747" y="4724400"/>
            <a:ext cx="309753" cy="209550"/>
          </a:xfrm>
          <a:prstGeom prst="rightArrow">
            <a:avLst/>
          </a:prstGeom>
          <a:solidFill>
            <a:srgbClr val="273479"/>
          </a:solidFill>
          <a:ln>
            <a:solidFill>
              <a:srgbClr val="27347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42768616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34471C-1850-8D90-D829-DE758C20B1EF}"/>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74171359-D2A0-059E-2CF3-C8C246D68EAE}"/>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E33F33DE-72C8-92B7-B0DA-41AB2DFACBEB}"/>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4228CE57-94C1-8DBD-3711-C42F0B8FD8F0}"/>
              </a:ext>
            </a:extLst>
          </p:cNvPr>
          <p:cNvSpPr txBox="1"/>
          <p:nvPr/>
        </p:nvSpPr>
        <p:spPr>
          <a:xfrm>
            <a:off x="471610" y="936163"/>
            <a:ext cx="10011291" cy="584775"/>
          </a:xfrm>
          <a:prstGeom prst="rect">
            <a:avLst/>
          </a:prstGeom>
          <a:noFill/>
        </p:spPr>
        <p:txBody>
          <a:bodyPr wrap="square" rtlCol="0">
            <a:spAutoFit/>
          </a:bodyPr>
          <a:lstStyle/>
          <a:p>
            <a:r>
              <a:rPr lang="fr-FR" sz="3200" dirty="0">
                <a:solidFill>
                  <a:srgbClr val="99CCE7"/>
                </a:solidFill>
                <a:latin typeface="General Sans Semibold" pitchFamily="50" charset="0"/>
              </a:rPr>
              <a:t>La politique sociale</a:t>
            </a:r>
          </a:p>
        </p:txBody>
      </p:sp>
      <p:sp>
        <p:nvSpPr>
          <p:cNvPr id="12" name="Shape 1">
            <a:extLst>
              <a:ext uri="{FF2B5EF4-FFF2-40B4-BE49-F238E27FC236}">
                <a16:creationId xmlns:a16="http://schemas.microsoft.com/office/drawing/2014/main" id="{7A937137-7871-8CB8-4C98-2F8323C0C08C}"/>
              </a:ext>
            </a:extLst>
          </p:cNvPr>
          <p:cNvSpPr/>
          <p:nvPr/>
        </p:nvSpPr>
        <p:spPr>
          <a:xfrm>
            <a:off x="1822704" y="2889504"/>
            <a:ext cx="4120895" cy="3499569"/>
          </a:xfrm>
          <a:prstGeom prst="roundRect">
            <a:avLst>
              <a:gd name="adj" fmla="val 1793"/>
            </a:avLst>
          </a:prstGeom>
          <a:solidFill>
            <a:srgbClr val="FFFFFF"/>
          </a:solidFill>
          <a:ln w="14288">
            <a:solidFill>
              <a:srgbClr val="273479"/>
            </a:solidFill>
            <a:prstDash val="solid"/>
          </a:ln>
        </p:spPr>
        <p:txBody>
          <a:bodyPr/>
          <a:lstStyle/>
          <a:p>
            <a:endParaRPr lang="fr-FR"/>
          </a:p>
        </p:txBody>
      </p:sp>
      <p:sp>
        <p:nvSpPr>
          <p:cNvPr id="19" name="Text 2">
            <a:extLst>
              <a:ext uri="{FF2B5EF4-FFF2-40B4-BE49-F238E27FC236}">
                <a16:creationId xmlns:a16="http://schemas.microsoft.com/office/drawing/2014/main" id="{3D21AD06-F54B-BFFB-EBFC-3F487F0EA9AD}"/>
              </a:ext>
            </a:extLst>
          </p:cNvPr>
          <p:cNvSpPr/>
          <p:nvPr/>
        </p:nvSpPr>
        <p:spPr>
          <a:xfrm>
            <a:off x="2070886" y="3070233"/>
            <a:ext cx="3625825" cy="512766"/>
          </a:xfrm>
          <a:prstGeom prst="rect">
            <a:avLst/>
          </a:prstGeom>
          <a:noFill/>
          <a:ln/>
        </p:spPr>
        <p:txBody>
          <a:bodyPr wrap="square" lIns="0" tIns="0" rIns="0" bIns="0" rtlCol="0" anchor="t">
            <a:normAutofit/>
          </a:bodyPr>
          <a:lstStyle/>
          <a:p>
            <a:pPr marL="0" indent="0" algn="ctr">
              <a:lnSpc>
                <a:spcPct val="104000"/>
              </a:lnSpc>
              <a:buNone/>
            </a:pPr>
            <a:r>
              <a:rPr lang="en-US" b="1" dirty="0" err="1">
                <a:solidFill>
                  <a:srgbClr val="273479"/>
                </a:solidFill>
                <a:latin typeface="General Sans Semibold" pitchFamily="50" charset="0"/>
                <a:ea typeface="Inter Bold" pitchFamily="34" charset="-122"/>
                <a:cs typeface="Inter Bold" pitchFamily="34" charset="-120"/>
              </a:rPr>
              <a:t>L’action</a:t>
            </a:r>
            <a:r>
              <a:rPr lang="en-US" b="1" dirty="0">
                <a:solidFill>
                  <a:srgbClr val="273479"/>
                </a:solidFill>
                <a:latin typeface="General Sans Semibold" pitchFamily="50" charset="0"/>
                <a:ea typeface="Inter Bold" pitchFamily="34" charset="-122"/>
                <a:cs typeface="Inter Bold" pitchFamily="34" charset="-120"/>
              </a:rPr>
              <a:t> </a:t>
            </a:r>
            <a:r>
              <a:rPr lang="en-US" b="1" dirty="0" err="1">
                <a:solidFill>
                  <a:srgbClr val="273479"/>
                </a:solidFill>
                <a:latin typeface="General Sans Semibold" pitchFamily="50" charset="0"/>
                <a:ea typeface="Inter Bold" pitchFamily="34" charset="-122"/>
                <a:cs typeface="Inter Bold" pitchFamily="34" charset="-120"/>
              </a:rPr>
              <a:t>sociale</a:t>
            </a:r>
            <a:endParaRPr lang="en-US" b="1" dirty="0">
              <a:solidFill>
                <a:srgbClr val="273479"/>
              </a:solidFill>
              <a:latin typeface="General Sans Semibold" pitchFamily="50" charset="0"/>
              <a:ea typeface="Inter Bold" pitchFamily="34" charset="-122"/>
              <a:cs typeface="Inter Bold" pitchFamily="34" charset="-120"/>
            </a:endParaRPr>
          </a:p>
        </p:txBody>
      </p:sp>
      <p:sp>
        <p:nvSpPr>
          <p:cNvPr id="20" name="Text 3">
            <a:extLst>
              <a:ext uri="{FF2B5EF4-FFF2-40B4-BE49-F238E27FC236}">
                <a16:creationId xmlns:a16="http://schemas.microsoft.com/office/drawing/2014/main" id="{AAA1BEE9-B586-4919-4AF5-52EEAC2AE548}"/>
              </a:ext>
            </a:extLst>
          </p:cNvPr>
          <p:cNvSpPr/>
          <p:nvPr/>
        </p:nvSpPr>
        <p:spPr>
          <a:xfrm>
            <a:off x="2070886" y="3582999"/>
            <a:ext cx="3625825" cy="2397921"/>
          </a:xfrm>
          <a:prstGeom prst="rect">
            <a:avLst/>
          </a:prstGeom>
          <a:noFill/>
          <a:ln/>
        </p:spPr>
        <p:txBody>
          <a:bodyPr wrap="square" lIns="0" tIns="0" rIns="0" bIns="0" rtlCol="0" anchor="t">
            <a:normAutofit/>
          </a:bodyPr>
          <a:lstStyle/>
          <a:p>
            <a:pPr algn="just">
              <a:lnSpc>
                <a:spcPct val="120000"/>
              </a:lnSpc>
              <a:buSzPct val="100000"/>
            </a:pPr>
            <a:r>
              <a:rPr lang="fr-FR" sz="1600" dirty="0">
                <a:solidFill>
                  <a:srgbClr val="273479"/>
                </a:solidFill>
                <a:latin typeface="Satoshi" pitchFamily="50" charset="0"/>
                <a:ea typeface="Inter" pitchFamily="34" charset="-122"/>
                <a:cs typeface="Inter" pitchFamily="34" charset="-120"/>
              </a:rPr>
              <a:t>Dépense obligatoire pour toutes les collectivités, vise à améliorer les conditions de vie des agents publics, de leurs familles, notamment dans les domaines de la restauration, du logement, de l’enfance, des loisirs et à les aider à faire face à des situations difficiles</a:t>
            </a:r>
          </a:p>
        </p:txBody>
      </p:sp>
      <p:sp>
        <p:nvSpPr>
          <p:cNvPr id="22" name="Shape 1">
            <a:extLst>
              <a:ext uri="{FF2B5EF4-FFF2-40B4-BE49-F238E27FC236}">
                <a16:creationId xmlns:a16="http://schemas.microsoft.com/office/drawing/2014/main" id="{0D20DA5B-B6A3-B0E7-6FEA-8A0174E44DDE}"/>
              </a:ext>
            </a:extLst>
          </p:cNvPr>
          <p:cNvSpPr/>
          <p:nvPr/>
        </p:nvSpPr>
        <p:spPr>
          <a:xfrm>
            <a:off x="7147490" y="2889504"/>
            <a:ext cx="4120895" cy="3499569"/>
          </a:xfrm>
          <a:prstGeom prst="roundRect">
            <a:avLst>
              <a:gd name="adj" fmla="val 1793"/>
            </a:avLst>
          </a:prstGeom>
          <a:solidFill>
            <a:srgbClr val="FFFFFF"/>
          </a:solidFill>
          <a:ln w="14288">
            <a:solidFill>
              <a:srgbClr val="273479"/>
            </a:solidFill>
            <a:prstDash val="solid"/>
          </a:ln>
        </p:spPr>
        <p:txBody>
          <a:bodyPr/>
          <a:lstStyle/>
          <a:p>
            <a:endParaRPr lang="fr-FR"/>
          </a:p>
        </p:txBody>
      </p:sp>
      <p:sp>
        <p:nvSpPr>
          <p:cNvPr id="23" name="Text 2">
            <a:extLst>
              <a:ext uri="{FF2B5EF4-FFF2-40B4-BE49-F238E27FC236}">
                <a16:creationId xmlns:a16="http://schemas.microsoft.com/office/drawing/2014/main" id="{069F5AD6-A55F-29BC-2755-9724D7A24170}"/>
              </a:ext>
            </a:extLst>
          </p:cNvPr>
          <p:cNvSpPr/>
          <p:nvPr/>
        </p:nvSpPr>
        <p:spPr>
          <a:xfrm>
            <a:off x="7395672" y="3070233"/>
            <a:ext cx="3595415" cy="512766"/>
          </a:xfrm>
          <a:prstGeom prst="rect">
            <a:avLst/>
          </a:prstGeom>
          <a:noFill/>
          <a:ln/>
        </p:spPr>
        <p:txBody>
          <a:bodyPr wrap="square" lIns="0" tIns="0" rIns="0" bIns="0" rtlCol="0" anchor="t">
            <a:normAutofit fontScale="92500" lnSpcReduction="10000"/>
          </a:bodyPr>
          <a:lstStyle/>
          <a:p>
            <a:pPr marL="0" indent="0" algn="ctr">
              <a:lnSpc>
                <a:spcPct val="104000"/>
              </a:lnSpc>
              <a:buNone/>
            </a:pPr>
            <a:r>
              <a:rPr lang="en-US" b="1" dirty="0">
                <a:solidFill>
                  <a:srgbClr val="273479"/>
                </a:solidFill>
                <a:latin typeface="General Sans Semibold" pitchFamily="50" charset="0"/>
                <a:ea typeface="Inter Bold" pitchFamily="34" charset="-122"/>
                <a:cs typeface="Inter Bold" pitchFamily="34" charset="-120"/>
              </a:rPr>
              <a:t>La protection </a:t>
            </a:r>
            <a:r>
              <a:rPr lang="en-US" b="1" dirty="0" err="1">
                <a:solidFill>
                  <a:srgbClr val="273479"/>
                </a:solidFill>
                <a:latin typeface="General Sans Semibold" pitchFamily="50" charset="0"/>
                <a:ea typeface="Inter Bold" pitchFamily="34" charset="-122"/>
                <a:cs typeface="Inter Bold" pitchFamily="34" charset="-120"/>
              </a:rPr>
              <a:t>sociale</a:t>
            </a:r>
            <a:r>
              <a:rPr lang="en-US" b="1" dirty="0">
                <a:solidFill>
                  <a:srgbClr val="273479"/>
                </a:solidFill>
                <a:latin typeface="General Sans Semibold" pitchFamily="50" charset="0"/>
                <a:ea typeface="Inter Bold" pitchFamily="34" charset="-122"/>
                <a:cs typeface="Inter Bold" pitchFamily="34" charset="-120"/>
              </a:rPr>
              <a:t> </a:t>
            </a:r>
            <a:r>
              <a:rPr lang="en-US" b="1" dirty="0" err="1">
                <a:solidFill>
                  <a:srgbClr val="273479"/>
                </a:solidFill>
                <a:latin typeface="General Sans Semibold" pitchFamily="50" charset="0"/>
                <a:ea typeface="Inter Bold" pitchFamily="34" charset="-122"/>
                <a:cs typeface="Inter Bold" pitchFamily="34" charset="-120"/>
              </a:rPr>
              <a:t>complémentaire</a:t>
            </a:r>
            <a:r>
              <a:rPr lang="en-US" b="1" dirty="0">
                <a:solidFill>
                  <a:srgbClr val="273479"/>
                </a:solidFill>
                <a:latin typeface="General Sans Semibold" pitchFamily="50" charset="0"/>
                <a:ea typeface="Inter Bold" pitchFamily="34" charset="-122"/>
                <a:cs typeface="Inter Bold" pitchFamily="34" charset="-120"/>
              </a:rPr>
              <a:t> </a:t>
            </a:r>
          </a:p>
        </p:txBody>
      </p:sp>
      <p:sp>
        <p:nvSpPr>
          <p:cNvPr id="24" name="Text 3">
            <a:extLst>
              <a:ext uri="{FF2B5EF4-FFF2-40B4-BE49-F238E27FC236}">
                <a16:creationId xmlns:a16="http://schemas.microsoft.com/office/drawing/2014/main" id="{56C2ABF8-BDF5-4A44-F973-7242C7FE9806}"/>
              </a:ext>
            </a:extLst>
          </p:cNvPr>
          <p:cNvSpPr/>
          <p:nvPr/>
        </p:nvSpPr>
        <p:spPr>
          <a:xfrm>
            <a:off x="7395672" y="4122366"/>
            <a:ext cx="3705522" cy="1535995"/>
          </a:xfrm>
          <a:prstGeom prst="rect">
            <a:avLst/>
          </a:prstGeom>
          <a:noFill/>
          <a:ln/>
        </p:spPr>
        <p:txBody>
          <a:bodyPr wrap="square" lIns="0" tIns="0" rIns="0" bIns="0" rtlCol="0" anchor="t">
            <a:normAutofit/>
          </a:bodyPr>
          <a:lstStyle/>
          <a:p>
            <a:pPr algn="just">
              <a:lnSpc>
                <a:spcPct val="120000"/>
              </a:lnSpc>
              <a:buSzPct val="100000"/>
            </a:pPr>
            <a:r>
              <a:rPr lang="fr-FR" sz="1600" dirty="0">
                <a:solidFill>
                  <a:srgbClr val="273479"/>
                </a:solidFill>
                <a:latin typeface="Satoshi" pitchFamily="50" charset="0"/>
                <a:ea typeface="Inter" pitchFamily="34" charset="-122"/>
                <a:cs typeface="Inter" pitchFamily="34" charset="-120"/>
              </a:rPr>
              <a:t>Dispositif obligatoire constitué d’un volet « </a:t>
            </a:r>
            <a:r>
              <a:rPr lang="fr-FR" sz="1600" i="1" dirty="0">
                <a:solidFill>
                  <a:srgbClr val="273479"/>
                </a:solidFill>
                <a:latin typeface="Satoshi" pitchFamily="50" charset="0"/>
                <a:ea typeface="Inter" pitchFamily="34" charset="-122"/>
                <a:cs typeface="Inter" pitchFamily="34" charset="-120"/>
              </a:rPr>
              <a:t>mutuelle</a:t>
            </a:r>
            <a:r>
              <a:rPr lang="fr-FR" sz="1600" dirty="0">
                <a:solidFill>
                  <a:srgbClr val="273479"/>
                </a:solidFill>
                <a:latin typeface="Satoshi" pitchFamily="50" charset="0"/>
                <a:ea typeface="Inter" pitchFamily="34" charset="-122"/>
                <a:cs typeface="Inter" pitchFamily="34" charset="-120"/>
              </a:rPr>
              <a:t> » et protection de la santé de l’agent et d’un volet « </a:t>
            </a:r>
            <a:r>
              <a:rPr lang="fr-FR" sz="1600" i="1" dirty="0">
                <a:solidFill>
                  <a:srgbClr val="273479"/>
                </a:solidFill>
                <a:latin typeface="Satoshi" pitchFamily="50" charset="0"/>
                <a:ea typeface="Inter" pitchFamily="34" charset="-122"/>
                <a:cs typeface="Inter" pitchFamily="34" charset="-120"/>
              </a:rPr>
              <a:t>prévoyance</a:t>
            </a:r>
            <a:r>
              <a:rPr lang="fr-FR" sz="1600" dirty="0">
                <a:solidFill>
                  <a:srgbClr val="273479"/>
                </a:solidFill>
                <a:latin typeface="Satoshi" pitchFamily="50" charset="0"/>
                <a:ea typeface="Inter" pitchFamily="34" charset="-122"/>
                <a:cs typeface="Inter" pitchFamily="34" charset="-120"/>
              </a:rPr>
              <a:t> » dans le cadre des garanties sur les accidents de la vie. </a:t>
            </a:r>
          </a:p>
        </p:txBody>
      </p:sp>
      <p:sp>
        <p:nvSpPr>
          <p:cNvPr id="2" name="ZoneTexte 1">
            <a:extLst>
              <a:ext uri="{FF2B5EF4-FFF2-40B4-BE49-F238E27FC236}">
                <a16:creationId xmlns:a16="http://schemas.microsoft.com/office/drawing/2014/main" id="{543CCBB6-4BB9-9D46-8CFB-FC31C39E116F}"/>
              </a:ext>
            </a:extLst>
          </p:cNvPr>
          <p:cNvSpPr txBox="1"/>
          <p:nvPr/>
        </p:nvSpPr>
        <p:spPr>
          <a:xfrm>
            <a:off x="876300" y="1666875"/>
            <a:ext cx="10392085" cy="923330"/>
          </a:xfrm>
          <a:prstGeom prst="rect">
            <a:avLst/>
          </a:prstGeom>
          <a:noFill/>
        </p:spPr>
        <p:txBody>
          <a:bodyPr wrap="square" rtlCol="0">
            <a:spAutoFit/>
          </a:bodyPr>
          <a:lstStyle/>
          <a:p>
            <a:r>
              <a:rPr lang="fr-FR" dirty="0">
                <a:solidFill>
                  <a:srgbClr val="273479"/>
                </a:solidFill>
                <a:latin typeface="Satoshi" pitchFamily="50" charset="0"/>
                <a:ea typeface="Verdana" panose="020B0604030504040204" pitchFamily="34" charset="0"/>
                <a:cs typeface="Times New Roman" panose="02020603050405020304" pitchFamily="18" charset="0"/>
              </a:rPr>
              <a:t>En </a:t>
            </a:r>
            <a:r>
              <a:rPr lang="fr-FR" b="1" dirty="0">
                <a:solidFill>
                  <a:srgbClr val="E15446"/>
                </a:solidFill>
                <a:latin typeface="Satoshi" pitchFamily="50" charset="0"/>
                <a:ea typeface="Verdana" panose="020B0604030504040204" pitchFamily="34" charset="0"/>
                <a:cs typeface="Times New Roman" panose="02020603050405020304" pitchFamily="18" charset="0"/>
              </a:rPr>
              <a:t>complément du traitement </a:t>
            </a:r>
            <a:r>
              <a:rPr lang="fr-FR" dirty="0">
                <a:solidFill>
                  <a:srgbClr val="273479"/>
                </a:solidFill>
                <a:latin typeface="Satoshi" pitchFamily="50" charset="0"/>
                <a:ea typeface="Verdana" panose="020B0604030504040204" pitchFamily="34" charset="0"/>
                <a:cs typeface="Times New Roman" panose="02020603050405020304" pitchFamily="18" charset="0"/>
              </a:rPr>
              <a:t>et éventuellement du régime indemnitaire et autres primes liées à l’emploi de l’agent, l’employeur public local est amené à </a:t>
            </a:r>
            <a:r>
              <a:rPr lang="fr-FR" b="1" dirty="0">
                <a:solidFill>
                  <a:srgbClr val="E15446"/>
                </a:solidFill>
                <a:latin typeface="Satoshi" pitchFamily="50" charset="0"/>
                <a:ea typeface="Verdana" panose="020B0604030504040204" pitchFamily="34" charset="0"/>
                <a:cs typeface="Times New Roman" panose="02020603050405020304" pitchFamily="18" charset="0"/>
              </a:rPr>
              <a:t>compléter cette rémunération </a:t>
            </a:r>
            <a:r>
              <a:rPr lang="fr-FR" dirty="0">
                <a:solidFill>
                  <a:srgbClr val="273479"/>
                </a:solidFill>
                <a:latin typeface="Satoshi" pitchFamily="50" charset="0"/>
                <a:ea typeface="Verdana" panose="020B0604030504040204" pitchFamily="34" charset="0"/>
                <a:cs typeface="Times New Roman" panose="02020603050405020304" pitchFamily="18" charset="0"/>
              </a:rPr>
              <a:t>par des </a:t>
            </a:r>
            <a:r>
              <a:rPr lang="fr-FR" b="1" dirty="0">
                <a:solidFill>
                  <a:srgbClr val="E15446"/>
                </a:solidFill>
                <a:latin typeface="Satoshi" pitchFamily="50" charset="0"/>
                <a:ea typeface="Verdana" panose="020B0604030504040204" pitchFamily="34" charset="0"/>
                <a:cs typeface="Times New Roman" panose="02020603050405020304" pitchFamily="18" charset="0"/>
              </a:rPr>
              <a:t>avantages sociaux </a:t>
            </a:r>
            <a:r>
              <a:rPr lang="fr-FR" dirty="0">
                <a:solidFill>
                  <a:srgbClr val="273479"/>
                </a:solidFill>
                <a:latin typeface="Satoshi" pitchFamily="50" charset="0"/>
                <a:ea typeface="Verdana" panose="020B0604030504040204" pitchFamily="34" charset="0"/>
                <a:cs typeface="Times New Roman" panose="02020603050405020304" pitchFamily="18" charset="0"/>
              </a:rPr>
              <a:t>et différentes </a:t>
            </a:r>
            <a:r>
              <a:rPr lang="fr-FR" b="1" dirty="0">
                <a:solidFill>
                  <a:srgbClr val="E15446"/>
                </a:solidFill>
                <a:latin typeface="Satoshi" pitchFamily="50" charset="0"/>
                <a:ea typeface="Verdana" panose="020B0604030504040204" pitchFamily="34" charset="0"/>
                <a:cs typeface="Times New Roman" panose="02020603050405020304" pitchFamily="18" charset="0"/>
              </a:rPr>
              <a:t>aides sociales </a:t>
            </a:r>
            <a:r>
              <a:rPr lang="fr-FR" dirty="0">
                <a:solidFill>
                  <a:srgbClr val="273479"/>
                </a:solidFill>
                <a:latin typeface="Satoshi" pitchFamily="50" charset="0"/>
                <a:ea typeface="Verdana" panose="020B0604030504040204" pitchFamily="34" charset="0"/>
                <a:cs typeface="Times New Roman" panose="02020603050405020304" pitchFamily="18" charset="0"/>
              </a:rPr>
              <a:t>et prestations complémentaires. </a:t>
            </a:r>
          </a:p>
        </p:txBody>
      </p:sp>
    </p:spTree>
    <p:extLst>
      <p:ext uri="{BB962C8B-B14F-4D97-AF65-F5344CB8AC3E}">
        <p14:creationId xmlns:p14="http://schemas.microsoft.com/office/powerpoint/2010/main" val="9490958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06BC7C-F80B-D2E5-0213-E51E43B829BB}"/>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FBE57DBD-F8FB-4ED2-9BAB-ADDA9FFFF18A}"/>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E6BA06CB-D057-B6D0-0DCD-A1C9DBB2CF04}"/>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543E28A1-1D30-4BFE-C74A-741D3A103737}"/>
              </a:ext>
            </a:extLst>
          </p:cNvPr>
          <p:cNvSpPr txBox="1"/>
          <p:nvPr/>
        </p:nvSpPr>
        <p:spPr>
          <a:xfrm>
            <a:off x="304541" y="548032"/>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La cessation de fonctions</a:t>
            </a:r>
          </a:p>
        </p:txBody>
      </p:sp>
      <p:sp>
        <p:nvSpPr>
          <p:cNvPr id="8" name="Shape 1">
            <a:extLst>
              <a:ext uri="{FF2B5EF4-FFF2-40B4-BE49-F238E27FC236}">
                <a16:creationId xmlns:a16="http://schemas.microsoft.com/office/drawing/2014/main" id="{A40044C4-8BF9-438F-7B96-FCFF6DFE49FE}"/>
              </a:ext>
            </a:extLst>
          </p:cNvPr>
          <p:cNvSpPr/>
          <p:nvPr/>
        </p:nvSpPr>
        <p:spPr>
          <a:xfrm>
            <a:off x="1143001" y="1587495"/>
            <a:ext cx="4204716" cy="4763845"/>
          </a:xfrm>
          <a:prstGeom prst="roundRect">
            <a:avLst>
              <a:gd name="adj" fmla="val 1793"/>
            </a:avLst>
          </a:prstGeom>
          <a:solidFill>
            <a:srgbClr val="FFFFFF"/>
          </a:solidFill>
          <a:ln w="14288">
            <a:solidFill>
              <a:srgbClr val="273479"/>
            </a:solidFill>
            <a:prstDash val="solid"/>
          </a:ln>
        </p:spPr>
        <p:txBody>
          <a:bodyPr/>
          <a:lstStyle/>
          <a:p>
            <a:endParaRPr lang="fr-FR"/>
          </a:p>
        </p:txBody>
      </p:sp>
      <p:sp>
        <p:nvSpPr>
          <p:cNvPr id="9" name="Text 2">
            <a:extLst>
              <a:ext uri="{FF2B5EF4-FFF2-40B4-BE49-F238E27FC236}">
                <a16:creationId xmlns:a16="http://schemas.microsoft.com/office/drawing/2014/main" id="{2AD2CB48-DFAB-B81A-2B3B-817330F39F5A}"/>
              </a:ext>
            </a:extLst>
          </p:cNvPr>
          <p:cNvSpPr/>
          <p:nvPr/>
        </p:nvSpPr>
        <p:spPr>
          <a:xfrm>
            <a:off x="1882638" y="1762386"/>
            <a:ext cx="2725442" cy="287202"/>
          </a:xfrm>
          <a:prstGeom prst="rect">
            <a:avLst/>
          </a:prstGeom>
          <a:noFill/>
          <a:ln/>
        </p:spPr>
        <p:txBody>
          <a:bodyPr wrap="square" lIns="0" tIns="0" rIns="0" bIns="0" rtlCol="0" anchor="t">
            <a:normAutofit/>
          </a:bodyPr>
          <a:lstStyle/>
          <a:p>
            <a:pPr marL="0" indent="0" algn="ctr">
              <a:lnSpc>
                <a:spcPct val="104000"/>
              </a:lnSpc>
              <a:buNone/>
            </a:pPr>
            <a:r>
              <a:rPr lang="en-US" b="1" dirty="0">
                <a:solidFill>
                  <a:srgbClr val="273479"/>
                </a:solidFill>
                <a:latin typeface="General Sans Semibold" pitchFamily="50" charset="0"/>
                <a:ea typeface="Inter Bold" pitchFamily="34" charset="-122"/>
                <a:cs typeface="Inter Bold" pitchFamily="34" charset="-120"/>
              </a:rPr>
              <a:t>Radiation des cadres</a:t>
            </a:r>
            <a:endParaRPr lang="en-US" dirty="0">
              <a:latin typeface="General Sans Semibold" pitchFamily="50" charset="0"/>
            </a:endParaRPr>
          </a:p>
        </p:txBody>
      </p:sp>
      <p:sp>
        <p:nvSpPr>
          <p:cNvPr id="10" name="Text 3">
            <a:extLst>
              <a:ext uri="{FF2B5EF4-FFF2-40B4-BE49-F238E27FC236}">
                <a16:creationId xmlns:a16="http://schemas.microsoft.com/office/drawing/2014/main" id="{2783CC79-9917-61BC-E38E-989B8AD4974A}"/>
              </a:ext>
            </a:extLst>
          </p:cNvPr>
          <p:cNvSpPr/>
          <p:nvPr/>
        </p:nvSpPr>
        <p:spPr>
          <a:xfrm>
            <a:off x="1334740" y="2222726"/>
            <a:ext cx="3821237" cy="3848890"/>
          </a:xfrm>
          <a:prstGeom prst="rect">
            <a:avLst/>
          </a:prstGeom>
          <a:noFill/>
          <a:ln/>
        </p:spPr>
        <p:txBody>
          <a:bodyPr wrap="square" lIns="0" tIns="0" rIns="0" bIns="0" rtlCol="0" anchor="t">
            <a:normAutofit/>
          </a:bodyPr>
          <a:lstStyle/>
          <a:p>
            <a:pPr algn="just">
              <a:lnSpc>
                <a:spcPct val="120000"/>
              </a:lnSpc>
              <a:spcAft>
                <a:spcPts val="600"/>
              </a:spcAft>
              <a:buSzPct val="100000"/>
            </a:pPr>
            <a:r>
              <a:rPr lang="fr-FR" sz="1600" dirty="0">
                <a:solidFill>
                  <a:srgbClr val="273479"/>
                </a:solidFill>
                <a:latin typeface="Satoshi" pitchFamily="50" charset="0"/>
                <a:ea typeface="Inter" pitchFamily="34" charset="-122"/>
                <a:cs typeface="Inter" pitchFamily="34" charset="-120"/>
              </a:rPr>
              <a:t>Décision administrative qui constate la </a:t>
            </a:r>
            <a:r>
              <a:rPr lang="fr-FR" sz="1600" b="1" dirty="0">
                <a:solidFill>
                  <a:srgbClr val="E15446"/>
                </a:solidFill>
                <a:latin typeface="Satoshi" pitchFamily="50" charset="0"/>
                <a:ea typeface="Inter" pitchFamily="34" charset="-122"/>
                <a:cs typeface="Inter" pitchFamily="34" charset="-120"/>
              </a:rPr>
              <a:t>cessation définitive de fonctions</a:t>
            </a:r>
            <a:r>
              <a:rPr lang="fr-FR" sz="1600" dirty="0">
                <a:solidFill>
                  <a:srgbClr val="273479"/>
                </a:solidFill>
                <a:latin typeface="Satoshi" pitchFamily="50" charset="0"/>
                <a:ea typeface="Inter" pitchFamily="34" charset="-122"/>
                <a:cs typeface="Inter" pitchFamily="34" charset="-120"/>
              </a:rPr>
              <a:t>. Elle entraîne la perte de la qualité de fonctionnaire. </a:t>
            </a:r>
          </a:p>
          <a:p>
            <a:pPr algn="just">
              <a:lnSpc>
                <a:spcPct val="120000"/>
              </a:lnSpc>
              <a:spcAft>
                <a:spcPts val="600"/>
              </a:spcAft>
              <a:buSzPct val="100000"/>
            </a:pPr>
            <a:r>
              <a:rPr lang="fr-FR" sz="1600" dirty="0">
                <a:solidFill>
                  <a:srgbClr val="273479"/>
                </a:solidFill>
                <a:latin typeface="Satoshi" pitchFamily="50" charset="0"/>
                <a:ea typeface="Inter" pitchFamily="34" charset="-122"/>
                <a:cs typeface="Inter" pitchFamily="34" charset="-120"/>
              </a:rPr>
              <a:t>Cette radiation peut résulter de plusieurs éléments : l’abandon de poste, l’admission à la retraite, la démission régulièrement acceptée, le licenciement, la révocation, la déchéance des droits civiques, la rupture conventionnelle.</a:t>
            </a:r>
          </a:p>
          <a:p>
            <a:pPr algn="just">
              <a:lnSpc>
                <a:spcPct val="120000"/>
              </a:lnSpc>
              <a:spcAft>
                <a:spcPts val="600"/>
              </a:spcAft>
              <a:buSzPct val="100000"/>
            </a:pPr>
            <a:r>
              <a:rPr lang="fr-FR" sz="1600" dirty="0">
                <a:solidFill>
                  <a:srgbClr val="273479"/>
                </a:solidFill>
                <a:latin typeface="Satoshi" pitchFamily="50" charset="0"/>
                <a:ea typeface="Inter" pitchFamily="34" charset="-122"/>
                <a:cs typeface="Inter" pitchFamily="34" charset="-120"/>
              </a:rPr>
              <a:t>La radiation des cadres est une </a:t>
            </a:r>
            <a:r>
              <a:rPr lang="fr-FR" sz="1600" b="1" dirty="0">
                <a:solidFill>
                  <a:srgbClr val="E15446"/>
                </a:solidFill>
                <a:latin typeface="Satoshi" pitchFamily="50" charset="0"/>
                <a:ea typeface="Inter" pitchFamily="34" charset="-122"/>
                <a:cs typeface="Inter" pitchFamily="34" charset="-120"/>
              </a:rPr>
              <a:t>décision déclarative</a:t>
            </a:r>
            <a:r>
              <a:rPr lang="fr-FR" sz="1600" dirty="0">
                <a:solidFill>
                  <a:srgbClr val="273479"/>
                </a:solidFill>
                <a:latin typeface="Satoshi" pitchFamily="50" charset="0"/>
                <a:ea typeface="Inter" pitchFamily="34" charset="-122"/>
                <a:cs typeface="Inter" pitchFamily="34" charset="-120"/>
              </a:rPr>
              <a:t> et non une sanction.</a:t>
            </a:r>
          </a:p>
        </p:txBody>
      </p:sp>
      <p:sp>
        <p:nvSpPr>
          <p:cNvPr id="11" name="Shape 1">
            <a:extLst>
              <a:ext uri="{FF2B5EF4-FFF2-40B4-BE49-F238E27FC236}">
                <a16:creationId xmlns:a16="http://schemas.microsoft.com/office/drawing/2014/main" id="{9A36506D-51A7-A373-5710-BF224D228843}"/>
              </a:ext>
            </a:extLst>
          </p:cNvPr>
          <p:cNvSpPr/>
          <p:nvPr/>
        </p:nvSpPr>
        <p:spPr>
          <a:xfrm>
            <a:off x="6844284" y="1587495"/>
            <a:ext cx="4204715" cy="4763845"/>
          </a:xfrm>
          <a:prstGeom prst="roundRect">
            <a:avLst>
              <a:gd name="adj" fmla="val 1793"/>
            </a:avLst>
          </a:prstGeom>
          <a:solidFill>
            <a:srgbClr val="FFFFFF"/>
          </a:solidFill>
          <a:ln w="14288">
            <a:solidFill>
              <a:srgbClr val="273479"/>
            </a:solidFill>
            <a:prstDash val="solid"/>
          </a:ln>
        </p:spPr>
        <p:txBody>
          <a:bodyPr/>
          <a:lstStyle/>
          <a:p>
            <a:endParaRPr lang="fr-FR"/>
          </a:p>
        </p:txBody>
      </p:sp>
      <p:sp>
        <p:nvSpPr>
          <p:cNvPr id="12" name="Text 2">
            <a:extLst>
              <a:ext uri="{FF2B5EF4-FFF2-40B4-BE49-F238E27FC236}">
                <a16:creationId xmlns:a16="http://schemas.microsoft.com/office/drawing/2014/main" id="{01D68095-87D9-DBC2-657B-846FF02DD4C2}"/>
              </a:ext>
            </a:extLst>
          </p:cNvPr>
          <p:cNvSpPr/>
          <p:nvPr/>
        </p:nvSpPr>
        <p:spPr>
          <a:xfrm>
            <a:off x="7583920" y="1768038"/>
            <a:ext cx="2725442" cy="292854"/>
          </a:xfrm>
          <a:prstGeom prst="rect">
            <a:avLst/>
          </a:prstGeom>
          <a:noFill/>
          <a:ln/>
        </p:spPr>
        <p:txBody>
          <a:bodyPr wrap="square" lIns="0" tIns="0" rIns="0" bIns="0" rtlCol="0" anchor="t">
            <a:normAutofit/>
          </a:bodyPr>
          <a:lstStyle/>
          <a:p>
            <a:pPr marL="0" indent="0" algn="ctr">
              <a:lnSpc>
                <a:spcPct val="104000"/>
              </a:lnSpc>
              <a:buNone/>
            </a:pPr>
            <a:r>
              <a:rPr lang="en-US" b="1" dirty="0">
                <a:solidFill>
                  <a:srgbClr val="273479"/>
                </a:solidFill>
                <a:latin typeface="General Sans Semibold" pitchFamily="50" charset="0"/>
                <a:ea typeface="Inter Bold" pitchFamily="34" charset="-122"/>
                <a:cs typeface="Inter Bold" pitchFamily="34" charset="-120"/>
              </a:rPr>
              <a:t>Abandon de poste</a:t>
            </a:r>
            <a:endParaRPr lang="en-US" dirty="0">
              <a:latin typeface="General Sans Semibold" pitchFamily="50" charset="0"/>
            </a:endParaRPr>
          </a:p>
        </p:txBody>
      </p:sp>
      <p:sp>
        <p:nvSpPr>
          <p:cNvPr id="13" name="Text 3">
            <a:extLst>
              <a:ext uri="{FF2B5EF4-FFF2-40B4-BE49-F238E27FC236}">
                <a16:creationId xmlns:a16="http://schemas.microsoft.com/office/drawing/2014/main" id="{690A3FDC-4D90-4958-786B-3A021BBBC701}"/>
              </a:ext>
            </a:extLst>
          </p:cNvPr>
          <p:cNvSpPr/>
          <p:nvPr/>
        </p:nvSpPr>
        <p:spPr>
          <a:xfrm>
            <a:off x="7120058" y="2222726"/>
            <a:ext cx="3724725" cy="4087241"/>
          </a:xfrm>
          <a:prstGeom prst="rect">
            <a:avLst/>
          </a:prstGeom>
          <a:noFill/>
          <a:ln/>
        </p:spPr>
        <p:txBody>
          <a:bodyPr wrap="square" lIns="0" tIns="0" rIns="0" bIns="0" rtlCol="0" anchor="t">
            <a:normAutofit/>
          </a:bodyPr>
          <a:lstStyle/>
          <a:p>
            <a:pPr algn="just">
              <a:lnSpc>
                <a:spcPct val="120000"/>
              </a:lnSpc>
              <a:spcAft>
                <a:spcPts val="600"/>
              </a:spcAft>
            </a:pPr>
            <a:r>
              <a:rPr lang="fr-FR" sz="1600" dirty="0">
                <a:solidFill>
                  <a:srgbClr val="273479"/>
                </a:solidFill>
                <a:latin typeface="Satoshi" pitchFamily="50" charset="0"/>
                <a:ea typeface="Verdana" panose="020B0604030504040204" pitchFamily="34" charset="0"/>
              </a:rPr>
              <a:t>Consiste en </a:t>
            </a:r>
            <a:r>
              <a:rPr lang="fr-FR" sz="1600" b="1" dirty="0">
                <a:solidFill>
                  <a:srgbClr val="E15446"/>
                </a:solidFill>
                <a:latin typeface="Satoshi" pitchFamily="50" charset="0"/>
                <a:ea typeface="Verdana" panose="020B0604030504040204" pitchFamily="34" charset="0"/>
              </a:rPr>
              <a:t>la cessation de service sans justification valable </a:t>
            </a:r>
            <a:r>
              <a:rPr lang="fr-FR" sz="1600" dirty="0">
                <a:solidFill>
                  <a:srgbClr val="273479"/>
                </a:solidFill>
                <a:latin typeface="Satoshi" pitchFamily="50" charset="0"/>
                <a:ea typeface="Verdana" panose="020B0604030504040204" pitchFamily="34" charset="0"/>
              </a:rPr>
              <a:t>et constitue une perte volontaire d’emploi. </a:t>
            </a:r>
          </a:p>
          <a:p>
            <a:pPr algn="just">
              <a:lnSpc>
                <a:spcPct val="120000"/>
              </a:lnSpc>
            </a:pPr>
            <a:r>
              <a:rPr lang="fr-FR" sz="1600" dirty="0">
                <a:solidFill>
                  <a:srgbClr val="273479"/>
                </a:solidFill>
                <a:latin typeface="Satoshi" pitchFamily="50" charset="0"/>
                <a:ea typeface="Verdana" panose="020B0604030504040204" pitchFamily="34" charset="0"/>
              </a:rPr>
              <a:t>Une mesure de radiation des cadres pour abandon de poste ne peut être régulièrement prononcée que si l’agent concerné a préalablement été mis en demeure de reprendre son service.</a:t>
            </a:r>
          </a:p>
        </p:txBody>
      </p:sp>
    </p:spTree>
    <p:extLst>
      <p:ext uri="{BB962C8B-B14F-4D97-AF65-F5344CB8AC3E}">
        <p14:creationId xmlns:p14="http://schemas.microsoft.com/office/powerpoint/2010/main" val="224603963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53D11D-6ED3-D9C6-86CD-E4B5192D4B54}"/>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60604CAF-C4F9-3E34-A088-0583AA4DB338}"/>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12A7B486-1CB2-A4C4-3889-189817069622}"/>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432B259F-C080-5ADD-DD82-14AEC112103E}"/>
              </a:ext>
            </a:extLst>
          </p:cNvPr>
          <p:cNvSpPr txBox="1"/>
          <p:nvPr/>
        </p:nvSpPr>
        <p:spPr>
          <a:xfrm>
            <a:off x="304541" y="548032"/>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La cessation de fonctions</a:t>
            </a:r>
          </a:p>
        </p:txBody>
      </p:sp>
      <p:sp>
        <p:nvSpPr>
          <p:cNvPr id="3" name="Shape 1">
            <a:extLst>
              <a:ext uri="{FF2B5EF4-FFF2-40B4-BE49-F238E27FC236}">
                <a16:creationId xmlns:a16="http://schemas.microsoft.com/office/drawing/2014/main" id="{A101C160-F354-85B9-8AE1-0195E69F2AC6}"/>
              </a:ext>
            </a:extLst>
          </p:cNvPr>
          <p:cNvSpPr/>
          <p:nvPr/>
        </p:nvSpPr>
        <p:spPr>
          <a:xfrm>
            <a:off x="807720" y="1587495"/>
            <a:ext cx="4539997" cy="4840737"/>
          </a:xfrm>
          <a:prstGeom prst="roundRect">
            <a:avLst>
              <a:gd name="adj" fmla="val 1793"/>
            </a:avLst>
          </a:prstGeom>
          <a:solidFill>
            <a:srgbClr val="FFFFFF"/>
          </a:solidFill>
          <a:ln w="14288">
            <a:solidFill>
              <a:srgbClr val="273479"/>
            </a:solidFill>
            <a:prstDash val="solid"/>
          </a:ln>
        </p:spPr>
        <p:txBody>
          <a:bodyPr/>
          <a:lstStyle/>
          <a:p>
            <a:endParaRPr lang="fr-FR"/>
          </a:p>
        </p:txBody>
      </p:sp>
      <p:sp>
        <p:nvSpPr>
          <p:cNvPr id="4" name="Text 2">
            <a:extLst>
              <a:ext uri="{FF2B5EF4-FFF2-40B4-BE49-F238E27FC236}">
                <a16:creationId xmlns:a16="http://schemas.microsoft.com/office/drawing/2014/main" id="{1D548134-03EA-54C9-2D08-36B9A00C74EE}"/>
              </a:ext>
            </a:extLst>
          </p:cNvPr>
          <p:cNvSpPr/>
          <p:nvPr/>
        </p:nvSpPr>
        <p:spPr>
          <a:xfrm>
            <a:off x="1699899" y="1773690"/>
            <a:ext cx="2725442" cy="287202"/>
          </a:xfrm>
          <a:prstGeom prst="rect">
            <a:avLst/>
          </a:prstGeom>
          <a:noFill/>
          <a:ln/>
        </p:spPr>
        <p:txBody>
          <a:bodyPr wrap="square" lIns="0" tIns="0" rIns="0" bIns="0" rtlCol="0" anchor="t">
            <a:normAutofit/>
          </a:bodyPr>
          <a:lstStyle/>
          <a:p>
            <a:pPr algn="ctr">
              <a:lnSpc>
                <a:spcPct val="104000"/>
              </a:lnSpc>
            </a:pPr>
            <a:r>
              <a:rPr lang="en-US" b="1" dirty="0">
                <a:solidFill>
                  <a:srgbClr val="273479"/>
                </a:solidFill>
                <a:latin typeface="General Sans Semibold" pitchFamily="50" charset="0"/>
                <a:ea typeface="Inter Bold" pitchFamily="34" charset="-122"/>
                <a:cs typeface="Inter Bold" pitchFamily="34" charset="-120"/>
              </a:rPr>
              <a:t>Suppression </a:t>
            </a:r>
            <a:r>
              <a:rPr lang="en-US" b="1" dirty="0" err="1">
                <a:solidFill>
                  <a:srgbClr val="273479"/>
                </a:solidFill>
                <a:latin typeface="General Sans Semibold" pitchFamily="50" charset="0"/>
                <a:ea typeface="Inter Bold" pitchFamily="34" charset="-122"/>
                <a:cs typeface="Inter Bold" pitchFamily="34" charset="-120"/>
              </a:rPr>
              <a:t>d’emploi</a:t>
            </a:r>
            <a:endParaRPr lang="en-US" dirty="0">
              <a:latin typeface="General Sans Semibold" pitchFamily="50" charset="0"/>
            </a:endParaRPr>
          </a:p>
        </p:txBody>
      </p:sp>
      <p:sp>
        <p:nvSpPr>
          <p:cNvPr id="14" name="Text 3">
            <a:extLst>
              <a:ext uri="{FF2B5EF4-FFF2-40B4-BE49-F238E27FC236}">
                <a16:creationId xmlns:a16="http://schemas.microsoft.com/office/drawing/2014/main" id="{A81AA4B5-E540-0E8D-9997-54A48B6E427F}"/>
              </a:ext>
            </a:extLst>
          </p:cNvPr>
          <p:cNvSpPr/>
          <p:nvPr/>
        </p:nvSpPr>
        <p:spPr>
          <a:xfrm>
            <a:off x="969264" y="2222726"/>
            <a:ext cx="4186713" cy="3848890"/>
          </a:xfrm>
          <a:prstGeom prst="rect">
            <a:avLst/>
          </a:prstGeom>
          <a:noFill/>
          <a:ln/>
        </p:spPr>
        <p:txBody>
          <a:bodyPr wrap="square" lIns="0" tIns="0" rIns="0" bIns="0" rtlCol="0" anchor="t">
            <a:normAutofit fontScale="92500" lnSpcReduction="20000"/>
          </a:bodyPr>
          <a:lstStyle/>
          <a:p>
            <a:pPr algn="just">
              <a:lnSpc>
                <a:spcPct val="120000"/>
              </a:lnSpc>
              <a:spcAft>
                <a:spcPts val="600"/>
              </a:spcAft>
              <a:buSzPct val="100000"/>
            </a:pPr>
            <a:r>
              <a:rPr lang="fr-FR" sz="1600" dirty="0">
                <a:solidFill>
                  <a:srgbClr val="273479"/>
                </a:solidFill>
                <a:latin typeface="Satoshi" pitchFamily="50" charset="0"/>
                <a:ea typeface="Inter" pitchFamily="34" charset="-122"/>
                <a:cs typeface="Inter" pitchFamily="34" charset="-120"/>
              </a:rPr>
              <a:t>En vertu du principe de libre administration des collectivités territoriales, des emplois peuvent être supprimés. La suppression doit être fondée sur </a:t>
            </a:r>
            <a:r>
              <a:rPr lang="fr-FR" sz="1600" b="1" dirty="0">
                <a:solidFill>
                  <a:srgbClr val="E15446"/>
                </a:solidFill>
                <a:latin typeface="Satoshi" pitchFamily="50" charset="0"/>
                <a:ea typeface="Inter" pitchFamily="34" charset="-122"/>
                <a:cs typeface="Inter" pitchFamily="34" charset="-120"/>
              </a:rPr>
              <a:t>l'intérêt du service</a:t>
            </a:r>
            <a:r>
              <a:rPr lang="fr-FR" sz="1600" dirty="0">
                <a:solidFill>
                  <a:srgbClr val="273479"/>
                </a:solidFill>
                <a:latin typeface="Satoshi" pitchFamily="50" charset="0"/>
                <a:ea typeface="Inter" pitchFamily="34" charset="-122"/>
                <a:cs typeface="Inter" pitchFamily="34" charset="-120"/>
              </a:rPr>
              <a:t>. La décision de suppression doit faire l'objet d'une délibération. </a:t>
            </a:r>
          </a:p>
          <a:p>
            <a:pPr algn="just">
              <a:lnSpc>
                <a:spcPct val="120000"/>
              </a:lnSpc>
              <a:spcAft>
                <a:spcPts val="600"/>
              </a:spcAft>
              <a:buSzPct val="100000"/>
            </a:pPr>
            <a:r>
              <a:rPr lang="fr-FR" sz="1600" dirty="0">
                <a:solidFill>
                  <a:srgbClr val="273479"/>
                </a:solidFill>
                <a:latin typeface="Satoshi" pitchFamily="50" charset="0"/>
                <a:ea typeface="Inter" pitchFamily="34" charset="-122"/>
                <a:cs typeface="Inter" pitchFamily="34" charset="-120"/>
              </a:rPr>
              <a:t>Dans ce cas, </a:t>
            </a:r>
            <a:r>
              <a:rPr lang="fr-FR" sz="1600" b="1" dirty="0">
                <a:solidFill>
                  <a:srgbClr val="E15446"/>
                </a:solidFill>
                <a:latin typeface="Satoshi" pitchFamily="50" charset="0"/>
                <a:ea typeface="Inter" pitchFamily="34" charset="-122"/>
                <a:cs typeface="Inter" pitchFamily="34" charset="-120"/>
              </a:rPr>
              <a:t>l'autorité territoriale doit rechercher les possibilités de reclassement du fonctionnaire et lui proposer un emploi correspondant à son grade</a:t>
            </a:r>
            <a:r>
              <a:rPr lang="fr-FR" sz="1600" dirty="0">
                <a:solidFill>
                  <a:srgbClr val="273479"/>
                </a:solidFill>
                <a:latin typeface="Satoshi" pitchFamily="50" charset="0"/>
                <a:ea typeface="Inter" pitchFamily="34" charset="-122"/>
                <a:cs typeface="Inter" pitchFamily="34" charset="-120"/>
              </a:rPr>
              <a:t>.</a:t>
            </a:r>
          </a:p>
          <a:p>
            <a:pPr algn="just">
              <a:lnSpc>
                <a:spcPct val="120000"/>
              </a:lnSpc>
              <a:spcAft>
                <a:spcPts val="600"/>
              </a:spcAft>
              <a:buSzPct val="100000"/>
            </a:pPr>
            <a:r>
              <a:rPr lang="fr-FR" sz="1600" dirty="0">
                <a:solidFill>
                  <a:srgbClr val="273479"/>
                </a:solidFill>
                <a:latin typeface="Satoshi" pitchFamily="50" charset="0"/>
                <a:ea typeface="Inter" pitchFamily="34" charset="-122"/>
                <a:cs typeface="Inter" pitchFamily="34" charset="-120"/>
              </a:rPr>
              <a:t>Si aucun emploi ne peut être proposé au fonctionnaire, </a:t>
            </a:r>
            <a:r>
              <a:rPr lang="fr-FR" sz="1600" b="1" dirty="0">
                <a:solidFill>
                  <a:srgbClr val="E15446"/>
                </a:solidFill>
                <a:latin typeface="Satoshi" pitchFamily="50" charset="0"/>
                <a:ea typeface="Inter" pitchFamily="34" charset="-122"/>
                <a:cs typeface="Inter" pitchFamily="34" charset="-120"/>
              </a:rPr>
              <a:t>il est maintenu en surnombre, pendant un an au maximum</a:t>
            </a:r>
            <a:r>
              <a:rPr lang="fr-FR" sz="1600" dirty="0">
                <a:solidFill>
                  <a:srgbClr val="273479"/>
                </a:solidFill>
                <a:latin typeface="Satoshi" pitchFamily="50" charset="0"/>
                <a:ea typeface="Inter" pitchFamily="34" charset="-122"/>
                <a:cs typeface="Inter" pitchFamily="34" charset="-120"/>
              </a:rPr>
              <a:t>. Au terme du maintien en surnombre, si aucune solution n'a été trouvée, le fonctionnaire est pris en charge par le Centre de Gestion ou par le CNFPT. </a:t>
            </a:r>
          </a:p>
        </p:txBody>
      </p:sp>
      <p:sp>
        <p:nvSpPr>
          <p:cNvPr id="20" name="Shape 1">
            <a:extLst>
              <a:ext uri="{FF2B5EF4-FFF2-40B4-BE49-F238E27FC236}">
                <a16:creationId xmlns:a16="http://schemas.microsoft.com/office/drawing/2014/main" id="{9E1D8338-E452-7687-0EEC-C38FABA0D2D6}"/>
              </a:ext>
            </a:extLst>
          </p:cNvPr>
          <p:cNvSpPr/>
          <p:nvPr/>
        </p:nvSpPr>
        <p:spPr>
          <a:xfrm>
            <a:off x="6844284" y="1587495"/>
            <a:ext cx="4539996" cy="4840737"/>
          </a:xfrm>
          <a:prstGeom prst="roundRect">
            <a:avLst>
              <a:gd name="adj" fmla="val 1793"/>
            </a:avLst>
          </a:prstGeom>
          <a:solidFill>
            <a:srgbClr val="FFFFFF"/>
          </a:solidFill>
          <a:ln w="14288">
            <a:solidFill>
              <a:srgbClr val="273479"/>
            </a:solidFill>
            <a:prstDash val="solid"/>
          </a:ln>
        </p:spPr>
        <p:txBody>
          <a:bodyPr/>
          <a:lstStyle/>
          <a:p>
            <a:endParaRPr lang="fr-FR"/>
          </a:p>
        </p:txBody>
      </p:sp>
      <p:sp>
        <p:nvSpPr>
          <p:cNvPr id="21" name="Text 2">
            <a:extLst>
              <a:ext uri="{FF2B5EF4-FFF2-40B4-BE49-F238E27FC236}">
                <a16:creationId xmlns:a16="http://schemas.microsoft.com/office/drawing/2014/main" id="{100D4A8F-3DD1-FAAA-318F-0D9DC962293C}"/>
              </a:ext>
            </a:extLst>
          </p:cNvPr>
          <p:cNvSpPr/>
          <p:nvPr/>
        </p:nvSpPr>
        <p:spPr>
          <a:xfrm>
            <a:off x="7251920" y="1758684"/>
            <a:ext cx="3724724" cy="292854"/>
          </a:xfrm>
          <a:prstGeom prst="rect">
            <a:avLst/>
          </a:prstGeom>
          <a:noFill/>
          <a:ln/>
        </p:spPr>
        <p:txBody>
          <a:bodyPr wrap="square" lIns="0" tIns="0" rIns="0" bIns="0" rtlCol="0" anchor="t">
            <a:normAutofit/>
          </a:bodyPr>
          <a:lstStyle/>
          <a:p>
            <a:pPr marL="0" indent="0" algn="ctr">
              <a:lnSpc>
                <a:spcPct val="104000"/>
              </a:lnSpc>
              <a:buNone/>
            </a:pPr>
            <a:r>
              <a:rPr lang="fr-FR" b="1" dirty="0">
                <a:solidFill>
                  <a:srgbClr val="273479"/>
                </a:solidFill>
                <a:latin typeface="General Sans Semibold" pitchFamily="50" charset="0"/>
                <a:ea typeface="Inter Bold" pitchFamily="34" charset="-122"/>
                <a:cs typeface="Inter Bold" pitchFamily="34" charset="-120"/>
              </a:rPr>
              <a:t>La fin des contrats de travail</a:t>
            </a:r>
          </a:p>
        </p:txBody>
      </p:sp>
      <p:sp>
        <p:nvSpPr>
          <p:cNvPr id="22" name="Text 3">
            <a:extLst>
              <a:ext uri="{FF2B5EF4-FFF2-40B4-BE49-F238E27FC236}">
                <a16:creationId xmlns:a16="http://schemas.microsoft.com/office/drawing/2014/main" id="{FFC42A2A-ECB4-1555-0627-CB63245646A1}"/>
              </a:ext>
            </a:extLst>
          </p:cNvPr>
          <p:cNvSpPr/>
          <p:nvPr/>
        </p:nvSpPr>
        <p:spPr>
          <a:xfrm>
            <a:off x="7004304" y="2222726"/>
            <a:ext cx="4218431" cy="4087241"/>
          </a:xfrm>
          <a:prstGeom prst="rect">
            <a:avLst/>
          </a:prstGeom>
          <a:noFill/>
          <a:ln/>
        </p:spPr>
        <p:txBody>
          <a:bodyPr wrap="square" lIns="0" tIns="0" rIns="0" bIns="0" rtlCol="0" anchor="t">
            <a:normAutofit fontScale="92500" lnSpcReduction="20000"/>
          </a:bodyPr>
          <a:lstStyle/>
          <a:p>
            <a:pPr marL="285750" indent="-285750" algn="just">
              <a:lnSpc>
                <a:spcPct val="120000"/>
              </a:lnSpc>
              <a:spcAft>
                <a:spcPts val="600"/>
              </a:spcAft>
              <a:buFont typeface="Arial" panose="020B0604020202020204" pitchFamily="34" charset="0"/>
              <a:buChar char="•"/>
            </a:pPr>
            <a:r>
              <a:rPr lang="fr-FR" sz="1600" dirty="0">
                <a:solidFill>
                  <a:srgbClr val="273479"/>
                </a:solidFill>
                <a:latin typeface="Satoshi" pitchFamily="50" charset="0"/>
                <a:ea typeface="Verdana" panose="020B0604030504040204" pitchFamily="34" charset="0"/>
              </a:rPr>
              <a:t>Lorsque l’agent contractuel a été engagé pour une durée déterminée, la question du renouvellement de son engagement se pose lorsque celui-ci arrive à son terme. Par principe, l'agent contractuel n'a aucun droit au renouvellement de son engagement. </a:t>
            </a:r>
            <a:r>
              <a:rPr lang="fr-FR" sz="1600" b="1" dirty="0">
                <a:solidFill>
                  <a:srgbClr val="E15446"/>
                </a:solidFill>
                <a:latin typeface="Satoshi" pitchFamily="50" charset="0"/>
                <a:ea typeface="Verdana" panose="020B0604030504040204" pitchFamily="34" charset="0"/>
              </a:rPr>
              <a:t>Le non-renouvellement du contrat doit faire l’objet d’un préavis</a:t>
            </a:r>
            <a:r>
              <a:rPr lang="fr-FR" sz="1600" dirty="0">
                <a:solidFill>
                  <a:srgbClr val="273479"/>
                </a:solidFill>
                <a:latin typeface="Satoshi" pitchFamily="50" charset="0"/>
                <a:ea typeface="Verdana" panose="020B0604030504040204" pitchFamily="34" charset="0"/>
              </a:rPr>
              <a:t>, dans un délai variable selon la durée pour laquelle l’agent avait été engagé. </a:t>
            </a:r>
          </a:p>
          <a:p>
            <a:pPr marL="285750" indent="-285750" algn="just">
              <a:lnSpc>
                <a:spcPct val="120000"/>
              </a:lnSpc>
              <a:spcAft>
                <a:spcPts val="600"/>
              </a:spcAft>
              <a:buClr>
                <a:srgbClr val="273479"/>
              </a:buClr>
              <a:buFont typeface="Arial" panose="020B0604020202020204" pitchFamily="34" charset="0"/>
              <a:buChar char="•"/>
            </a:pPr>
            <a:r>
              <a:rPr lang="fr-FR" sz="1600" b="1" dirty="0">
                <a:solidFill>
                  <a:srgbClr val="E15446"/>
                </a:solidFill>
                <a:latin typeface="Satoshi" pitchFamily="50" charset="0"/>
                <a:ea typeface="Verdana" panose="020B0604030504040204" pitchFamily="34" charset="0"/>
              </a:rPr>
              <a:t>Versement éventuel d’une prime de précarité</a:t>
            </a:r>
          </a:p>
          <a:p>
            <a:pPr marL="285750" indent="-285750" algn="just">
              <a:lnSpc>
                <a:spcPct val="120000"/>
              </a:lnSpc>
              <a:spcAft>
                <a:spcPts val="600"/>
              </a:spcAft>
              <a:buFont typeface="Arial" panose="020B0604020202020204" pitchFamily="34" charset="0"/>
              <a:buChar char="•"/>
            </a:pPr>
            <a:r>
              <a:rPr lang="fr-FR" sz="1600" dirty="0">
                <a:solidFill>
                  <a:srgbClr val="273479"/>
                </a:solidFill>
                <a:latin typeface="Satoshi" pitchFamily="50" charset="0"/>
                <a:ea typeface="Verdana" panose="020B0604030504040204" pitchFamily="34" charset="0"/>
              </a:rPr>
              <a:t>L’autorité territoriale peut également décider de mettre fin aux fonctions de l’agent avant le terme de son contrat. C’est un </a:t>
            </a:r>
            <a:r>
              <a:rPr lang="fr-FR" sz="1600" b="1" dirty="0">
                <a:solidFill>
                  <a:srgbClr val="E15446"/>
                </a:solidFill>
                <a:latin typeface="Satoshi" pitchFamily="50" charset="0"/>
                <a:ea typeface="Verdana" panose="020B0604030504040204" pitchFamily="34" charset="0"/>
              </a:rPr>
              <a:t>licenciement possible selon 4 motifs</a:t>
            </a:r>
            <a:r>
              <a:rPr lang="fr-FR" sz="1600" dirty="0">
                <a:solidFill>
                  <a:srgbClr val="273479"/>
                </a:solidFill>
                <a:latin typeface="Satoshi" pitchFamily="50" charset="0"/>
                <a:ea typeface="Verdana" panose="020B0604030504040204" pitchFamily="34" charset="0"/>
              </a:rPr>
              <a:t> : l’inaptitude physique, la faute disciplinaire, l’insuffisance professionnelle, l’intérêt du service.</a:t>
            </a:r>
          </a:p>
        </p:txBody>
      </p:sp>
    </p:spTree>
    <p:extLst>
      <p:ext uri="{BB962C8B-B14F-4D97-AF65-F5344CB8AC3E}">
        <p14:creationId xmlns:p14="http://schemas.microsoft.com/office/powerpoint/2010/main" val="182926607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7E844-66D7-CB62-A513-8ECCB91A8E49}"/>
            </a:ext>
          </a:extLst>
        </p:cNvPr>
        <p:cNvGrpSpPr/>
        <p:nvPr/>
      </p:nvGrpSpPr>
      <p:grpSpPr>
        <a:xfrm>
          <a:off x="0" y="0"/>
          <a:ext cx="0" cy="0"/>
          <a:chOff x="0" y="0"/>
          <a:chExt cx="0" cy="0"/>
        </a:xfrm>
      </p:grpSpPr>
      <p:pic>
        <p:nvPicPr>
          <p:cNvPr id="9" name="Image 8">
            <a:extLst>
              <a:ext uri="{FF2B5EF4-FFF2-40B4-BE49-F238E27FC236}">
                <a16:creationId xmlns:a16="http://schemas.microsoft.com/office/drawing/2014/main" id="{7038291E-4563-7B2C-9DCE-B10852882AB6}"/>
              </a:ext>
            </a:extLst>
          </p:cNvPr>
          <p:cNvPicPr>
            <a:picLocks noChangeAspect="1"/>
          </p:cNvPicPr>
          <p:nvPr/>
        </p:nvPicPr>
        <p:blipFill>
          <a:blip r:embed="rId3">
            <a:extLst>
              <a:ext uri="{28A0092B-C50C-407E-A947-70E740481C1C}">
                <a14:useLocalDpi xmlns:a14="http://schemas.microsoft.com/office/drawing/2010/main" val="0"/>
              </a:ext>
            </a:extLst>
          </a:blip>
          <a:srcRect l="31510" r="29828"/>
          <a:stretch>
            <a:fillRect/>
          </a:stretch>
        </p:blipFill>
        <p:spPr>
          <a:xfrm>
            <a:off x="-75414" y="-5885"/>
            <a:ext cx="3975194" cy="6873029"/>
          </a:xfrm>
          <a:prstGeom prst="rect">
            <a:avLst/>
          </a:prstGeom>
        </p:spPr>
      </p:pic>
      <p:sp>
        <p:nvSpPr>
          <p:cNvPr id="5" name="Rectangle 4">
            <a:extLst>
              <a:ext uri="{FF2B5EF4-FFF2-40B4-BE49-F238E27FC236}">
                <a16:creationId xmlns:a16="http://schemas.microsoft.com/office/drawing/2014/main" id="{E73B7217-7217-B022-C31F-2B05E64D4B9A}"/>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0E7A6A86-CF48-FE5C-02D6-B3066F98DFAE}"/>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791BCC99-A652-5FCC-4A64-9A449AFE79FF}"/>
              </a:ext>
            </a:extLst>
          </p:cNvPr>
          <p:cNvSpPr txBox="1"/>
          <p:nvPr/>
        </p:nvSpPr>
        <p:spPr>
          <a:xfrm>
            <a:off x="4196579" y="802851"/>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La retraite</a:t>
            </a:r>
          </a:p>
        </p:txBody>
      </p:sp>
      <p:sp>
        <p:nvSpPr>
          <p:cNvPr id="4" name="ZoneTexte 3">
            <a:extLst>
              <a:ext uri="{FF2B5EF4-FFF2-40B4-BE49-F238E27FC236}">
                <a16:creationId xmlns:a16="http://schemas.microsoft.com/office/drawing/2014/main" id="{EED9E55F-2687-D65A-3234-05C9226029C8}"/>
              </a:ext>
            </a:extLst>
          </p:cNvPr>
          <p:cNvSpPr txBox="1"/>
          <p:nvPr/>
        </p:nvSpPr>
        <p:spPr>
          <a:xfrm>
            <a:off x="4196579" y="1481847"/>
            <a:ext cx="7630287" cy="5093702"/>
          </a:xfrm>
          <a:prstGeom prst="rect">
            <a:avLst/>
          </a:prstGeom>
          <a:noFill/>
        </p:spPr>
        <p:txBody>
          <a:bodyPr wrap="square">
            <a:spAutoFit/>
          </a:bodyPr>
          <a:lstStyle/>
          <a:p>
            <a:pPr marR="177800">
              <a:spcAft>
                <a:spcPts val="10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Dans la FPT :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deux régimes de base de protection sociale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auxquels sont associés des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régimes complémentaires et additionnels</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a:t>
            </a:r>
          </a:p>
          <a:p>
            <a:pPr marL="342900" marR="177800" indent="-342900">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Le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régime spécial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s’applique aux agents titulaires et stagiaires</a:t>
            </a:r>
            <a:r>
              <a:rPr lang="fr-FR" sz="2000" b="1" dirty="0">
                <a:solidFill>
                  <a:srgbClr val="273479"/>
                </a:solidFill>
                <a:effectLst/>
                <a:latin typeface="Satoshi" pitchFamily="50" charset="0"/>
                <a:ea typeface="Verdana" panose="020B0604030504040204" pitchFamily="34" charset="0"/>
                <a:cs typeface="Eras Medium ITC" panose="020B0602030504020804" pitchFamily="34" charset="0"/>
              </a:rPr>
              <a:t>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effectuant une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durée de service au moins égale à 28h hebdomadaires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(régime de la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CNRACL</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a:t>
            </a:r>
          </a:p>
          <a:p>
            <a:pPr marL="342900" marR="177800" indent="-342900">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Le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régime général de sécurité sociale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s’applique pour les fonctionnaires stagiaires ou titulaires à temps non complet dont la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durée de service est inférieure à 28h hebdomadaires</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 aux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agents contractuels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(Régime de l’</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IRCANTEC</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a:t>
            </a:r>
          </a:p>
          <a:p>
            <a:pPr marR="177800">
              <a:spcAft>
                <a:spcPts val="10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Un fonctionnaire qui se trouve dans l’impossibilité définitive et absolue de continuer ses fonctions par suite de maladie, blessure ou infirmité grave dûment établie peut être admis à la retraite soit d’office, soit sur demande. C’est la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retraite pour invalidité</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a:t>
            </a:r>
          </a:p>
        </p:txBody>
      </p:sp>
      <p:sp>
        <p:nvSpPr>
          <p:cNvPr id="3" name="Triangle isocèle 9">
            <a:extLst>
              <a:ext uri="{FF2B5EF4-FFF2-40B4-BE49-F238E27FC236}">
                <a16:creationId xmlns:a16="http://schemas.microsoft.com/office/drawing/2014/main" id="{A2D86FC7-6B0A-173B-8E1F-628EE05CFCD0}"/>
              </a:ext>
            </a:extLst>
          </p:cNvPr>
          <p:cNvSpPr/>
          <p:nvPr/>
        </p:nvSpPr>
        <p:spPr>
          <a:xfrm rot="10800000" flipV="1">
            <a:off x="3166015" y="5884"/>
            <a:ext cx="742909" cy="6861260"/>
          </a:xfrm>
          <a:custGeom>
            <a:avLst/>
            <a:gdLst>
              <a:gd name="csX0" fmla="*/ 0 w 737190"/>
              <a:gd name="csY0" fmla="*/ 6858000 h 6858000"/>
              <a:gd name="csX1" fmla="*/ 368595 w 737190"/>
              <a:gd name="csY1" fmla="*/ 0 h 6858000"/>
              <a:gd name="csX2" fmla="*/ 737190 w 737190"/>
              <a:gd name="csY2" fmla="*/ 6858000 h 6858000"/>
              <a:gd name="csX3" fmla="*/ 0 w 737190"/>
              <a:gd name="csY3" fmla="*/ 6858000 h 6858000"/>
              <a:gd name="csX0" fmla="*/ 0 w 737190"/>
              <a:gd name="csY0" fmla="*/ 6868633 h 6868633"/>
              <a:gd name="csX1" fmla="*/ 17720 w 737190"/>
              <a:gd name="csY1" fmla="*/ 0 h 6868633"/>
              <a:gd name="csX2" fmla="*/ 737190 w 737190"/>
              <a:gd name="csY2" fmla="*/ 6868633 h 6868633"/>
              <a:gd name="csX3" fmla="*/ 0 w 737190"/>
              <a:gd name="csY3" fmla="*/ 6868633 h 6868633"/>
              <a:gd name="csX0" fmla="*/ 0 w 737190"/>
              <a:gd name="csY0" fmla="*/ 6890756 h 6890756"/>
              <a:gd name="csX1" fmla="*/ 2972 w 737190"/>
              <a:gd name="csY1" fmla="*/ 0 h 6890756"/>
              <a:gd name="csX2" fmla="*/ 737190 w 737190"/>
              <a:gd name="csY2" fmla="*/ 6890756 h 6890756"/>
              <a:gd name="csX3" fmla="*/ 0 w 737190"/>
              <a:gd name="csY3" fmla="*/ 6890756 h 6890756"/>
              <a:gd name="csX0" fmla="*/ 5719 w 742909"/>
              <a:gd name="csY0" fmla="*/ 6912879 h 6912879"/>
              <a:gd name="csX1" fmla="*/ 1317 w 742909"/>
              <a:gd name="csY1" fmla="*/ 0 h 6912879"/>
              <a:gd name="csX2" fmla="*/ 742909 w 742909"/>
              <a:gd name="csY2" fmla="*/ 6912879 h 6912879"/>
              <a:gd name="csX3" fmla="*/ 5719 w 742909"/>
              <a:gd name="csY3" fmla="*/ 6912879 h 6912879"/>
              <a:gd name="csX0" fmla="*/ 5719 w 742909"/>
              <a:gd name="csY0" fmla="*/ 6853886 h 6853886"/>
              <a:gd name="csX1" fmla="*/ 1317 w 742909"/>
              <a:gd name="csY1" fmla="*/ 0 h 6853886"/>
              <a:gd name="csX2" fmla="*/ 742909 w 742909"/>
              <a:gd name="csY2" fmla="*/ 6853886 h 6853886"/>
              <a:gd name="csX3" fmla="*/ 5719 w 742909"/>
              <a:gd name="csY3" fmla="*/ 6853886 h 6853886"/>
              <a:gd name="csX0" fmla="*/ 5719 w 742909"/>
              <a:gd name="csY0" fmla="*/ 6861260 h 6861260"/>
              <a:gd name="csX1" fmla="*/ 1317 w 742909"/>
              <a:gd name="csY1" fmla="*/ 0 h 6861260"/>
              <a:gd name="csX2" fmla="*/ 742909 w 742909"/>
              <a:gd name="csY2" fmla="*/ 6861260 h 6861260"/>
              <a:gd name="csX3" fmla="*/ 5719 w 742909"/>
              <a:gd name="csY3" fmla="*/ 6861260 h 6861260"/>
            </a:gdLst>
            <a:ahLst/>
            <a:cxnLst>
              <a:cxn ang="0">
                <a:pos x="csX0" y="csY0"/>
              </a:cxn>
              <a:cxn ang="0">
                <a:pos x="csX1" y="csY1"/>
              </a:cxn>
              <a:cxn ang="0">
                <a:pos x="csX2" y="csY2"/>
              </a:cxn>
              <a:cxn ang="0">
                <a:pos x="csX3" y="csY3"/>
              </a:cxn>
            </a:cxnLst>
            <a:rect l="l" t="t" r="r" b="b"/>
            <a:pathLst>
              <a:path w="742909" h="6861260">
                <a:moveTo>
                  <a:pt x="5719" y="6861260"/>
                </a:moveTo>
                <a:cubicBezTo>
                  <a:pt x="11626" y="4571716"/>
                  <a:pt x="-4590" y="2289544"/>
                  <a:pt x="1317" y="0"/>
                </a:cubicBezTo>
                <a:lnTo>
                  <a:pt x="742909" y="6861260"/>
                </a:lnTo>
                <a:lnTo>
                  <a:pt x="5719" y="6861260"/>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97381386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086D5-5EEF-253C-31F8-AFCDC92DE59E}"/>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0F6C56CA-E8B1-CAC2-ED21-3AA3F284C696}"/>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78036261-EC24-4356-542C-2CA5600CE78F}"/>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8FF3CBF4-D2D4-3441-9B1B-27765E5FE4F0}"/>
              </a:ext>
            </a:extLst>
          </p:cNvPr>
          <p:cNvSpPr txBox="1"/>
          <p:nvPr/>
        </p:nvSpPr>
        <p:spPr>
          <a:xfrm>
            <a:off x="639563" y="869262"/>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Le chômage</a:t>
            </a:r>
          </a:p>
        </p:txBody>
      </p:sp>
      <p:sp>
        <p:nvSpPr>
          <p:cNvPr id="4" name="ZoneTexte 3">
            <a:extLst>
              <a:ext uri="{FF2B5EF4-FFF2-40B4-BE49-F238E27FC236}">
                <a16:creationId xmlns:a16="http://schemas.microsoft.com/office/drawing/2014/main" id="{BF6824BC-A506-B637-E67D-94437BA9390E}"/>
              </a:ext>
            </a:extLst>
          </p:cNvPr>
          <p:cNvSpPr txBox="1"/>
          <p:nvPr/>
        </p:nvSpPr>
        <p:spPr>
          <a:xfrm>
            <a:off x="691637" y="1797549"/>
            <a:ext cx="10808725" cy="4119076"/>
          </a:xfrm>
          <a:prstGeom prst="rect">
            <a:avLst/>
          </a:prstGeom>
          <a:noFill/>
        </p:spPr>
        <p:txBody>
          <a:bodyPr wrap="square">
            <a:spAutoFit/>
          </a:bodyPr>
          <a:lstStyle/>
          <a:p>
            <a:pPr marR="177800">
              <a:spcAft>
                <a:spcPts val="1000"/>
              </a:spcAft>
            </a:pPr>
            <a:r>
              <a:rPr lang="fr-FR" sz="2000" b="1" dirty="0">
                <a:solidFill>
                  <a:srgbClr val="E15446"/>
                </a:solidFill>
                <a:latin typeface="Satoshi" pitchFamily="50" charset="0"/>
                <a:ea typeface="Verdana" panose="020B0604030504040204" pitchFamily="34" charset="0"/>
                <a:cs typeface="Eras Medium ITC" panose="020B0602030504020804" pitchFamily="34" charset="0"/>
              </a:rPr>
              <a:t>L</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es fonctionnaires et agents contractuels </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des collectivités territoriales et de leurs établissements publics administratifs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involontairement privés d’emploi ont droit à un revenu de remplacement</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 dans les mêmes conditions que les salariés.</a:t>
            </a:r>
          </a:p>
          <a:p>
            <a:pPr marR="177800">
              <a:spcAft>
                <a:spcPts val="10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Pour bénéficier d’une allocation chômage,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l’agent doit remplir certaines conditions</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a:t>
            </a:r>
          </a:p>
          <a:p>
            <a:pPr marR="177800">
              <a:spcAft>
                <a:spcPts val="10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Les collectivités territoriales assurent directement la charge du versement de l’allocation de retour à l’emploi de leurs anciens agents.</a:t>
            </a:r>
          </a:p>
          <a:p>
            <a:pPr marR="177800">
              <a:spcAft>
                <a:spcPts val="1000"/>
              </a:spcAft>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Il faut néanmoins faire une distinction en fonction de la catégorie d’agents :</a:t>
            </a:r>
          </a:p>
          <a:p>
            <a:pPr marL="342900" marR="177800" indent="-342900">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les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fonctionnaires</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 pour lesquels ce système d’auto-assurance est obligatoire </a:t>
            </a:r>
          </a:p>
          <a:p>
            <a:pPr marL="342900" marR="177800" indent="-342900">
              <a:spcAft>
                <a:spcPts val="1000"/>
              </a:spcAft>
              <a:buFont typeface="Arial" panose="020B0604020202020204" pitchFamily="34" charset="0"/>
              <a:buChar char="•"/>
            </a:pP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les </a:t>
            </a:r>
            <a:r>
              <a:rPr lang="fr-FR" sz="2000" b="1" dirty="0">
                <a:solidFill>
                  <a:srgbClr val="E15446"/>
                </a:solidFill>
                <a:effectLst/>
                <a:latin typeface="Satoshi" pitchFamily="50" charset="0"/>
                <a:ea typeface="Verdana" panose="020B0604030504040204" pitchFamily="34" charset="0"/>
                <a:cs typeface="Eras Medium ITC" panose="020B0602030504020804" pitchFamily="34" charset="0"/>
              </a:rPr>
              <a:t>agents contractuels</a:t>
            </a:r>
            <a:r>
              <a:rPr lang="fr-FR" sz="2000" dirty="0">
                <a:solidFill>
                  <a:srgbClr val="273479"/>
                </a:solidFill>
                <a:effectLst/>
                <a:latin typeface="Satoshi" pitchFamily="50" charset="0"/>
                <a:ea typeface="Verdana" panose="020B0604030504040204" pitchFamily="34" charset="0"/>
                <a:cs typeface="Eras Medium ITC" panose="020B0602030504020804" pitchFamily="34" charset="0"/>
              </a:rPr>
              <a:t>, pour lesquels les collectivités peuvent conserver le système de l’auto-assurance ou adhérer au régime de l’assurance chômage en adhérant à France Travail.</a:t>
            </a:r>
          </a:p>
        </p:txBody>
      </p:sp>
    </p:spTree>
    <p:extLst>
      <p:ext uri="{BB962C8B-B14F-4D97-AF65-F5344CB8AC3E}">
        <p14:creationId xmlns:p14="http://schemas.microsoft.com/office/powerpoint/2010/main" val="70487680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A77A5D-B1F2-1EDB-08FB-B807C5CB8532}"/>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4ED2CCAF-93CF-7484-DD39-4D8058C808CB}"/>
              </a:ext>
            </a:extLst>
          </p:cNvPr>
          <p:cNvSpPr/>
          <p:nvPr/>
        </p:nvSpPr>
        <p:spPr>
          <a:xfrm>
            <a:off x="7306056" y="106326"/>
            <a:ext cx="4885944" cy="419424"/>
          </a:xfrm>
          <a:prstGeom prst="rect">
            <a:avLst/>
          </a:prstGeom>
          <a:solidFill>
            <a:srgbClr val="E1544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a:extLst>
              <a:ext uri="{FF2B5EF4-FFF2-40B4-BE49-F238E27FC236}">
                <a16:creationId xmlns:a16="http://schemas.microsoft.com/office/drawing/2014/main" id="{77209622-2D44-A255-4EFD-28849D6B9E1F}"/>
              </a:ext>
            </a:extLst>
          </p:cNvPr>
          <p:cNvSpPr txBox="1"/>
          <p:nvPr/>
        </p:nvSpPr>
        <p:spPr>
          <a:xfrm>
            <a:off x="7602854" y="128608"/>
            <a:ext cx="4292347" cy="369332"/>
          </a:xfrm>
          <a:prstGeom prst="rect">
            <a:avLst/>
          </a:prstGeom>
          <a:noFill/>
        </p:spPr>
        <p:txBody>
          <a:bodyPr wrap="square" rtlCol="0">
            <a:spAutoFit/>
          </a:bodyPr>
          <a:lstStyle/>
          <a:p>
            <a:r>
              <a:rPr lang="en-US" b="1" dirty="0">
                <a:solidFill>
                  <a:schemeClr val="bg1"/>
                </a:solidFill>
                <a:latin typeface="General Sans Semibold" pitchFamily="50" charset="0"/>
                <a:ea typeface="Inter Bold" pitchFamily="34" charset="-122"/>
              </a:rPr>
              <a:t>Les grands aspects de la politique RH</a:t>
            </a:r>
            <a:endParaRPr lang="en-US" dirty="0">
              <a:solidFill>
                <a:schemeClr val="bg1"/>
              </a:solidFill>
              <a:latin typeface="General Sans Semibold" pitchFamily="50" charset="0"/>
            </a:endParaRPr>
          </a:p>
        </p:txBody>
      </p:sp>
      <p:sp>
        <p:nvSpPr>
          <p:cNvPr id="7" name="ZoneTexte 6">
            <a:extLst>
              <a:ext uri="{FF2B5EF4-FFF2-40B4-BE49-F238E27FC236}">
                <a16:creationId xmlns:a16="http://schemas.microsoft.com/office/drawing/2014/main" id="{F1BAB066-969C-5188-8082-D151B2054DAC}"/>
              </a:ext>
            </a:extLst>
          </p:cNvPr>
          <p:cNvSpPr txBox="1"/>
          <p:nvPr/>
        </p:nvSpPr>
        <p:spPr>
          <a:xfrm>
            <a:off x="639563" y="869262"/>
            <a:ext cx="7995421" cy="584775"/>
          </a:xfrm>
          <a:prstGeom prst="rect">
            <a:avLst/>
          </a:prstGeom>
          <a:noFill/>
        </p:spPr>
        <p:txBody>
          <a:bodyPr wrap="square" rtlCol="0">
            <a:spAutoFit/>
          </a:bodyPr>
          <a:lstStyle/>
          <a:p>
            <a:r>
              <a:rPr lang="fr-FR" sz="3200" dirty="0">
                <a:solidFill>
                  <a:srgbClr val="99CCE7"/>
                </a:solidFill>
                <a:latin typeface="General Sans Semibold" pitchFamily="50" charset="0"/>
              </a:rPr>
              <a:t>Pour aller plus loin</a:t>
            </a:r>
          </a:p>
        </p:txBody>
      </p:sp>
      <p:sp>
        <p:nvSpPr>
          <p:cNvPr id="4" name="ZoneTexte 3">
            <a:extLst>
              <a:ext uri="{FF2B5EF4-FFF2-40B4-BE49-F238E27FC236}">
                <a16:creationId xmlns:a16="http://schemas.microsoft.com/office/drawing/2014/main" id="{01C6DAF8-1AA0-3CB3-61E4-13D4D44E7C7D}"/>
              </a:ext>
            </a:extLst>
          </p:cNvPr>
          <p:cNvSpPr txBox="1"/>
          <p:nvPr/>
        </p:nvSpPr>
        <p:spPr>
          <a:xfrm>
            <a:off x="639563" y="2322136"/>
            <a:ext cx="5258317" cy="836126"/>
          </a:xfrm>
          <a:prstGeom prst="rect">
            <a:avLst/>
          </a:prstGeom>
          <a:noFill/>
        </p:spPr>
        <p:txBody>
          <a:bodyPr wrap="square">
            <a:spAutoFit/>
          </a:bodyPr>
          <a:lstStyle/>
          <a:p>
            <a:pPr marR="177800">
              <a:spcAft>
                <a:spcPts val="1000"/>
              </a:spcAft>
            </a:pPr>
            <a:r>
              <a:rPr lang="fr-FR" sz="2000" b="1" dirty="0">
                <a:solidFill>
                  <a:srgbClr val="273479"/>
                </a:solidFill>
                <a:latin typeface="Satoshi" pitchFamily="50" charset="0"/>
                <a:ea typeface="Verdana" panose="020B0604030504040204" pitchFamily="34" charset="0"/>
                <a:cs typeface="Eras Medium ITC" panose="020B0602030504020804" pitchFamily="34" charset="0"/>
              </a:rPr>
              <a:t>Guide « </a:t>
            </a:r>
            <a:r>
              <a:rPr lang="fr-FR" sz="2000" b="1" i="1" dirty="0">
                <a:solidFill>
                  <a:srgbClr val="E15446"/>
                </a:solidFill>
                <a:latin typeface="Satoshi" pitchFamily="50" charset="0"/>
                <a:ea typeface="Verdana" panose="020B0604030504040204" pitchFamily="34" charset="0"/>
                <a:cs typeface="Eras Medium ITC" panose="020B0602030504020804" pitchFamily="34" charset="0"/>
              </a:rPr>
              <a:t>Le maire, employeur territorial </a:t>
            </a:r>
            <a:r>
              <a:rPr lang="fr-FR" sz="2000" b="1" dirty="0">
                <a:solidFill>
                  <a:srgbClr val="273479"/>
                </a:solidFill>
                <a:latin typeface="Satoshi" pitchFamily="50" charset="0"/>
                <a:ea typeface="Verdana" panose="020B0604030504040204" pitchFamily="34" charset="0"/>
                <a:cs typeface="Eras Medium ITC" panose="020B0602030504020804" pitchFamily="34" charset="0"/>
              </a:rPr>
              <a:t>»</a:t>
            </a:r>
          </a:p>
          <a:p>
            <a:pPr marR="177800">
              <a:spcAft>
                <a:spcPts val="1000"/>
              </a:spcAft>
            </a:pPr>
            <a:r>
              <a:rPr lang="fr-FR" sz="2000" b="1" dirty="0">
                <a:solidFill>
                  <a:srgbClr val="273479"/>
                </a:solidFill>
                <a:latin typeface="Satoshi" pitchFamily="50" charset="0"/>
                <a:ea typeface="Verdana" panose="020B0604030504040204" pitchFamily="34" charset="0"/>
                <a:cs typeface="Eras Medium ITC" panose="020B0602030504020804" pitchFamily="34" charset="0"/>
              </a:rPr>
              <a:t>Par l’AMF, le CNFPT et la FNCDG</a:t>
            </a:r>
          </a:p>
        </p:txBody>
      </p:sp>
      <p:pic>
        <p:nvPicPr>
          <p:cNvPr id="2" name="Picture 2">
            <a:extLst>
              <a:ext uri="{FF2B5EF4-FFF2-40B4-BE49-F238E27FC236}">
                <a16:creationId xmlns:a16="http://schemas.microsoft.com/office/drawing/2014/main" id="{78AB2253-8CE0-EB77-A920-6D5456BA96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9916" y="1283358"/>
            <a:ext cx="2203963" cy="3118816"/>
          </a:xfrm>
          <a:prstGeom prst="rect">
            <a:avLst/>
          </a:prstGeom>
          <a:noFill/>
          <a:ln>
            <a:solidFill>
              <a:srgbClr val="273479"/>
            </a:solidFill>
          </a:ln>
          <a:extLst>
            <a:ext uri="{909E8E84-426E-40DD-AFC4-6F175D3DCCD1}">
              <a14:hiddenFill xmlns:a14="http://schemas.microsoft.com/office/drawing/2010/main">
                <a:solidFill>
                  <a:srgbClr val="FFFFFF"/>
                </a:solidFill>
              </a14:hiddenFill>
            </a:ext>
          </a:extLst>
        </p:spPr>
      </p:pic>
      <p:sp>
        <p:nvSpPr>
          <p:cNvPr id="3" name="ZoneTexte 2">
            <a:extLst>
              <a:ext uri="{FF2B5EF4-FFF2-40B4-BE49-F238E27FC236}">
                <a16:creationId xmlns:a16="http://schemas.microsoft.com/office/drawing/2014/main" id="{A7E52B29-0EFA-2BFE-DF66-2967A8087101}"/>
              </a:ext>
            </a:extLst>
          </p:cNvPr>
          <p:cNvSpPr txBox="1"/>
          <p:nvPr/>
        </p:nvSpPr>
        <p:spPr>
          <a:xfrm>
            <a:off x="1880099" y="4954648"/>
            <a:ext cx="8050285" cy="1143903"/>
          </a:xfrm>
          <a:prstGeom prst="rect">
            <a:avLst/>
          </a:prstGeom>
          <a:noFill/>
        </p:spPr>
        <p:txBody>
          <a:bodyPr wrap="square">
            <a:spAutoFit/>
          </a:bodyPr>
          <a:lstStyle/>
          <a:p>
            <a:pPr marR="177800">
              <a:spcAft>
                <a:spcPts val="1000"/>
              </a:spcAft>
            </a:pPr>
            <a:r>
              <a:rPr lang="fr-FR" sz="2000" b="1" dirty="0">
                <a:solidFill>
                  <a:srgbClr val="273479"/>
                </a:solidFill>
                <a:latin typeface="Satoshi" pitchFamily="50" charset="0"/>
                <a:ea typeface="Verdana" panose="020B0604030504040204" pitchFamily="34" charset="0"/>
                <a:cs typeface="Eras Medium ITC" panose="020B0602030504020804" pitchFamily="34" charset="0"/>
              </a:rPr>
              <a:t>«</a:t>
            </a:r>
            <a:r>
              <a:rPr lang="fr-FR" sz="2000" b="1" dirty="0">
                <a:solidFill>
                  <a:srgbClr val="E15446"/>
                </a:solidFill>
                <a:latin typeface="Satoshi" pitchFamily="50" charset="0"/>
                <a:ea typeface="Verdana" panose="020B0604030504040204" pitchFamily="34" charset="0"/>
                <a:cs typeface="Eras Medium ITC" panose="020B0602030504020804" pitchFamily="34" charset="0"/>
              </a:rPr>
              <a:t> </a:t>
            </a:r>
            <a:r>
              <a:rPr lang="fr-FR" sz="2000" b="1" i="1" dirty="0">
                <a:solidFill>
                  <a:srgbClr val="E15446"/>
                </a:solidFill>
                <a:latin typeface="Satoshi" pitchFamily="50" charset="0"/>
                <a:ea typeface="Verdana" panose="020B0604030504040204" pitchFamily="34" charset="0"/>
                <a:cs typeface="Eras Medium ITC" panose="020B0602030504020804" pitchFamily="34" charset="0"/>
              </a:rPr>
              <a:t>Guide des nouveaux élus : appréhender la gestion des ressources humaines dans les collectivités territoriales </a:t>
            </a:r>
            <a:r>
              <a:rPr lang="fr-FR" sz="2000" b="1" dirty="0">
                <a:solidFill>
                  <a:srgbClr val="273479"/>
                </a:solidFill>
                <a:latin typeface="Satoshi" pitchFamily="50" charset="0"/>
                <a:ea typeface="Verdana" panose="020B0604030504040204" pitchFamily="34" charset="0"/>
                <a:cs typeface="Eras Medium ITC" panose="020B0602030504020804" pitchFamily="34" charset="0"/>
              </a:rPr>
              <a:t>»</a:t>
            </a:r>
          </a:p>
          <a:p>
            <a:pPr marR="177800">
              <a:spcAft>
                <a:spcPts val="1000"/>
              </a:spcAft>
            </a:pPr>
            <a:r>
              <a:rPr lang="fr-FR" sz="2000" b="1" dirty="0">
                <a:solidFill>
                  <a:srgbClr val="273479"/>
                </a:solidFill>
                <a:latin typeface="Satoshi" pitchFamily="50" charset="0"/>
                <a:ea typeface="Verdana" panose="020B0604030504040204" pitchFamily="34" charset="0"/>
                <a:cs typeface="Eras Medium ITC" panose="020B0602030504020804" pitchFamily="34" charset="0"/>
              </a:rPr>
              <a:t>Par la FNCDG</a:t>
            </a:r>
          </a:p>
        </p:txBody>
      </p:sp>
      <p:pic>
        <p:nvPicPr>
          <p:cNvPr id="8" name="Image 7">
            <a:extLst>
              <a:ext uri="{FF2B5EF4-FFF2-40B4-BE49-F238E27FC236}">
                <a16:creationId xmlns:a16="http://schemas.microsoft.com/office/drawing/2014/main" id="{6D1B869C-D0D9-3396-040F-4AC25F970C4E}"/>
              </a:ext>
            </a:extLst>
          </p:cNvPr>
          <p:cNvPicPr>
            <a:picLocks noChangeAspect="1"/>
          </p:cNvPicPr>
          <p:nvPr/>
        </p:nvPicPr>
        <p:blipFill>
          <a:blip r:embed="rId4"/>
          <a:stretch>
            <a:fillRect/>
          </a:stretch>
        </p:blipFill>
        <p:spPr>
          <a:xfrm>
            <a:off x="9262872" y="3640056"/>
            <a:ext cx="2019300" cy="2869361"/>
          </a:xfrm>
          <a:prstGeom prst="rect">
            <a:avLst/>
          </a:prstGeom>
          <a:ln>
            <a:solidFill>
              <a:srgbClr val="273479"/>
            </a:solidFill>
          </a:ln>
        </p:spPr>
      </p:pic>
    </p:spTree>
    <p:extLst>
      <p:ext uri="{BB962C8B-B14F-4D97-AF65-F5344CB8AC3E}">
        <p14:creationId xmlns:p14="http://schemas.microsoft.com/office/powerpoint/2010/main" val="405664518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8B0C74-013B-A7CA-826E-5C426625277A}"/>
            </a:ext>
          </a:extLst>
        </p:cNvPr>
        <p:cNvGrpSpPr/>
        <p:nvPr/>
      </p:nvGrpSpPr>
      <p:grpSpPr>
        <a:xfrm>
          <a:off x="0" y="0"/>
          <a:ext cx="0" cy="0"/>
          <a:chOff x="0" y="0"/>
          <a:chExt cx="0" cy="0"/>
        </a:xfrm>
      </p:grpSpPr>
      <p:sp>
        <p:nvSpPr>
          <p:cNvPr id="2" name="Titre 1">
            <a:extLst>
              <a:ext uri="{FF2B5EF4-FFF2-40B4-BE49-F238E27FC236}">
                <a16:creationId xmlns:a16="http://schemas.microsoft.com/office/drawing/2014/main" id="{1A123231-A845-FECD-B7EB-EB641D0286F0}"/>
              </a:ext>
            </a:extLst>
          </p:cNvPr>
          <p:cNvSpPr>
            <a:spLocks noGrp="1"/>
          </p:cNvSpPr>
          <p:nvPr>
            <p:ph type="ctrTitle"/>
          </p:nvPr>
        </p:nvSpPr>
        <p:spPr/>
        <p:txBody>
          <a:bodyPr/>
          <a:lstStyle/>
          <a:p>
            <a:endParaRPr lang="fr-FR"/>
          </a:p>
        </p:txBody>
      </p:sp>
      <p:sp>
        <p:nvSpPr>
          <p:cNvPr id="3" name="Sous-titre 2">
            <a:extLst>
              <a:ext uri="{FF2B5EF4-FFF2-40B4-BE49-F238E27FC236}">
                <a16:creationId xmlns:a16="http://schemas.microsoft.com/office/drawing/2014/main" id="{42FC19D1-53D8-EA28-5F15-AEC131B1FDCC}"/>
              </a:ext>
            </a:extLst>
          </p:cNvPr>
          <p:cNvSpPr>
            <a:spLocks noGrp="1"/>
          </p:cNvSpPr>
          <p:nvPr>
            <p:ph type="subTitle" idx="1"/>
          </p:nvPr>
        </p:nvSpPr>
        <p:spPr/>
        <p:txBody>
          <a:bodyPr/>
          <a:lstStyle/>
          <a:p>
            <a:endParaRPr lang="fr-FR"/>
          </a:p>
        </p:txBody>
      </p:sp>
      <p:sp>
        <p:nvSpPr>
          <p:cNvPr id="4" name="Rectangle 3">
            <a:extLst>
              <a:ext uri="{FF2B5EF4-FFF2-40B4-BE49-F238E27FC236}">
                <a16:creationId xmlns:a16="http://schemas.microsoft.com/office/drawing/2014/main" id="{05596226-B62A-3AEF-E59F-E328432AD978}"/>
              </a:ext>
            </a:extLst>
          </p:cNvPr>
          <p:cNvSpPr/>
          <p:nvPr/>
        </p:nvSpPr>
        <p:spPr>
          <a:xfrm>
            <a:off x="0" y="0"/>
            <a:ext cx="12192000" cy="6858000"/>
          </a:xfrm>
          <a:prstGeom prst="rect">
            <a:avLst/>
          </a:prstGeom>
          <a:solidFill>
            <a:srgbClr val="27347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Text 0">
            <a:extLst>
              <a:ext uri="{FF2B5EF4-FFF2-40B4-BE49-F238E27FC236}">
                <a16:creationId xmlns:a16="http://schemas.microsoft.com/office/drawing/2014/main" id="{75B4B6C9-24D5-22A1-1FC4-5798089C65E4}"/>
              </a:ext>
            </a:extLst>
          </p:cNvPr>
          <p:cNvSpPr/>
          <p:nvPr/>
        </p:nvSpPr>
        <p:spPr>
          <a:xfrm>
            <a:off x="584530" y="2235838"/>
            <a:ext cx="10869017" cy="900537"/>
          </a:xfrm>
          <a:prstGeom prst="rect">
            <a:avLst/>
          </a:prstGeom>
          <a:noFill/>
          <a:ln/>
        </p:spPr>
        <p:txBody>
          <a:bodyPr wrap="square" lIns="0" tIns="0" rIns="0" bIns="0" rtlCol="0" anchor="t">
            <a:normAutofit fontScale="92500" lnSpcReduction="10000"/>
          </a:bodyPr>
          <a:lstStyle/>
          <a:p>
            <a:pPr marL="0" indent="0" algn="ctr">
              <a:lnSpc>
                <a:spcPct val="104000"/>
              </a:lnSpc>
              <a:buNone/>
            </a:pPr>
            <a:r>
              <a:rPr lang="en-US" sz="6600" b="1" dirty="0">
                <a:solidFill>
                  <a:schemeClr val="bg1"/>
                </a:solidFill>
                <a:latin typeface="General Sans Semibold" pitchFamily="50" charset="0"/>
                <a:ea typeface="Inter Bold" pitchFamily="34" charset="-122"/>
                <a:cs typeface="Inter Bold" pitchFamily="34" charset="-120"/>
              </a:rPr>
              <a:t>Merci</a:t>
            </a:r>
          </a:p>
        </p:txBody>
      </p:sp>
      <p:pic>
        <p:nvPicPr>
          <p:cNvPr id="7" name="Image 6">
            <a:extLst>
              <a:ext uri="{FF2B5EF4-FFF2-40B4-BE49-F238E27FC236}">
                <a16:creationId xmlns:a16="http://schemas.microsoft.com/office/drawing/2014/main" id="{7787D16B-3B02-24B8-03BC-A991C62354CB}"/>
              </a:ext>
            </a:extLst>
          </p:cNvPr>
          <p:cNvPicPr>
            <a:picLocks noChangeAspect="1"/>
          </p:cNvPicPr>
          <p:nvPr/>
        </p:nvPicPr>
        <p:blipFill>
          <a:blip r:embed="rId2">
            <a:extLst>
              <a:ext uri="{28A0092B-C50C-407E-A947-70E740481C1C}">
                <a14:useLocalDpi xmlns:a14="http://schemas.microsoft.com/office/drawing/2010/main" val="0"/>
              </a:ext>
            </a:extLst>
          </a:blip>
          <a:srcRect l="21961" t="34000" r="23156" b="25867"/>
          <a:stretch>
            <a:fillRect/>
          </a:stretch>
        </p:blipFill>
        <p:spPr>
          <a:xfrm>
            <a:off x="4688587" y="3952295"/>
            <a:ext cx="2660904" cy="2752344"/>
          </a:xfrm>
          <a:prstGeom prst="rect">
            <a:avLst/>
          </a:prstGeom>
        </p:spPr>
      </p:pic>
      <p:pic>
        <p:nvPicPr>
          <p:cNvPr id="9" name="Image 8">
            <a:extLst>
              <a:ext uri="{FF2B5EF4-FFF2-40B4-BE49-F238E27FC236}">
                <a16:creationId xmlns:a16="http://schemas.microsoft.com/office/drawing/2014/main" id="{D7CE731F-708D-DEE9-A3A3-BD3F39D34B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1018" y="5501940"/>
            <a:ext cx="1965964" cy="1111920"/>
          </a:xfrm>
          <a:prstGeom prst="rect">
            <a:avLst/>
          </a:prstGeom>
        </p:spPr>
      </p:pic>
    </p:spTree>
    <p:extLst>
      <p:ext uri="{BB962C8B-B14F-4D97-AF65-F5344CB8AC3E}">
        <p14:creationId xmlns:p14="http://schemas.microsoft.com/office/powerpoint/2010/main" val="3476674394"/>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1682</TotalTime>
  <Words>5158</Words>
  <Application>Microsoft Office PowerPoint</Application>
  <PresentationFormat>Grand écran</PresentationFormat>
  <Paragraphs>470</Paragraphs>
  <Slides>52</Slides>
  <Notes>8</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52</vt:i4>
      </vt:variant>
    </vt:vector>
  </HeadingPairs>
  <TitlesOfParts>
    <vt:vector size="59" baseType="lpstr">
      <vt:lpstr>Arial</vt:lpstr>
      <vt:lpstr>Calibri</vt:lpstr>
      <vt:lpstr>Calibri Light</vt:lpstr>
      <vt:lpstr>Courier New</vt:lpstr>
      <vt:lpstr>General Sans Semibold</vt:lpstr>
      <vt:lpstr>Satoshi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commun</dc:creator>
  <cp:lastModifiedBy>Cindy LABORIE</cp:lastModifiedBy>
  <cp:revision>17</cp:revision>
  <cp:lastPrinted>2026-06-03T08:38:42Z</cp:lastPrinted>
  <dcterms:created xsi:type="dcterms:W3CDTF">2026-05-20T15:51:02Z</dcterms:created>
  <dcterms:modified xsi:type="dcterms:W3CDTF">2026-06-05T14:00:40Z</dcterms:modified>
</cp:coreProperties>
</file>