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387" r:id="rId3"/>
    <p:sldId id="393" r:id="rId4"/>
    <p:sldId id="395" r:id="rId5"/>
    <p:sldId id="394" r:id="rId6"/>
    <p:sldId id="402" r:id="rId7"/>
    <p:sldId id="396" r:id="rId8"/>
    <p:sldId id="401" r:id="rId9"/>
    <p:sldId id="397" r:id="rId10"/>
    <p:sldId id="399" r:id="rId11"/>
    <p:sldId id="398" r:id="rId12"/>
    <p:sldId id="400" r:id="rId13"/>
    <p:sldId id="286" r:id="rId14"/>
  </p:sldIdLst>
  <p:sldSz cx="9144000" cy="6858000" type="screen4x3"/>
  <p:notesSz cx="6797675" cy="9926638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2BD30"/>
    <a:srgbClr val="DD8D23"/>
    <a:srgbClr val="E99E17"/>
    <a:srgbClr val="0067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15" autoAdjust="0"/>
    <p:restoredTop sz="94668" autoAdjust="0"/>
  </p:normalViewPr>
  <p:slideViewPr>
    <p:cSldViewPr>
      <p:cViewPr varScale="1">
        <p:scale>
          <a:sx n="68" d="100"/>
          <a:sy n="68" d="100"/>
        </p:scale>
        <p:origin x="78" y="1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17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F3CBC5-3842-40AF-99EC-26511B34085B}" type="datetimeFigureOut">
              <a:rPr lang="fr-FR" smtClean="0"/>
              <a:pPr/>
              <a:t>16/06/2020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91D9E4-1171-4E11-86A2-10B240B7782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768" y="4715153"/>
            <a:ext cx="5438140" cy="44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 dirty="0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4777336-571B-42B1-B172-1B6DB53AFFD0}" type="slidenum">
              <a:rPr lang="fr-FR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 dirty="0"/>
          </a:p>
        </p:txBody>
      </p:sp>
      <p:pic>
        <p:nvPicPr>
          <p:cNvPr id="3079" name="Picture 7" descr="Logo CDG 61 Q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79388"/>
            <a:ext cx="1801812" cy="930275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287AE85-6BCA-4CAA-87B9-84CDACD6EB92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8146CC3-EEE2-4E28-AE8E-6FCC7E1DCFDD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50825" y="1412875"/>
            <a:ext cx="4244975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412875"/>
            <a:ext cx="4244975" cy="5184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35AF75B-C9F5-42B0-B5E6-0CA06D078FCD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3B779B6-2D5C-49EE-B084-5C2D6206207C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B54CB16-3FA8-4BC4-933A-5010D0A3CCAB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EFC0D02-BA1B-4373-81F7-B3AB27FAD81A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89D419D-6601-4329-A316-4AC771C21042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E629AEE-F9E0-4C89-BB7C-52BB088ADC06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01449D0-A972-4115-B44B-1D4C117C09D0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32588" y="188913"/>
            <a:ext cx="2160587" cy="6408737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50825" y="188913"/>
            <a:ext cx="6329363" cy="640873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4AEE806-DEF4-46AA-B475-C26091E475B2}" type="slidenum">
              <a:rPr lang="fr-FR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1520" y="188913"/>
            <a:ext cx="8641655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412875"/>
            <a:ext cx="8642350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6597650"/>
            <a:ext cx="684212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800">
                <a:latin typeface="+mn-lt"/>
              </a:defRPr>
            </a:lvl1pPr>
          </a:lstStyle>
          <a:p>
            <a:fld id="{90A8CD93-8148-45FD-8AC1-C2B43B422B29}" type="slidenum">
              <a:rPr lang="fr-FR"/>
              <a:pPr/>
              <a:t>‹N°›</a:t>
            </a:fld>
            <a:endParaRPr lang="fr-FR" dirty="0"/>
          </a:p>
        </p:txBody>
      </p:sp>
      <p:pic>
        <p:nvPicPr>
          <p:cNvPr id="6" name="Image 5" descr="sigle GDG61.png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7419975" y="6076950"/>
            <a:ext cx="1724025" cy="78105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Verdana" pitchFamily="34" charset="0"/>
          <a:cs typeface="Arial" charset="0"/>
        </a:defRPr>
      </a:lvl9pPr>
    </p:titleStyle>
    <p:bodyStyle>
      <a:lvl1pPr marL="342900" indent="-342900" algn="just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just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2pPr>
      <a:lvl3pPr marL="1143000" indent="-228600" algn="just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3pPr>
      <a:lvl4pPr marL="1600200" indent="-228600" algn="just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  <a:cs typeface="+mn-cs"/>
        </a:defRPr>
      </a:lvl4pPr>
      <a:lvl5pPr marL="2057400" indent="-228600" algn="just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5pPr>
      <a:lvl6pPr marL="2514600" indent="-228600" algn="just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6pPr>
      <a:lvl7pPr marL="2971800" indent="-228600" algn="just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7pPr>
      <a:lvl8pPr marL="3429000" indent="-228600" algn="just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8pPr>
      <a:lvl9pPr marL="3886200" indent="-228600" algn="just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0825" y="2130425"/>
            <a:ext cx="8569325" cy="1470025"/>
          </a:xfrm>
        </p:spPr>
        <p:txBody>
          <a:bodyPr/>
          <a:lstStyle/>
          <a:p>
            <a:r>
              <a:rPr lang="fr-FR" b="1" dirty="0">
                <a:solidFill>
                  <a:srgbClr val="A2BD30"/>
                </a:solidFill>
              </a:rPr>
              <a:t>CONTRAT DE PROJET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fr-FR" sz="3200" dirty="0">
                <a:solidFill>
                  <a:srgbClr val="A2BD30"/>
                </a:solidFill>
              </a:rPr>
              <a:t>Références juridiques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69371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fr-FR" dirty="0"/>
              <a:t>Loi n° 2019-828 du 6 août 2019 de transformation de la fonction publique,</a:t>
            </a:r>
          </a:p>
          <a:p>
            <a:pPr>
              <a:buNone/>
            </a:pPr>
            <a:endParaRPr lang="fr-FR" dirty="0"/>
          </a:p>
          <a:p>
            <a:pPr>
              <a:buNone/>
            </a:pPr>
            <a:r>
              <a:rPr lang="fr-FR" dirty="0"/>
              <a:t>Décret 2020-172 du 27 février 2020 relatif au contrat de projet dans la fonction publique</a:t>
            </a:r>
          </a:p>
          <a:p>
            <a:pPr>
              <a:buNone/>
            </a:pPr>
            <a:endParaRPr lang="fr-FR" dirty="0"/>
          </a:p>
          <a:p>
            <a:pPr>
              <a:buNone/>
            </a:pPr>
            <a:r>
              <a:rPr lang="fr-FR" dirty="0"/>
              <a:t>Avec transposition dans : </a:t>
            </a:r>
          </a:p>
          <a:p>
            <a:pPr>
              <a:buNone/>
            </a:pPr>
            <a:r>
              <a:rPr lang="fr-FR" dirty="0"/>
              <a:t>La loi 84-53</a:t>
            </a:r>
          </a:p>
          <a:p>
            <a:pPr>
              <a:buNone/>
            </a:pPr>
            <a:r>
              <a:rPr lang="fr-FR" dirty="0"/>
              <a:t>Le décret 88-145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B54CB16-3FA8-4BC4-933A-5010D0A3CCAB}" type="slidenum">
              <a:rPr lang="fr-FR" smtClean="0"/>
              <a:pPr/>
              <a:t>2</a:t>
            </a:fld>
            <a:endParaRPr lang="fr-FR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250825" y="692695"/>
            <a:ext cx="8642350" cy="5904955"/>
          </a:xfrm>
          <a:prstGeom prst="rect">
            <a:avLst/>
          </a:prstGeom>
        </p:spPr>
        <p:txBody>
          <a:bodyPr/>
          <a:lstStyle/>
          <a:p>
            <a:pPr marR="0" lvl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fr-FR" sz="2800" kern="0" dirty="0"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fr-FR" sz="3200" dirty="0">
                <a:solidFill>
                  <a:srgbClr val="A2BD30"/>
                </a:solidFill>
              </a:rPr>
              <a:t>Principales caractéristiques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r-FR" dirty="0">
                <a:latin typeface="+mj-lt"/>
              </a:rPr>
              <a:t>- Possible depuis le 29/02/2020</a:t>
            </a:r>
          </a:p>
          <a:p>
            <a:pPr>
              <a:buFontTx/>
              <a:buChar char="-"/>
            </a:pPr>
            <a:r>
              <a:rPr lang="fr-FR" dirty="0">
                <a:latin typeface="+mj-lt"/>
              </a:rPr>
              <a:t>Emploi non permanent</a:t>
            </a:r>
          </a:p>
          <a:p>
            <a:pPr>
              <a:buFontTx/>
              <a:buChar char="-"/>
            </a:pPr>
            <a:r>
              <a:rPr lang="fr-FR" dirty="0">
                <a:latin typeface="+mj-lt"/>
              </a:rPr>
              <a:t>Catégorie A, B ou C</a:t>
            </a:r>
          </a:p>
          <a:p>
            <a:pPr>
              <a:buFontTx/>
              <a:buChar char="-"/>
            </a:pPr>
            <a:r>
              <a:rPr lang="fr-FR" dirty="0">
                <a:latin typeface="+mj-lt"/>
              </a:rPr>
              <a:t>Échéance = la réalisation du projet, de la mission ou de l’opération (par exemple : construction d’un lotissement)</a:t>
            </a:r>
          </a:p>
          <a:p>
            <a:pPr>
              <a:buFontTx/>
              <a:buChar char="-"/>
            </a:pPr>
            <a:r>
              <a:rPr lang="fr-FR" dirty="0">
                <a:latin typeface="+mj-lt"/>
              </a:rPr>
              <a:t>Durée mini 1 an / maxi 6 ans (renouvellements inclus)</a:t>
            </a:r>
          </a:p>
          <a:p>
            <a:pPr>
              <a:buFontTx/>
              <a:buChar char="-"/>
            </a:pPr>
            <a:r>
              <a:rPr lang="fr-FR" dirty="0">
                <a:latin typeface="+mj-lt"/>
              </a:rPr>
              <a:t>Ne débouche pas sur un CDI, ancienneté non prise en compte</a:t>
            </a:r>
          </a:p>
          <a:p>
            <a:pPr>
              <a:buFontTx/>
              <a:buChar char="-"/>
            </a:pPr>
            <a:endParaRPr lang="fr-FR" dirty="0">
              <a:latin typeface="+mj-lt"/>
            </a:endParaRPr>
          </a:p>
          <a:p>
            <a:pPr>
              <a:buNone/>
            </a:pP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B54CB16-3FA8-4BC4-933A-5010D0A3CCAB}" type="slidenum">
              <a:rPr lang="fr-FR" smtClean="0"/>
              <a:pPr/>
              <a:t>3</a:t>
            </a:fld>
            <a:endParaRPr lang="fr-FR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250825" y="692695"/>
            <a:ext cx="8642350" cy="5904955"/>
          </a:xfrm>
          <a:prstGeom prst="rect">
            <a:avLst/>
          </a:prstGeom>
        </p:spPr>
        <p:txBody>
          <a:bodyPr/>
          <a:lstStyle/>
          <a:p>
            <a:pPr marR="0" lvl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fr-FR" sz="2800" kern="0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47460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fr-FR" sz="3200" dirty="0">
                <a:solidFill>
                  <a:srgbClr val="A2BD30"/>
                </a:solidFill>
              </a:rPr>
              <a:t>Principales caractéristiques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>
              <a:buNone/>
            </a:pPr>
            <a:endParaRPr lang="fr-FR" dirty="0">
              <a:latin typeface="+mj-lt"/>
            </a:endParaRPr>
          </a:p>
          <a:p>
            <a:pPr>
              <a:buFontTx/>
              <a:buChar char="-"/>
            </a:pPr>
            <a:r>
              <a:rPr lang="fr-FR" dirty="0">
                <a:latin typeface="+mj-lt"/>
              </a:rPr>
              <a:t>Soumis à entretien professionnel (si CDD d’une durée supérieure à 1 an)</a:t>
            </a:r>
          </a:p>
          <a:p>
            <a:pPr marL="0" indent="0">
              <a:buNone/>
            </a:pPr>
            <a:endParaRPr lang="fr-FR" dirty="0">
              <a:latin typeface="+mj-lt"/>
            </a:endParaRPr>
          </a:p>
          <a:p>
            <a:pPr>
              <a:buFontTx/>
              <a:buChar char="-"/>
            </a:pPr>
            <a:r>
              <a:rPr lang="fr-FR" dirty="0">
                <a:latin typeface="+mj-lt"/>
              </a:rPr>
              <a:t>Possibilité de réévaluation de la rémunération au cours du contrat</a:t>
            </a:r>
          </a:p>
          <a:p>
            <a:pPr marL="0" indent="0">
              <a:buNone/>
            </a:pPr>
            <a:endParaRPr lang="fr-FR" dirty="0">
              <a:latin typeface="+mj-lt"/>
            </a:endParaRPr>
          </a:p>
          <a:p>
            <a:pPr>
              <a:buFontTx/>
              <a:buChar char="-"/>
            </a:pPr>
            <a:r>
              <a:rPr lang="fr-FR" dirty="0">
                <a:latin typeface="+mj-lt"/>
              </a:rPr>
              <a:t>Possibilité de rupture anticipée</a:t>
            </a: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B54CB16-3FA8-4BC4-933A-5010D0A3CCAB}" type="slidenum">
              <a:rPr lang="fr-FR" smtClean="0"/>
              <a:pPr/>
              <a:t>4</a:t>
            </a:fld>
            <a:endParaRPr lang="fr-FR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250825" y="692695"/>
            <a:ext cx="8642350" cy="5904955"/>
          </a:xfrm>
          <a:prstGeom prst="rect">
            <a:avLst/>
          </a:prstGeom>
        </p:spPr>
        <p:txBody>
          <a:bodyPr/>
          <a:lstStyle/>
          <a:p>
            <a:pPr marR="0" lvl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fr-FR" sz="2800" kern="0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8309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fr-FR" sz="3200" dirty="0">
                <a:solidFill>
                  <a:srgbClr val="A2BD30"/>
                </a:solidFill>
              </a:rPr>
              <a:t>Particularité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dirty="0">
                <a:latin typeface="+mj-lt"/>
              </a:rPr>
              <a:t>Ce contrat doit respecter les modalités de publicité des emplois permanents issues du décret 2019-1414</a:t>
            </a:r>
          </a:p>
          <a:p>
            <a:pPr marL="0" indent="0">
              <a:buNone/>
            </a:pPr>
            <a:r>
              <a:rPr lang="fr-FR" dirty="0">
                <a:latin typeface="+mj-lt"/>
              </a:rPr>
              <a:t>	- publication par tout moyen approprié</a:t>
            </a:r>
          </a:p>
          <a:p>
            <a:pPr marL="0" indent="0">
              <a:buNone/>
            </a:pPr>
            <a:r>
              <a:rPr lang="fr-FR" dirty="0">
                <a:latin typeface="+mj-lt"/>
              </a:rPr>
              <a:t>	- publication d’un mois sauf urgence</a:t>
            </a:r>
          </a:p>
          <a:p>
            <a:pPr marL="0" indent="0">
              <a:buNone/>
            </a:pPr>
            <a:endParaRPr lang="fr-FR" dirty="0">
              <a:latin typeface="+mj-lt"/>
            </a:endParaRPr>
          </a:p>
          <a:p>
            <a:pPr marL="0" indent="0">
              <a:buNone/>
            </a:pPr>
            <a:endParaRPr lang="fr-FR" dirty="0">
              <a:latin typeface="+mj-lt"/>
            </a:endParaRPr>
          </a:p>
          <a:p>
            <a:pPr>
              <a:buFontTx/>
              <a:buChar char="-"/>
            </a:pPr>
            <a:endParaRPr lang="fr-FR" dirty="0">
              <a:latin typeface="+mj-lt"/>
            </a:endParaRPr>
          </a:p>
          <a:p>
            <a:pPr>
              <a:buNone/>
            </a:pP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B54CB16-3FA8-4BC4-933A-5010D0A3CCAB}" type="slidenum">
              <a:rPr lang="fr-FR" smtClean="0"/>
              <a:pPr/>
              <a:t>5</a:t>
            </a:fld>
            <a:endParaRPr lang="fr-FR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250825" y="692695"/>
            <a:ext cx="8642350" cy="5904955"/>
          </a:xfrm>
          <a:prstGeom prst="rect">
            <a:avLst/>
          </a:prstGeom>
        </p:spPr>
        <p:txBody>
          <a:bodyPr/>
          <a:lstStyle/>
          <a:p>
            <a:pPr marR="0" lvl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fr-FR" sz="2800" kern="0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32966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fr-FR" sz="3200" dirty="0">
                <a:solidFill>
                  <a:srgbClr val="A2BD30"/>
                </a:solidFill>
              </a:rPr>
              <a:t>Mentions obligatoires au contrat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r-FR" dirty="0">
              <a:latin typeface="+mj-lt"/>
            </a:endParaRPr>
          </a:p>
          <a:p>
            <a:pPr marL="0" indent="0">
              <a:buNone/>
            </a:pPr>
            <a:endParaRPr lang="fr-FR" dirty="0">
              <a:latin typeface="+mj-lt"/>
            </a:endParaRPr>
          </a:p>
          <a:p>
            <a:pPr>
              <a:buFontTx/>
              <a:buChar char="-"/>
            </a:pPr>
            <a:endParaRPr lang="fr-FR" dirty="0">
              <a:latin typeface="+mj-lt"/>
            </a:endParaRPr>
          </a:p>
          <a:p>
            <a:pPr>
              <a:buNone/>
            </a:pP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B54CB16-3FA8-4BC4-933A-5010D0A3CCAB}" type="slidenum">
              <a:rPr lang="fr-FR" smtClean="0"/>
              <a:pPr/>
              <a:t>6</a:t>
            </a:fld>
            <a:endParaRPr lang="fr-FR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250825" y="692695"/>
            <a:ext cx="8642350" cy="5904955"/>
          </a:xfrm>
          <a:prstGeom prst="rect">
            <a:avLst/>
          </a:prstGeom>
        </p:spPr>
        <p:txBody>
          <a:bodyPr/>
          <a:lstStyle/>
          <a:p>
            <a:pPr marR="0" lvl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fr-FR" sz="2800" kern="0" dirty="0">
              <a:latin typeface="+mn-lt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8DB4C35-2EA0-4BE6-A95F-47DF4DC8D7B8}"/>
              </a:ext>
            </a:extLst>
          </p:cNvPr>
          <p:cNvSpPr/>
          <p:nvPr/>
        </p:nvSpPr>
        <p:spPr>
          <a:xfrm>
            <a:off x="250130" y="1540874"/>
            <a:ext cx="864165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1° La description du projet ou de l'opération ; </a:t>
            </a:r>
            <a:br>
              <a:rPr lang="fr-FR" dirty="0"/>
            </a:br>
            <a:r>
              <a:rPr lang="fr-FR" dirty="0"/>
              <a:t>2° La définition des tâches à accomplir pour lesquelles le contrat est conclu ; </a:t>
            </a:r>
            <a:br>
              <a:rPr lang="fr-FR" dirty="0"/>
            </a:br>
            <a:r>
              <a:rPr lang="fr-FR" dirty="0"/>
              <a:t>3° Une description précise de l'événement ou du résultat objectif déterminant la fin de la relation contractuelle ainsi que les modalités d'évaluation et de contrôle de ce résultat ; </a:t>
            </a:r>
            <a:br>
              <a:rPr lang="fr-FR" dirty="0"/>
            </a:br>
            <a:r>
              <a:rPr lang="fr-FR" dirty="0"/>
              <a:t>4° L'indication du poste occupé ainsi que de la catégorie hiérarchique,  </a:t>
            </a:r>
            <a:br>
              <a:rPr lang="fr-FR" dirty="0"/>
            </a:br>
            <a:r>
              <a:rPr lang="fr-FR" dirty="0"/>
              <a:t>5° La date d'effet du contrat ; </a:t>
            </a:r>
            <a:br>
              <a:rPr lang="fr-FR" dirty="0"/>
            </a:br>
            <a:r>
              <a:rPr lang="fr-FR" dirty="0"/>
              <a:t>6° La durée du contrat correspondant à la durée prévisible du projet ou de l'opération identifié ; </a:t>
            </a:r>
            <a:br>
              <a:rPr lang="fr-FR" dirty="0"/>
            </a:br>
            <a:r>
              <a:rPr lang="fr-FR" dirty="0"/>
              <a:t>7° Le montant de la rémunération ; </a:t>
            </a:r>
            <a:br>
              <a:rPr lang="fr-FR" dirty="0"/>
            </a:br>
            <a:r>
              <a:rPr lang="fr-FR" dirty="0"/>
              <a:t>8° Le cas échéant, la durée de la période d'essai et la possibilité de la renouveler ; </a:t>
            </a:r>
            <a:br>
              <a:rPr lang="fr-FR" dirty="0"/>
            </a:br>
            <a:r>
              <a:rPr lang="fr-FR" dirty="0"/>
              <a:t>9° Le ou les lieux de travail de l'agent et, le cas échéant, les conditions de leurs modifications ; </a:t>
            </a:r>
            <a:br>
              <a:rPr lang="fr-FR" dirty="0"/>
            </a:br>
            <a:r>
              <a:rPr lang="fr-FR" dirty="0"/>
              <a:t>10° Les droits et obligations de l'agent ; </a:t>
            </a:r>
            <a:br>
              <a:rPr lang="fr-FR" dirty="0"/>
            </a:br>
            <a:r>
              <a:rPr lang="fr-FR" dirty="0"/>
              <a:t>11° La possibilité de rupture anticipée par l'employeur</a:t>
            </a:r>
            <a:br>
              <a:rPr lang="fr-FR" dirty="0"/>
            </a:br>
            <a:r>
              <a:rPr lang="fr-FR" dirty="0"/>
              <a:t>12° Le droit au versement d'une indemnité de rupture anticipée</a:t>
            </a:r>
          </a:p>
        </p:txBody>
      </p:sp>
    </p:spTree>
    <p:extLst>
      <p:ext uri="{BB962C8B-B14F-4D97-AF65-F5344CB8AC3E}">
        <p14:creationId xmlns:p14="http://schemas.microsoft.com/office/powerpoint/2010/main" val="15257924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fr-FR" sz="3200" dirty="0">
                <a:solidFill>
                  <a:srgbClr val="A2BD30"/>
                </a:solidFill>
              </a:rPr>
              <a:t>Etapes de mise en œuvre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92500" lnSpcReduction="10000"/>
          </a:bodyPr>
          <a:lstStyle/>
          <a:p>
            <a:pPr>
              <a:buFontTx/>
              <a:buChar char="-"/>
            </a:pPr>
            <a:r>
              <a:rPr lang="fr-FR" dirty="0">
                <a:latin typeface="+mj-lt"/>
              </a:rPr>
              <a:t>Existence d’un besoin / rédaction de la fiche de poste</a:t>
            </a:r>
          </a:p>
          <a:p>
            <a:pPr>
              <a:buFontTx/>
              <a:buChar char="-"/>
            </a:pPr>
            <a:r>
              <a:rPr lang="fr-FR" dirty="0">
                <a:latin typeface="+mj-lt"/>
              </a:rPr>
              <a:t>Délibération pour affecter les crédits nécessaires (« création » d’un poste non permanent)</a:t>
            </a:r>
          </a:p>
          <a:p>
            <a:pPr>
              <a:buFontTx/>
              <a:buChar char="-"/>
            </a:pPr>
            <a:r>
              <a:rPr lang="fr-FR" dirty="0">
                <a:latin typeface="+mj-lt"/>
              </a:rPr>
              <a:t>Procédure de publicité</a:t>
            </a:r>
          </a:p>
          <a:p>
            <a:pPr>
              <a:buFontTx/>
              <a:buChar char="-"/>
            </a:pPr>
            <a:r>
              <a:rPr lang="fr-FR" dirty="0">
                <a:latin typeface="+mj-lt"/>
              </a:rPr>
              <a:t>Entretien de recrutement</a:t>
            </a:r>
          </a:p>
          <a:p>
            <a:pPr>
              <a:buFontTx/>
              <a:buChar char="-"/>
            </a:pPr>
            <a:r>
              <a:rPr lang="fr-FR" dirty="0">
                <a:latin typeface="+mj-lt"/>
              </a:rPr>
              <a:t>Visite médicale pour l’agent</a:t>
            </a:r>
          </a:p>
          <a:p>
            <a:pPr>
              <a:buFontTx/>
              <a:buChar char="-"/>
            </a:pPr>
            <a:r>
              <a:rPr lang="fr-FR" dirty="0">
                <a:latin typeface="+mj-lt"/>
              </a:rPr>
              <a:t>Conclusion du contrat</a:t>
            </a:r>
          </a:p>
          <a:p>
            <a:pPr>
              <a:buFontTx/>
              <a:buChar char="-"/>
            </a:pPr>
            <a:r>
              <a:rPr lang="fr-FR" dirty="0">
                <a:latin typeface="+mj-lt"/>
              </a:rPr>
              <a:t>Entretien professionnel</a:t>
            </a:r>
          </a:p>
          <a:p>
            <a:pPr>
              <a:buFontTx/>
              <a:buChar char="-"/>
            </a:pPr>
            <a:r>
              <a:rPr lang="fr-FR" dirty="0">
                <a:latin typeface="+mj-lt"/>
              </a:rPr>
              <a:t>Réévaluation éventuelle de la rémunération</a:t>
            </a:r>
          </a:p>
          <a:p>
            <a:pPr>
              <a:buFontTx/>
              <a:buChar char="-"/>
            </a:pPr>
            <a:endParaRPr lang="fr-FR" dirty="0">
              <a:latin typeface="+mj-lt"/>
            </a:endParaRPr>
          </a:p>
          <a:p>
            <a:pPr>
              <a:buFontTx/>
              <a:buChar char="-"/>
            </a:pP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B54CB16-3FA8-4BC4-933A-5010D0A3CCAB}" type="slidenum">
              <a:rPr lang="fr-FR" smtClean="0"/>
              <a:pPr/>
              <a:t>7</a:t>
            </a:fld>
            <a:endParaRPr lang="fr-FR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250825" y="692695"/>
            <a:ext cx="8642350" cy="5904955"/>
          </a:xfrm>
          <a:prstGeom prst="rect">
            <a:avLst/>
          </a:prstGeom>
        </p:spPr>
        <p:txBody>
          <a:bodyPr/>
          <a:lstStyle/>
          <a:p>
            <a:pPr marR="0" lvl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fr-FR" sz="2800" kern="0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52479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fr-FR" sz="3200" dirty="0">
                <a:solidFill>
                  <a:srgbClr val="A2BD30"/>
                </a:solidFill>
              </a:rPr>
              <a:t>Transformation du contrat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fr-FR" dirty="0"/>
              <a:t>L’autorité territoriale peut proposer la modification d’une clause substantielle du contrat (fonctions, lieu de travail, temps de travail…)</a:t>
            </a:r>
          </a:p>
          <a:p>
            <a:pPr>
              <a:buFontTx/>
              <a:buChar char="-"/>
            </a:pPr>
            <a:r>
              <a:rPr lang="fr-FR" dirty="0"/>
              <a:t>Par écrit</a:t>
            </a:r>
          </a:p>
          <a:p>
            <a:pPr>
              <a:buFontTx/>
              <a:buChar char="-"/>
            </a:pPr>
            <a:r>
              <a:rPr lang="fr-FR" dirty="0"/>
              <a:t>Délai de réponse de l’agent : 1 mois</a:t>
            </a:r>
          </a:p>
          <a:p>
            <a:pPr marL="0" indent="0">
              <a:buNone/>
            </a:pPr>
            <a:endParaRPr lang="fr-FR" dirty="0"/>
          </a:p>
          <a:p>
            <a:pPr>
              <a:buFontTx/>
              <a:buChar char="-"/>
            </a:pPr>
            <a:r>
              <a:rPr lang="fr-FR" dirty="0"/>
              <a:t>En cas de silence, l’agent est réputé refuser la modification</a:t>
            </a:r>
          </a:p>
          <a:p>
            <a:pPr marL="0" indent="0">
              <a:buNone/>
            </a:pPr>
            <a:endParaRPr lang="fr-FR" dirty="0"/>
          </a:p>
          <a:p>
            <a:pPr marL="457200" lvl="1" indent="0">
              <a:buNone/>
            </a:pP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B54CB16-3FA8-4BC4-933A-5010D0A3CCAB}" type="slidenum">
              <a:rPr lang="fr-FR" smtClean="0"/>
              <a:pPr/>
              <a:t>8</a:t>
            </a:fld>
            <a:endParaRPr lang="fr-FR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250825" y="692695"/>
            <a:ext cx="8642350" cy="5904955"/>
          </a:xfrm>
          <a:prstGeom prst="rect">
            <a:avLst/>
          </a:prstGeom>
        </p:spPr>
        <p:txBody>
          <a:bodyPr/>
          <a:lstStyle/>
          <a:p>
            <a:pPr marR="0" lvl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fr-FR" sz="2800" kern="0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10385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fr-FR" sz="3200" dirty="0">
                <a:solidFill>
                  <a:srgbClr val="A2BD30"/>
                </a:solidFill>
              </a:rPr>
              <a:t>Renouvellement du contrat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fr-FR" dirty="0"/>
              <a:t>Possible dans la limite de 6 ans et tant que le projet n’est pas achevé</a:t>
            </a:r>
          </a:p>
          <a:p>
            <a:pPr marL="0" indent="0">
              <a:buNone/>
            </a:pPr>
            <a:endParaRPr lang="fr-FR" dirty="0"/>
          </a:p>
          <a:p>
            <a:pPr>
              <a:buFontTx/>
              <a:buChar char="-"/>
            </a:pPr>
            <a:r>
              <a:rPr lang="fr-FR" dirty="0"/>
              <a:t>Renouvellement express :</a:t>
            </a:r>
          </a:p>
          <a:p>
            <a:pPr lvl="1">
              <a:buFontTx/>
              <a:buChar char="-"/>
            </a:pPr>
            <a:r>
              <a:rPr lang="fr-FR" dirty="0"/>
              <a:t>Au plus tard 2 mois avant le terme si recrutement d’une durée inférieure à 3 ans</a:t>
            </a:r>
          </a:p>
          <a:p>
            <a:pPr lvl="1">
              <a:buFontTx/>
              <a:buChar char="-"/>
            </a:pPr>
            <a:r>
              <a:rPr lang="fr-FR" dirty="0"/>
              <a:t>Au plus tard 3 mois avant le terme si recrutement d’une durée supérieure à 3 ans</a:t>
            </a:r>
          </a:p>
          <a:p>
            <a:pPr marL="457200" lvl="1" indent="0">
              <a:buNone/>
            </a:pP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B54CB16-3FA8-4BC4-933A-5010D0A3CCAB}" type="slidenum">
              <a:rPr lang="fr-FR" smtClean="0"/>
              <a:pPr/>
              <a:t>9</a:t>
            </a:fld>
            <a:endParaRPr lang="fr-FR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250825" y="692695"/>
            <a:ext cx="8642350" cy="5904955"/>
          </a:xfrm>
          <a:prstGeom prst="rect">
            <a:avLst/>
          </a:prstGeom>
        </p:spPr>
        <p:txBody>
          <a:bodyPr/>
          <a:lstStyle/>
          <a:p>
            <a:pPr marR="0" lvl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fr-FR" sz="2800" kern="0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49385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fr-FR" sz="3200" dirty="0">
                <a:solidFill>
                  <a:srgbClr val="A2BD30"/>
                </a:solidFill>
              </a:rPr>
              <a:t>Non Renouvellement du contrat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fr-FR" dirty="0"/>
              <a:t>Suit les mêmes règles que le renouvellement</a:t>
            </a:r>
          </a:p>
          <a:p>
            <a:pPr marL="0" indent="0">
              <a:buNone/>
            </a:pPr>
            <a:endParaRPr lang="fr-FR" dirty="0"/>
          </a:p>
          <a:p>
            <a:pPr>
              <a:buFontTx/>
              <a:buChar char="-"/>
            </a:pPr>
            <a:r>
              <a:rPr lang="fr-FR" dirty="0"/>
              <a:t>Décision express :</a:t>
            </a:r>
          </a:p>
          <a:p>
            <a:pPr lvl="1">
              <a:buFontTx/>
              <a:buChar char="-"/>
            </a:pPr>
            <a:r>
              <a:rPr lang="fr-FR" dirty="0"/>
              <a:t>Au plus tard 2 mois avant le terme si recrutement d’une durée inférieure à 3 ans</a:t>
            </a:r>
          </a:p>
          <a:p>
            <a:pPr lvl="1">
              <a:buFontTx/>
              <a:buChar char="-"/>
            </a:pPr>
            <a:r>
              <a:rPr lang="fr-FR" dirty="0"/>
              <a:t>Au plus tard 3 mois avant le terme si recrutement d’une durée supérieure à 3 ans</a:t>
            </a:r>
          </a:p>
          <a:p>
            <a:pPr lvl="1">
              <a:buFontTx/>
              <a:buChar char="-"/>
            </a:pPr>
            <a:endParaRPr lang="fr-FR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B54CB16-3FA8-4BC4-933A-5010D0A3CCAB}" type="slidenum">
              <a:rPr lang="fr-FR" smtClean="0"/>
              <a:pPr/>
              <a:t>10</a:t>
            </a:fld>
            <a:endParaRPr lang="fr-FR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250825" y="692695"/>
            <a:ext cx="8642350" cy="5904955"/>
          </a:xfrm>
          <a:prstGeom prst="rect">
            <a:avLst/>
          </a:prstGeom>
        </p:spPr>
        <p:txBody>
          <a:bodyPr/>
          <a:lstStyle/>
          <a:p>
            <a:pPr marR="0" lvl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fr-FR" sz="2800" kern="0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98290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fr-FR" sz="3200" dirty="0">
                <a:solidFill>
                  <a:srgbClr val="A2BD30"/>
                </a:solidFill>
              </a:rPr>
              <a:t>Fin anticipée du contrat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fr-FR" dirty="0"/>
              <a:t>Possibilité de rupture anticipée, au bout d’un an au moins de contrat:</a:t>
            </a:r>
          </a:p>
          <a:p>
            <a:pPr lvl="2">
              <a:buFontTx/>
              <a:buChar char="-"/>
            </a:pPr>
            <a:r>
              <a:rPr lang="fr-FR" dirty="0"/>
              <a:t>si l’objet du contrat se réalise plus tôt que prévu</a:t>
            </a:r>
          </a:p>
          <a:p>
            <a:pPr lvl="2">
              <a:buFontTx/>
              <a:buChar char="-"/>
            </a:pPr>
            <a:r>
              <a:rPr lang="fr-FR" dirty="0"/>
              <a:t>si l’objet du contrat ne peut se réaliser</a:t>
            </a:r>
          </a:p>
          <a:p>
            <a:pPr lvl="2">
              <a:buFontTx/>
              <a:buChar char="-"/>
            </a:pPr>
            <a:endParaRPr lang="fr-FR" dirty="0"/>
          </a:p>
          <a:p>
            <a:pPr>
              <a:buFontTx/>
              <a:buChar char="-"/>
            </a:pPr>
            <a:r>
              <a:rPr lang="fr-FR" dirty="0"/>
              <a:t>Information par écrit</a:t>
            </a:r>
          </a:p>
          <a:p>
            <a:pPr marL="0" indent="0">
              <a:buNone/>
            </a:pPr>
            <a:endParaRPr lang="fr-FR" dirty="0"/>
          </a:p>
          <a:p>
            <a:pPr>
              <a:buFontTx/>
              <a:buChar char="-"/>
            </a:pPr>
            <a:r>
              <a:rPr lang="fr-FR" dirty="0"/>
              <a:t>Indemnité de rupture de 10% de la rémunération brute perçue par l’agent à la date de l’interruption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B54CB16-3FA8-4BC4-933A-5010D0A3CCAB}" type="slidenum">
              <a:rPr lang="fr-FR" smtClean="0"/>
              <a:pPr/>
              <a:t>11</a:t>
            </a:fld>
            <a:endParaRPr lang="fr-FR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250825" y="692695"/>
            <a:ext cx="8642350" cy="5904955"/>
          </a:xfrm>
          <a:prstGeom prst="rect">
            <a:avLst/>
          </a:prstGeom>
        </p:spPr>
        <p:txBody>
          <a:bodyPr/>
          <a:lstStyle/>
          <a:p>
            <a:pPr marR="0" lvl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fr-FR" sz="2800" kern="0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21711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fr-FR" sz="3200" dirty="0">
                <a:solidFill>
                  <a:srgbClr val="A2BD30"/>
                </a:solidFill>
              </a:rPr>
              <a:t>Licenciement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fr-FR" sz="3600" dirty="0"/>
              <a:t>En cas de  :</a:t>
            </a:r>
          </a:p>
          <a:p>
            <a:pPr marL="0" lvl="0" indent="0">
              <a:buNone/>
            </a:pPr>
            <a:r>
              <a:rPr lang="fr-FR" sz="3600" dirty="0"/>
              <a:t>- transformation du besoin ou de l'emploi qui a justifié le recrutement, lorsque l'adaptation de l'agent au nouveau besoin n'est pas possible ;</a:t>
            </a:r>
          </a:p>
          <a:p>
            <a:pPr marL="0" lvl="0" indent="0">
              <a:buNone/>
            </a:pPr>
            <a:r>
              <a:rPr lang="fr-FR" sz="3600" dirty="0"/>
              <a:t>- refus par l'agent d'une modification d'un élément substantiel du contrat proposée dans les conditions prévus à l'article 39-4 du décret n° 88-145,</a:t>
            </a:r>
          </a:p>
          <a:p>
            <a:pPr marL="0" lvl="0" indent="0">
              <a:buNone/>
            </a:pPr>
            <a:r>
              <a:rPr lang="fr-FR" sz="3600" dirty="0"/>
              <a:t>- impossibilité de réemploi de l'agent, dans les conditions prévues à l'article 33 du décret n° 88-145, à l'issue d'un congé sans rémunération.</a:t>
            </a:r>
          </a:p>
          <a:p>
            <a:pPr marL="0" indent="0">
              <a:buNone/>
            </a:pPr>
            <a:r>
              <a:rPr lang="fr-FR" sz="3600" dirty="0"/>
              <a:t> </a:t>
            </a:r>
          </a:p>
          <a:p>
            <a:pPr marL="0" indent="0">
              <a:buNone/>
            </a:pPr>
            <a:r>
              <a:rPr lang="fr-FR" sz="3600" dirty="0"/>
              <a:t>Un préavis doit être respecté d'une durée :</a:t>
            </a:r>
          </a:p>
          <a:p>
            <a:pPr marL="0" lvl="0" indent="0">
              <a:buNone/>
            </a:pPr>
            <a:r>
              <a:rPr lang="fr-FR" sz="3600" dirty="0"/>
              <a:t>- de 8 jours dans le cas où la durée des services est de moins de 6 mois,</a:t>
            </a:r>
          </a:p>
          <a:p>
            <a:pPr marL="0" lvl="0" indent="0">
              <a:buNone/>
            </a:pPr>
            <a:r>
              <a:rPr lang="fr-FR" sz="3600" dirty="0"/>
              <a:t>- de 1 mois dans le cas où la durée des services est comprise entre 6 mois et 2 ans,</a:t>
            </a:r>
          </a:p>
          <a:p>
            <a:pPr marL="0" lvl="0" indent="0">
              <a:buNone/>
            </a:pPr>
            <a:r>
              <a:rPr lang="fr-FR" sz="3600" dirty="0"/>
              <a:t>- de 2 mois dans le cas où la durée des services est supérieure ou égale à 2 ans.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NB : Ces durées sont doublées pour les personnels handicapés mentionnés aux 1°, 2°, 3°, 4°, 9°, 10° et 11° de l’article L. 5212-13 du code du travail, dans la mesure où la reconnaissance du handicap aura été préalablement déclarée à l’employeur et dans des délais suffisants.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B54CB16-3FA8-4BC4-933A-5010D0A3CCAB}" type="slidenum">
              <a:rPr lang="fr-FR" smtClean="0"/>
              <a:pPr/>
              <a:t>12</a:t>
            </a:fld>
            <a:endParaRPr lang="fr-FR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426571" y="657225"/>
            <a:ext cx="8642350" cy="5904955"/>
          </a:xfrm>
          <a:prstGeom prst="rect">
            <a:avLst/>
          </a:prstGeom>
        </p:spPr>
        <p:txBody>
          <a:bodyPr/>
          <a:lstStyle/>
          <a:p>
            <a:pPr marR="0" lvl="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lang="fr-FR" sz="2800" kern="0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17006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512" y="2564904"/>
            <a:ext cx="8641655" cy="936625"/>
          </a:xfrm>
        </p:spPr>
        <p:txBody>
          <a:bodyPr/>
          <a:lstStyle/>
          <a:p>
            <a:pPr lvl="0"/>
            <a:r>
              <a:rPr lang="fr-FR" sz="3200" dirty="0">
                <a:solidFill>
                  <a:srgbClr val="A2BD30"/>
                </a:solidFill>
              </a:rPr>
              <a:t>Merci de votre attention</a:t>
            </a:r>
            <a:br>
              <a:rPr lang="fr-FR" sz="3200" dirty="0">
                <a:solidFill>
                  <a:srgbClr val="A2BD30"/>
                </a:solidFill>
              </a:rPr>
            </a:br>
            <a:endParaRPr lang="fr-FR" sz="3200" dirty="0">
              <a:solidFill>
                <a:srgbClr val="A2BD30"/>
              </a:solidFill>
            </a:endParaRP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54CB16-3FA8-4BC4-933A-5010D0A3CCAB}" type="slidenum">
              <a:rPr lang="fr-FR" smtClean="0"/>
              <a:pPr/>
              <a:t>13</a:t>
            </a:fld>
            <a:endParaRPr lang="fr-FR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250825" y="692695"/>
            <a:ext cx="8642350" cy="5904955"/>
          </a:xfrm>
          <a:prstGeom prst="rect">
            <a:avLst/>
          </a:prstGeom>
        </p:spPr>
        <p:txBody>
          <a:bodyPr/>
          <a:lstStyle/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lang="fr-FR" sz="2800" kern="0" dirty="0">
              <a:latin typeface="+mn-lt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lang="fr-FR" sz="2800" kern="0" dirty="0">
              <a:latin typeface="+mn-lt"/>
              <a:cs typeface="+mn-cs"/>
            </a:endParaRPr>
          </a:p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fr-FR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ésentation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hème Office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3543</TotalTime>
  <Words>410</Words>
  <Application>Microsoft Office PowerPoint</Application>
  <PresentationFormat>Affichage à l'écran (4:3)</PresentationFormat>
  <Paragraphs>96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6" baseType="lpstr">
      <vt:lpstr>Arial</vt:lpstr>
      <vt:lpstr>Verdana</vt:lpstr>
      <vt:lpstr>Présentation</vt:lpstr>
      <vt:lpstr>CONTRAT DE PROJET</vt:lpstr>
      <vt:lpstr>Références juridiques</vt:lpstr>
      <vt:lpstr>Principales caractéristiques</vt:lpstr>
      <vt:lpstr>Principales caractéristiques</vt:lpstr>
      <vt:lpstr>Particularité</vt:lpstr>
      <vt:lpstr>Mentions obligatoires au contrat</vt:lpstr>
      <vt:lpstr>Etapes de mise en œuvre</vt:lpstr>
      <vt:lpstr>Transformation du contrat</vt:lpstr>
      <vt:lpstr>Renouvellement du contrat</vt:lpstr>
      <vt:lpstr>Non Renouvellement du contrat</vt:lpstr>
      <vt:lpstr>Fin anticipée du contrat</vt:lpstr>
      <vt:lpstr>Licenciement</vt:lpstr>
      <vt:lpstr>Merci de votre attention 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Titre page</dc:title>
  <dc:creator>Elodie</dc:creator>
  <cp:lastModifiedBy>Céline LEBORGNE</cp:lastModifiedBy>
  <cp:revision>508</cp:revision>
  <dcterms:created xsi:type="dcterms:W3CDTF">2015-05-06T12:32:27Z</dcterms:created>
  <dcterms:modified xsi:type="dcterms:W3CDTF">2020-06-16T13:54:19Z</dcterms:modified>
</cp:coreProperties>
</file>