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99" r:id="rId3"/>
    <p:sldId id="346" r:id="rId4"/>
    <p:sldId id="348" r:id="rId5"/>
    <p:sldId id="302" r:id="rId6"/>
    <p:sldId id="305" r:id="rId7"/>
    <p:sldId id="306" r:id="rId8"/>
    <p:sldId id="307" r:id="rId9"/>
    <p:sldId id="351" r:id="rId10"/>
    <p:sldId id="350" r:id="rId11"/>
    <p:sldId id="311" r:id="rId12"/>
    <p:sldId id="309" r:id="rId13"/>
    <p:sldId id="353" r:id="rId14"/>
    <p:sldId id="358" r:id="rId15"/>
    <p:sldId id="359" r:id="rId16"/>
    <p:sldId id="360" r:id="rId17"/>
    <p:sldId id="361" r:id="rId18"/>
    <p:sldId id="362" r:id="rId19"/>
    <p:sldId id="330" r:id="rId20"/>
    <p:sldId id="355" r:id="rId21"/>
    <p:sldId id="331" r:id="rId22"/>
    <p:sldId id="332" r:id="rId23"/>
    <p:sldId id="333" r:id="rId24"/>
    <p:sldId id="316" r:id="rId25"/>
    <p:sldId id="356" r:id="rId26"/>
    <p:sldId id="318" r:id="rId27"/>
    <p:sldId id="315" r:id="rId28"/>
    <p:sldId id="323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BF1F"/>
    <a:srgbClr val="F6A5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78" autoAdjust="0"/>
  </p:normalViewPr>
  <p:slideViewPr>
    <p:cSldViewPr>
      <p:cViewPr varScale="1">
        <p:scale>
          <a:sx n="80" d="100"/>
          <a:sy n="80" d="100"/>
        </p:scale>
        <p:origin x="152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94638B-A39C-427B-A4AF-A52CA9C423BC}" type="doc">
      <dgm:prSet loTypeId="urn:microsoft.com/office/officeart/2005/8/layout/default#2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fr-FR"/>
        </a:p>
      </dgm:t>
    </dgm:pt>
    <dgm:pt modelId="{B6267B8C-C85A-4911-A328-5447D9C69532}">
      <dgm:prSet/>
      <dgm:spPr>
        <a:xfrm>
          <a:off x="1244943" y="2672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Créé par l’article 5 de la loi de transformation de la fonction publique du 6 août 2019</a:t>
          </a:r>
        </a:p>
      </dgm:t>
    </dgm:pt>
    <dgm:pt modelId="{C152333E-D05A-4A4B-91C0-737FA9C34740}" type="parTrans" cxnId="{C6257531-FF51-4BDA-8588-A97C3422AFF0}">
      <dgm:prSet/>
      <dgm:spPr/>
      <dgm:t>
        <a:bodyPr/>
        <a:lstStyle/>
        <a:p>
          <a:endParaRPr lang="fr-FR"/>
        </a:p>
      </dgm:t>
    </dgm:pt>
    <dgm:pt modelId="{9C429BD0-D7B6-4F0E-B8D9-AF8664238562}" type="sibTrans" cxnId="{C6257531-FF51-4BDA-8588-A97C3422AFF0}">
      <dgm:prSet/>
      <dgm:spPr/>
      <dgm:t>
        <a:bodyPr/>
        <a:lstStyle/>
        <a:p>
          <a:endParaRPr lang="fr-FR"/>
        </a:p>
      </dgm:t>
    </dgm:pt>
    <dgm:pt modelId="{95BFB2C7-68AB-46D9-B6EF-CFF492B4E0CE}">
      <dgm:prSet/>
      <dgm:spPr>
        <a:xfrm>
          <a:off x="4014312" y="2672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Se substitue au REC </a:t>
          </a:r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à partir de </a:t>
          </a:r>
          <a:r>
            <a:rPr lang="fr-FR" strike="noStrike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2021</a:t>
          </a:r>
        </a:p>
      </dgm:t>
    </dgm:pt>
    <dgm:pt modelId="{94E3461B-B69D-4487-BBD5-46238D579CA0}" type="parTrans" cxnId="{3F6C19D7-B872-4DEE-B0D8-2DD9B51D8A89}">
      <dgm:prSet/>
      <dgm:spPr/>
      <dgm:t>
        <a:bodyPr/>
        <a:lstStyle/>
        <a:p>
          <a:endParaRPr lang="fr-FR"/>
        </a:p>
      </dgm:t>
    </dgm:pt>
    <dgm:pt modelId="{D6402313-975E-44B7-B779-1834353756B6}" type="sibTrans" cxnId="{3F6C19D7-B872-4DEE-B0D8-2DD9B51D8A89}">
      <dgm:prSet/>
      <dgm:spPr/>
      <dgm:t>
        <a:bodyPr/>
        <a:lstStyle/>
        <a:p>
          <a:endParaRPr lang="fr-FR"/>
        </a:p>
      </dgm:t>
    </dgm:pt>
    <dgm:pt modelId="{39B69E71-3A6B-496D-9B8C-CFFC42F861F2}">
      <dgm:prSet/>
      <dgm:spPr>
        <a:xfrm>
          <a:off x="1244943" y="1764997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Un rapport </a:t>
          </a:r>
          <a:r>
            <a:rPr lang="fr-FR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obligatoire</a:t>
          </a:r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dorénavant </a:t>
          </a:r>
          <a:r>
            <a:rPr lang="fr-FR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annuel</a:t>
          </a:r>
          <a:endParaRPr lang="fr-FR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47285A6-E52D-48B4-B93A-BFCDAE298B44}" type="parTrans" cxnId="{766824DD-43DB-4BCC-A1E0-C4D8AA74CBAB}">
      <dgm:prSet/>
      <dgm:spPr/>
      <dgm:t>
        <a:bodyPr/>
        <a:lstStyle/>
        <a:p>
          <a:endParaRPr lang="fr-FR"/>
        </a:p>
      </dgm:t>
    </dgm:pt>
    <dgm:pt modelId="{F199E51D-453F-4A0F-82E5-1231C3243054}" type="sibTrans" cxnId="{766824DD-43DB-4BCC-A1E0-C4D8AA74CBAB}">
      <dgm:prSet/>
      <dgm:spPr/>
      <dgm:t>
        <a:bodyPr/>
        <a:lstStyle/>
        <a:p>
          <a:endParaRPr lang="fr-FR"/>
        </a:p>
      </dgm:t>
    </dgm:pt>
    <dgm:pt modelId="{C8573D51-1586-413A-8D31-9440F2CB1545}">
      <dgm:prSet/>
      <dgm:spPr>
        <a:xfrm>
          <a:off x="4014312" y="1764997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Regroupe différents  rapports</a:t>
          </a:r>
        </a:p>
      </dgm:t>
    </dgm:pt>
    <dgm:pt modelId="{11CE909F-546E-4C5D-936E-048DF788B12C}" type="parTrans" cxnId="{2CF37915-B38C-4F3D-B356-AC6936E508A5}">
      <dgm:prSet/>
      <dgm:spPr/>
      <dgm:t>
        <a:bodyPr/>
        <a:lstStyle/>
        <a:p>
          <a:endParaRPr lang="fr-FR"/>
        </a:p>
      </dgm:t>
    </dgm:pt>
    <dgm:pt modelId="{63DE9DC3-F771-457A-9E24-B59A42EEBB0C}" type="sibTrans" cxnId="{2CF37915-B38C-4F3D-B356-AC6936E508A5}">
      <dgm:prSet/>
      <dgm:spPr/>
      <dgm:t>
        <a:bodyPr/>
        <a:lstStyle/>
        <a:p>
          <a:endParaRPr lang="fr-FR"/>
        </a:p>
      </dgm:t>
    </dgm:pt>
    <dgm:pt modelId="{AAA06C61-8BA7-41F7-A80A-FBA7DFFF13BB}">
      <dgm:prSet/>
      <dgm:spPr>
        <a:xfrm>
          <a:off x="1244943" y="3527323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Présentation à l’assemblée délibérante</a:t>
          </a:r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, après avis du comité social territorial</a:t>
          </a:r>
        </a:p>
      </dgm:t>
    </dgm:pt>
    <dgm:pt modelId="{CE879CB1-807B-4C3C-B62D-2578A9DB0C20}" type="parTrans" cxnId="{351E9F91-D3A1-4350-931B-76962E9BAAB7}">
      <dgm:prSet/>
      <dgm:spPr/>
      <dgm:t>
        <a:bodyPr/>
        <a:lstStyle/>
        <a:p>
          <a:endParaRPr lang="fr-FR"/>
        </a:p>
      </dgm:t>
    </dgm:pt>
    <dgm:pt modelId="{4728BC27-2D20-4B01-8CD8-17966D82CF9B}" type="sibTrans" cxnId="{351E9F91-D3A1-4350-931B-76962E9BAAB7}">
      <dgm:prSet/>
      <dgm:spPr/>
      <dgm:t>
        <a:bodyPr/>
        <a:lstStyle/>
        <a:p>
          <a:endParaRPr lang="fr-FR"/>
        </a:p>
      </dgm:t>
    </dgm:pt>
    <dgm:pt modelId="{0C19EA0B-A792-4FD7-BDC6-031EED9A407E}">
      <dgm:prSet/>
      <dgm:spPr>
        <a:xfrm>
          <a:off x="4014312" y="3527323"/>
          <a:ext cx="2517607" cy="1510564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rtl="0"/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Saisie des données sur l’application actuelle proposée par les centres de gestion</a:t>
          </a:r>
        </a:p>
      </dgm:t>
    </dgm:pt>
    <dgm:pt modelId="{91E23F10-8903-4907-BFBF-BA084783FC13}" type="parTrans" cxnId="{CED48D7D-9C79-4BF9-A9F6-AF9465795914}">
      <dgm:prSet/>
      <dgm:spPr/>
      <dgm:t>
        <a:bodyPr/>
        <a:lstStyle/>
        <a:p>
          <a:endParaRPr lang="fr-FR"/>
        </a:p>
      </dgm:t>
    </dgm:pt>
    <dgm:pt modelId="{BA0D96B8-A5A7-45C5-AC20-AD788123750C}" type="sibTrans" cxnId="{CED48D7D-9C79-4BF9-A9F6-AF9465795914}">
      <dgm:prSet/>
      <dgm:spPr/>
      <dgm:t>
        <a:bodyPr/>
        <a:lstStyle/>
        <a:p>
          <a:endParaRPr lang="fr-FR"/>
        </a:p>
      </dgm:t>
    </dgm:pt>
    <dgm:pt modelId="{FCC6DEFB-4964-4D42-AAC8-5E87DB3DDD46}" type="pres">
      <dgm:prSet presAssocID="{5694638B-A39C-427B-A4AF-A52CA9C423BC}" presName="diagram" presStyleCnt="0">
        <dgm:presLayoutVars>
          <dgm:dir/>
          <dgm:resizeHandles val="exact"/>
        </dgm:presLayoutVars>
      </dgm:prSet>
      <dgm:spPr/>
    </dgm:pt>
    <dgm:pt modelId="{7115C901-6765-4FD0-8E9D-1EBFEFED6C64}" type="pres">
      <dgm:prSet presAssocID="{B6267B8C-C85A-4911-A328-5447D9C69532}" presName="node" presStyleLbl="node1" presStyleIdx="0" presStyleCnt="6">
        <dgm:presLayoutVars>
          <dgm:bulletEnabled val="1"/>
        </dgm:presLayoutVars>
      </dgm:prSet>
      <dgm:spPr/>
    </dgm:pt>
    <dgm:pt modelId="{0C342D73-6764-44F2-B365-D5E8C6A5F156}" type="pres">
      <dgm:prSet presAssocID="{9C429BD0-D7B6-4F0E-B8D9-AF8664238562}" presName="sibTrans" presStyleCnt="0"/>
      <dgm:spPr/>
    </dgm:pt>
    <dgm:pt modelId="{8C4C70A7-7D18-4A7C-8651-BCF865280D09}" type="pres">
      <dgm:prSet presAssocID="{95BFB2C7-68AB-46D9-B6EF-CFF492B4E0CE}" presName="node" presStyleLbl="node1" presStyleIdx="1" presStyleCnt="6">
        <dgm:presLayoutVars>
          <dgm:bulletEnabled val="1"/>
        </dgm:presLayoutVars>
      </dgm:prSet>
      <dgm:spPr/>
    </dgm:pt>
    <dgm:pt modelId="{EB2F85CD-CF1B-48E6-813D-B8CC148C9A81}" type="pres">
      <dgm:prSet presAssocID="{D6402313-975E-44B7-B779-1834353756B6}" presName="sibTrans" presStyleCnt="0"/>
      <dgm:spPr/>
    </dgm:pt>
    <dgm:pt modelId="{D8C80C46-7526-475E-AAF3-A88948D1A095}" type="pres">
      <dgm:prSet presAssocID="{39B69E71-3A6B-496D-9B8C-CFFC42F861F2}" presName="node" presStyleLbl="node1" presStyleIdx="2" presStyleCnt="6">
        <dgm:presLayoutVars>
          <dgm:bulletEnabled val="1"/>
        </dgm:presLayoutVars>
      </dgm:prSet>
      <dgm:spPr/>
    </dgm:pt>
    <dgm:pt modelId="{D591815A-8BCC-4BF2-9F29-656995BDBEBA}" type="pres">
      <dgm:prSet presAssocID="{F199E51D-453F-4A0F-82E5-1231C3243054}" presName="sibTrans" presStyleCnt="0"/>
      <dgm:spPr/>
    </dgm:pt>
    <dgm:pt modelId="{C953F38D-8EC1-47CF-8030-C975A9095322}" type="pres">
      <dgm:prSet presAssocID="{C8573D51-1586-413A-8D31-9440F2CB1545}" presName="node" presStyleLbl="node1" presStyleIdx="3" presStyleCnt="6">
        <dgm:presLayoutVars>
          <dgm:bulletEnabled val="1"/>
        </dgm:presLayoutVars>
      </dgm:prSet>
      <dgm:spPr/>
    </dgm:pt>
    <dgm:pt modelId="{D14FB89A-376A-4EE0-8E9C-4D2B384825C2}" type="pres">
      <dgm:prSet presAssocID="{63DE9DC3-F771-457A-9E24-B59A42EEBB0C}" presName="sibTrans" presStyleCnt="0"/>
      <dgm:spPr/>
    </dgm:pt>
    <dgm:pt modelId="{6F9443A5-3872-46A3-9C1A-29DEF4698FA5}" type="pres">
      <dgm:prSet presAssocID="{AAA06C61-8BA7-41F7-A80A-FBA7DFFF13BB}" presName="node" presStyleLbl="node1" presStyleIdx="4" presStyleCnt="6">
        <dgm:presLayoutVars>
          <dgm:bulletEnabled val="1"/>
        </dgm:presLayoutVars>
      </dgm:prSet>
      <dgm:spPr/>
    </dgm:pt>
    <dgm:pt modelId="{5AA14C4B-C4AC-4901-9BCB-F804658CAC75}" type="pres">
      <dgm:prSet presAssocID="{4728BC27-2D20-4B01-8CD8-17966D82CF9B}" presName="sibTrans" presStyleCnt="0"/>
      <dgm:spPr/>
    </dgm:pt>
    <dgm:pt modelId="{726D40E3-E351-449B-BE2B-D9BEFB454B64}" type="pres">
      <dgm:prSet presAssocID="{0C19EA0B-A792-4FD7-BDC6-031EED9A407E}" presName="node" presStyleLbl="node1" presStyleIdx="5" presStyleCnt="6">
        <dgm:presLayoutVars>
          <dgm:bulletEnabled val="1"/>
        </dgm:presLayoutVars>
      </dgm:prSet>
      <dgm:spPr/>
    </dgm:pt>
  </dgm:ptLst>
  <dgm:cxnLst>
    <dgm:cxn modelId="{2CF37915-B38C-4F3D-B356-AC6936E508A5}" srcId="{5694638B-A39C-427B-A4AF-A52CA9C423BC}" destId="{C8573D51-1586-413A-8D31-9440F2CB1545}" srcOrd="3" destOrd="0" parTransId="{11CE909F-546E-4C5D-936E-048DF788B12C}" sibTransId="{63DE9DC3-F771-457A-9E24-B59A42EEBB0C}"/>
    <dgm:cxn modelId="{2E983A1D-EE44-448D-AFE0-65A2255575D5}" type="presOf" srcId="{95BFB2C7-68AB-46D9-B6EF-CFF492B4E0CE}" destId="{8C4C70A7-7D18-4A7C-8651-BCF865280D09}" srcOrd="0" destOrd="0" presId="urn:microsoft.com/office/officeart/2005/8/layout/default#2"/>
    <dgm:cxn modelId="{4A13E326-A122-460A-99B1-3B78F22A66FA}" type="presOf" srcId="{C8573D51-1586-413A-8D31-9440F2CB1545}" destId="{C953F38D-8EC1-47CF-8030-C975A9095322}" srcOrd="0" destOrd="0" presId="urn:microsoft.com/office/officeart/2005/8/layout/default#2"/>
    <dgm:cxn modelId="{C6257531-FF51-4BDA-8588-A97C3422AFF0}" srcId="{5694638B-A39C-427B-A4AF-A52CA9C423BC}" destId="{B6267B8C-C85A-4911-A328-5447D9C69532}" srcOrd="0" destOrd="0" parTransId="{C152333E-D05A-4A4B-91C0-737FA9C34740}" sibTransId="{9C429BD0-D7B6-4F0E-B8D9-AF8664238562}"/>
    <dgm:cxn modelId="{C1EB053B-0FBA-4481-9989-6946E56117DC}" type="presOf" srcId="{B6267B8C-C85A-4911-A328-5447D9C69532}" destId="{7115C901-6765-4FD0-8E9D-1EBFEFED6C64}" srcOrd="0" destOrd="0" presId="urn:microsoft.com/office/officeart/2005/8/layout/default#2"/>
    <dgm:cxn modelId="{CED48D7D-9C79-4BF9-A9F6-AF9465795914}" srcId="{5694638B-A39C-427B-A4AF-A52CA9C423BC}" destId="{0C19EA0B-A792-4FD7-BDC6-031EED9A407E}" srcOrd="5" destOrd="0" parTransId="{91E23F10-8903-4907-BFBF-BA084783FC13}" sibTransId="{BA0D96B8-A5A7-45C5-AC20-AD788123750C}"/>
    <dgm:cxn modelId="{239D937E-4A43-4298-94A9-E95AEA662C84}" type="presOf" srcId="{AAA06C61-8BA7-41F7-A80A-FBA7DFFF13BB}" destId="{6F9443A5-3872-46A3-9C1A-29DEF4698FA5}" srcOrd="0" destOrd="0" presId="urn:microsoft.com/office/officeart/2005/8/layout/default#2"/>
    <dgm:cxn modelId="{351E9F91-D3A1-4350-931B-76962E9BAAB7}" srcId="{5694638B-A39C-427B-A4AF-A52CA9C423BC}" destId="{AAA06C61-8BA7-41F7-A80A-FBA7DFFF13BB}" srcOrd="4" destOrd="0" parTransId="{CE879CB1-807B-4C3C-B62D-2578A9DB0C20}" sibTransId="{4728BC27-2D20-4B01-8CD8-17966D82CF9B}"/>
    <dgm:cxn modelId="{C6A0CFC7-3070-4861-ACB1-58809A7CFC2F}" type="presOf" srcId="{0C19EA0B-A792-4FD7-BDC6-031EED9A407E}" destId="{726D40E3-E351-449B-BE2B-D9BEFB454B64}" srcOrd="0" destOrd="0" presId="urn:microsoft.com/office/officeart/2005/8/layout/default#2"/>
    <dgm:cxn modelId="{3F6C19D7-B872-4DEE-B0D8-2DD9B51D8A89}" srcId="{5694638B-A39C-427B-A4AF-A52CA9C423BC}" destId="{95BFB2C7-68AB-46D9-B6EF-CFF492B4E0CE}" srcOrd="1" destOrd="0" parTransId="{94E3461B-B69D-4487-BBD5-46238D579CA0}" sibTransId="{D6402313-975E-44B7-B779-1834353756B6}"/>
    <dgm:cxn modelId="{766824DD-43DB-4BCC-A1E0-C4D8AA74CBAB}" srcId="{5694638B-A39C-427B-A4AF-A52CA9C423BC}" destId="{39B69E71-3A6B-496D-9B8C-CFFC42F861F2}" srcOrd="2" destOrd="0" parTransId="{147285A6-E52D-48B4-B93A-BFCDAE298B44}" sibTransId="{F199E51D-453F-4A0F-82E5-1231C3243054}"/>
    <dgm:cxn modelId="{7267E3DD-5CDC-4B27-A22E-4E1CFA45851D}" type="presOf" srcId="{39B69E71-3A6B-496D-9B8C-CFFC42F861F2}" destId="{D8C80C46-7526-475E-AAF3-A88948D1A095}" srcOrd="0" destOrd="0" presId="urn:microsoft.com/office/officeart/2005/8/layout/default#2"/>
    <dgm:cxn modelId="{3BD9AAE5-51F0-4BEA-BF35-FC5A1601A0AF}" type="presOf" srcId="{5694638B-A39C-427B-A4AF-A52CA9C423BC}" destId="{FCC6DEFB-4964-4D42-AAC8-5E87DB3DDD46}" srcOrd="0" destOrd="0" presId="urn:microsoft.com/office/officeart/2005/8/layout/default#2"/>
    <dgm:cxn modelId="{E4C74BD1-5788-4D2C-BE84-136AC8C35880}" type="presParOf" srcId="{FCC6DEFB-4964-4D42-AAC8-5E87DB3DDD46}" destId="{7115C901-6765-4FD0-8E9D-1EBFEFED6C64}" srcOrd="0" destOrd="0" presId="urn:microsoft.com/office/officeart/2005/8/layout/default#2"/>
    <dgm:cxn modelId="{013FEDB6-6281-44F0-926C-5AB4138A6BB9}" type="presParOf" srcId="{FCC6DEFB-4964-4D42-AAC8-5E87DB3DDD46}" destId="{0C342D73-6764-44F2-B365-D5E8C6A5F156}" srcOrd="1" destOrd="0" presId="urn:microsoft.com/office/officeart/2005/8/layout/default#2"/>
    <dgm:cxn modelId="{E96855B7-26D4-41FA-8B7A-E1AE7C9D4286}" type="presParOf" srcId="{FCC6DEFB-4964-4D42-AAC8-5E87DB3DDD46}" destId="{8C4C70A7-7D18-4A7C-8651-BCF865280D09}" srcOrd="2" destOrd="0" presId="urn:microsoft.com/office/officeart/2005/8/layout/default#2"/>
    <dgm:cxn modelId="{57A646F4-19C6-4459-B5A2-497A21559837}" type="presParOf" srcId="{FCC6DEFB-4964-4D42-AAC8-5E87DB3DDD46}" destId="{EB2F85CD-CF1B-48E6-813D-B8CC148C9A81}" srcOrd="3" destOrd="0" presId="urn:microsoft.com/office/officeart/2005/8/layout/default#2"/>
    <dgm:cxn modelId="{736911E7-215B-4F40-B9B5-85CF3D1A0424}" type="presParOf" srcId="{FCC6DEFB-4964-4D42-AAC8-5E87DB3DDD46}" destId="{D8C80C46-7526-475E-AAF3-A88948D1A095}" srcOrd="4" destOrd="0" presId="urn:microsoft.com/office/officeart/2005/8/layout/default#2"/>
    <dgm:cxn modelId="{F09ECCD4-DE83-4D46-B4BF-9AB8B73ECCA6}" type="presParOf" srcId="{FCC6DEFB-4964-4D42-AAC8-5E87DB3DDD46}" destId="{D591815A-8BCC-4BF2-9F29-656995BDBEBA}" srcOrd="5" destOrd="0" presId="urn:microsoft.com/office/officeart/2005/8/layout/default#2"/>
    <dgm:cxn modelId="{E1370BDD-C66E-4438-8E8F-4A876DA933F8}" type="presParOf" srcId="{FCC6DEFB-4964-4D42-AAC8-5E87DB3DDD46}" destId="{C953F38D-8EC1-47CF-8030-C975A9095322}" srcOrd="6" destOrd="0" presId="urn:microsoft.com/office/officeart/2005/8/layout/default#2"/>
    <dgm:cxn modelId="{1F6DF49C-905F-4B65-AE07-187757A589E0}" type="presParOf" srcId="{FCC6DEFB-4964-4D42-AAC8-5E87DB3DDD46}" destId="{D14FB89A-376A-4EE0-8E9C-4D2B384825C2}" srcOrd="7" destOrd="0" presId="urn:microsoft.com/office/officeart/2005/8/layout/default#2"/>
    <dgm:cxn modelId="{ACC58A0F-72E7-4C0B-A7E1-443A89E683FD}" type="presParOf" srcId="{FCC6DEFB-4964-4D42-AAC8-5E87DB3DDD46}" destId="{6F9443A5-3872-46A3-9C1A-29DEF4698FA5}" srcOrd="8" destOrd="0" presId="urn:microsoft.com/office/officeart/2005/8/layout/default#2"/>
    <dgm:cxn modelId="{CCB30CF4-DD63-4E9A-A5E1-6D7BA1233A0E}" type="presParOf" srcId="{FCC6DEFB-4964-4D42-AAC8-5E87DB3DDD46}" destId="{5AA14C4B-C4AC-4901-9BCB-F804658CAC75}" srcOrd="9" destOrd="0" presId="urn:microsoft.com/office/officeart/2005/8/layout/default#2"/>
    <dgm:cxn modelId="{DE33B33B-BD86-4123-90C1-38A5805FA996}" type="presParOf" srcId="{FCC6DEFB-4964-4D42-AAC8-5E87DB3DDD46}" destId="{726D40E3-E351-449B-BE2B-D9BEFB454B64}" srcOrd="1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D2A5C9-1210-4A5C-9463-C112DF4F8C83}" type="doc">
      <dgm:prSet loTypeId="urn:microsoft.com/office/officeart/2005/8/layout/vList2" loCatId="list" qsTypeId="urn:microsoft.com/office/officeart/2005/8/quickstyle/3d3" qsCatId="3D" csTypeId="urn:microsoft.com/office/officeart/2005/8/colors/accent0_2" csCatId="mainScheme" phldr="1"/>
      <dgm:spPr/>
      <dgm:t>
        <a:bodyPr/>
        <a:lstStyle/>
        <a:p>
          <a:endParaRPr lang="fr-FR"/>
        </a:p>
      </dgm:t>
    </dgm:pt>
    <dgm:pt modelId="{227B0C7D-102A-4DEC-BED8-F092347092B8}">
      <dgm:prSet phldrT="[Texte]"/>
      <dgm:spPr>
        <a:xfrm>
          <a:off x="0" y="6620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1 – Effectifs</a:t>
          </a:r>
        </a:p>
      </dgm:t>
    </dgm:pt>
    <dgm:pt modelId="{BCDECB12-D9E5-4C1D-BB17-6B2C25BADED7}" type="parTrans" cxnId="{8987C511-C655-4A89-8110-AE15E18BDCF3}">
      <dgm:prSet/>
      <dgm:spPr/>
      <dgm:t>
        <a:bodyPr/>
        <a:lstStyle/>
        <a:p>
          <a:endParaRPr lang="fr-FR"/>
        </a:p>
      </dgm:t>
    </dgm:pt>
    <dgm:pt modelId="{461EEBE2-30D6-4F52-95C0-3E2C7FACCDF8}" type="sibTrans" cxnId="{8987C511-C655-4A89-8110-AE15E18BDCF3}">
      <dgm:prSet/>
      <dgm:spPr/>
      <dgm:t>
        <a:bodyPr/>
        <a:lstStyle/>
        <a:p>
          <a:endParaRPr lang="fr-FR"/>
        </a:p>
      </dgm:t>
    </dgm:pt>
    <dgm:pt modelId="{53E6759E-E00F-47C9-9AE1-E5FC1874BD65}">
      <dgm:prSet phldrT="[Texte]"/>
      <dgm:spPr>
        <a:xfrm>
          <a:off x="0" y="76469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2 – Temps de travail</a:t>
          </a:r>
        </a:p>
      </dgm:t>
    </dgm:pt>
    <dgm:pt modelId="{27977D70-35CA-4E7E-846B-4180D155C22C}" type="parTrans" cxnId="{37C288A9-6E18-46F0-BDF6-5C28C5BCA3EA}">
      <dgm:prSet/>
      <dgm:spPr/>
      <dgm:t>
        <a:bodyPr/>
        <a:lstStyle/>
        <a:p>
          <a:endParaRPr lang="fr-FR"/>
        </a:p>
      </dgm:t>
    </dgm:pt>
    <dgm:pt modelId="{531AC4D4-0366-4B68-85D4-A9879893C1AE}" type="sibTrans" cxnId="{37C288A9-6E18-46F0-BDF6-5C28C5BCA3EA}">
      <dgm:prSet/>
      <dgm:spPr/>
      <dgm:t>
        <a:bodyPr/>
        <a:lstStyle/>
        <a:p>
          <a:endParaRPr lang="fr-FR"/>
        </a:p>
      </dgm:t>
    </dgm:pt>
    <dgm:pt modelId="{9FB7BC57-6B51-4681-9B26-78B71E34D25E}">
      <dgm:prSet phldrT="[Texte]"/>
      <dgm:spPr>
        <a:xfrm>
          <a:off x="0" y="146318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3 – Rémunérations</a:t>
          </a:r>
        </a:p>
      </dgm:t>
    </dgm:pt>
    <dgm:pt modelId="{7CA5A8C2-E3F7-4930-B8E7-88C3DD7182AA}" type="parTrans" cxnId="{C06730B7-E7CD-43B9-B026-D1D84BBEB999}">
      <dgm:prSet/>
      <dgm:spPr/>
      <dgm:t>
        <a:bodyPr/>
        <a:lstStyle/>
        <a:p>
          <a:endParaRPr lang="fr-FR"/>
        </a:p>
      </dgm:t>
    </dgm:pt>
    <dgm:pt modelId="{F341616A-69E0-4FA3-96A6-EDD7E284D06D}" type="sibTrans" cxnId="{C06730B7-E7CD-43B9-B026-D1D84BBEB999}">
      <dgm:prSet/>
      <dgm:spPr/>
      <dgm:t>
        <a:bodyPr/>
        <a:lstStyle/>
        <a:p>
          <a:endParaRPr lang="fr-FR"/>
        </a:p>
      </dgm:t>
    </dgm:pt>
    <dgm:pt modelId="{44865E05-3C59-440C-935F-720D9AF4F5F0}">
      <dgm:prSet phldrT="[Texte]"/>
      <dgm:spPr>
        <a:xfrm>
          <a:off x="0" y="214342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4 – Conditions de travail – hygiène et sécurité</a:t>
          </a:r>
        </a:p>
      </dgm:t>
    </dgm:pt>
    <dgm:pt modelId="{2A5188E2-976B-483B-9D26-6D18F3046527}" type="parTrans" cxnId="{7A7AFD37-5EF9-4B9C-A929-2450ADFFFF3A}">
      <dgm:prSet/>
      <dgm:spPr/>
      <dgm:t>
        <a:bodyPr/>
        <a:lstStyle/>
        <a:p>
          <a:endParaRPr lang="fr-FR"/>
        </a:p>
      </dgm:t>
    </dgm:pt>
    <dgm:pt modelId="{05D94832-7C8F-4694-9F6A-891A0EE668EA}" type="sibTrans" cxnId="{7A7AFD37-5EF9-4B9C-A929-2450ADFFFF3A}">
      <dgm:prSet/>
      <dgm:spPr/>
      <dgm:t>
        <a:bodyPr/>
        <a:lstStyle/>
        <a:p>
          <a:endParaRPr lang="fr-FR"/>
        </a:p>
      </dgm:t>
    </dgm:pt>
    <dgm:pt modelId="{7B129E87-5DB9-4116-9780-F02B002638B9}">
      <dgm:prSet phldrT="[Texte]"/>
      <dgm:spPr>
        <a:xfrm>
          <a:off x="0" y="286016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5 – Formation</a:t>
          </a:r>
        </a:p>
      </dgm:t>
    </dgm:pt>
    <dgm:pt modelId="{7F97C575-45A2-4A6F-82A5-FBBF165FA541}" type="parTrans" cxnId="{9D6B3DBE-DB8B-438D-9625-E9C3E80756E6}">
      <dgm:prSet/>
      <dgm:spPr/>
      <dgm:t>
        <a:bodyPr/>
        <a:lstStyle/>
        <a:p>
          <a:endParaRPr lang="fr-FR"/>
        </a:p>
      </dgm:t>
    </dgm:pt>
    <dgm:pt modelId="{B8FE14D2-43C5-48FE-B793-4EB51B0405D7}" type="sibTrans" cxnId="{9D6B3DBE-DB8B-438D-9625-E9C3E80756E6}">
      <dgm:prSet/>
      <dgm:spPr/>
      <dgm:t>
        <a:bodyPr/>
        <a:lstStyle/>
        <a:p>
          <a:endParaRPr lang="fr-FR"/>
        </a:p>
      </dgm:t>
    </dgm:pt>
    <dgm:pt modelId="{2DF83224-8B84-40B8-9E5E-882AC0958F5B}">
      <dgm:prSet phldrT="[Texte]"/>
      <dgm:spPr>
        <a:xfrm>
          <a:off x="0" y="355865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gm:spPr>
      <dgm:t>
        <a:bodyPr/>
        <a:lstStyle/>
        <a:p>
          <a:r>
            <a:rPr lang="fr-FR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6-7 – Droits sociaux</a:t>
          </a:r>
        </a:p>
      </dgm:t>
    </dgm:pt>
    <dgm:pt modelId="{BF9D28AA-0388-4E50-8742-9593FA389F30}" type="parTrans" cxnId="{87540DA5-53C0-4428-896E-F80D38B7CB50}">
      <dgm:prSet/>
      <dgm:spPr/>
      <dgm:t>
        <a:bodyPr/>
        <a:lstStyle/>
        <a:p>
          <a:endParaRPr lang="fr-FR"/>
        </a:p>
      </dgm:t>
    </dgm:pt>
    <dgm:pt modelId="{2AE82351-292A-44B0-ABF4-D5B27B0988F5}" type="sibTrans" cxnId="{87540DA5-53C0-4428-896E-F80D38B7CB50}">
      <dgm:prSet/>
      <dgm:spPr/>
      <dgm:t>
        <a:bodyPr/>
        <a:lstStyle/>
        <a:p>
          <a:endParaRPr lang="fr-FR"/>
        </a:p>
      </dgm:t>
    </dgm:pt>
    <dgm:pt modelId="{217728AB-56C1-46E6-8CCF-505FE228243C}" type="pres">
      <dgm:prSet presAssocID="{A4D2A5C9-1210-4A5C-9463-C112DF4F8C83}" presName="linear" presStyleCnt="0">
        <dgm:presLayoutVars>
          <dgm:animLvl val="lvl"/>
          <dgm:resizeHandles val="exact"/>
        </dgm:presLayoutVars>
      </dgm:prSet>
      <dgm:spPr/>
    </dgm:pt>
    <dgm:pt modelId="{331C7F6B-C34D-45D8-B4DC-937B001F94E1}" type="pres">
      <dgm:prSet presAssocID="{227B0C7D-102A-4DEC-BED8-F092347092B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360B831-6FE1-41AF-A240-8D482D4ABE56}" type="pres">
      <dgm:prSet presAssocID="{461EEBE2-30D6-4F52-95C0-3E2C7FACCDF8}" presName="spacer" presStyleCnt="0"/>
      <dgm:spPr/>
    </dgm:pt>
    <dgm:pt modelId="{349DC11A-34F9-4354-B9D1-2855F37DAC23}" type="pres">
      <dgm:prSet presAssocID="{53E6759E-E00F-47C9-9AE1-E5FC1874BD6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61F8B55-E666-462D-8D1C-D8A8FC2CEBD8}" type="pres">
      <dgm:prSet presAssocID="{531AC4D4-0366-4B68-85D4-A9879893C1AE}" presName="spacer" presStyleCnt="0"/>
      <dgm:spPr/>
    </dgm:pt>
    <dgm:pt modelId="{0E135765-3781-4746-A3BF-ABC0F4B441A2}" type="pres">
      <dgm:prSet presAssocID="{9FB7BC57-6B51-4681-9B26-78B71E34D25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A4F67DD-D8CB-4B38-A8C3-8D4A2F19665F}" type="pres">
      <dgm:prSet presAssocID="{F341616A-69E0-4FA3-96A6-EDD7E284D06D}" presName="spacer" presStyleCnt="0"/>
      <dgm:spPr/>
    </dgm:pt>
    <dgm:pt modelId="{52043266-7A4F-4222-861C-E86FAC54044F}" type="pres">
      <dgm:prSet presAssocID="{44865E05-3C59-440C-935F-720D9AF4F5F0}" presName="parentText" presStyleLbl="node1" presStyleIdx="3" presStyleCnt="6" custLinFactNeighborX="-980" custLinFactNeighborY="-24373">
        <dgm:presLayoutVars>
          <dgm:chMax val="0"/>
          <dgm:bulletEnabled val="1"/>
        </dgm:presLayoutVars>
      </dgm:prSet>
      <dgm:spPr/>
    </dgm:pt>
    <dgm:pt modelId="{7733320F-E609-49AD-AE76-928DB56133C6}" type="pres">
      <dgm:prSet presAssocID="{05D94832-7C8F-4694-9F6A-891A0EE668EA}" presName="spacer" presStyleCnt="0"/>
      <dgm:spPr/>
    </dgm:pt>
    <dgm:pt modelId="{86E2AAE5-7965-456D-B63D-28ECB19440C6}" type="pres">
      <dgm:prSet presAssocID="{7B129E87-5DB9-4116-9780-F02B002638B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B0ED8F5-EBBD-486D-AB9E-37E116A55B6D}" type="pres">
      <dgm:prSet presAssocID="{B8FE14D2-43C5-48FE-B793-4EB51B0405D7}" presName="spacer" presStyleCnt="0"/>
      <dgm:spPr/>
    </dgm:pt>
    <dgm:pt modelId="{D3F0A890-19C5-4A2F-8BEA-165B7FF05BA2}" type="pres">
      <dgm:prSet presAssocID="{2DF83224-8B84-40B8-9E5E-882AC0958F5B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987C511-C655-4A89-8110-AE15E18BDCF3}" srcId="{A4D2A5C9-1210-4A5C-9463-C112DF4F8C83}" destId="{227B0C7D-102A-4DEC-BED8-F092347092B8}" srcOrd="0" destOrd="0" parTransId="{BCDECB12-D9E5-4C1D-BB17-6B2C25BADED7}" sibTransId="{461EEBE2-30D6-4F52-95C0-3E2C7FACCDF8}"/>
    <dgm:cxn modelId="{7A7AFD37-5EF9-4B9C-A929-2450ADFFFF3A}" srcId="{A4D2A5C9-1210-4A5C-9463-C112DF4F8C83}" destId="{44865E05-3C59-440C-935F-720D9AF4F5F0}" srcOrd="3" destOrd="0" parTransId="{2A5188E2-976B-483B-9D26-6D18F3046527}" sibTransId="{05D94832-7C8F-4694-9F6A-891A0EE668EA}"/>
    <dgm:cxn modelId="{757A4E3B-6BCB-454E-B8FC-8D3EDE791EB3}" type="presOf" srcId="{227B0C7D-102A-4DEC-BED8-F092347092B8}" destId="{331C7F6B-C34D-45D8-B4DC-937B001F94E1}" srcOrd="0" destOrd="0" presId="urn:microsoft.com/office/officeart/2005/8/layout/vList2"/>
    <dgm:cxn modelId="{F9B0C93B-F9F5-47B6-8239-A5C63E910D33}" type="presOf" srcId="{7B129E87-5DB9-4116-9780-F02B002638B9}" destId="{86E2AAE5-7965-456D-B63D-28ECB19440C6}" srcOrd="0" destOrd="0" presId="urn:microsoft.com/office/officeart/2005/8/layout/vList2"/>
    <dgm:cxn modelId="{207BE859-4E1D-44C7-998D-F4052C1FE48C}" type="presOf" srcId="{44865E05-3C59-440C-935F-720D9AF4F5F0}" destId="{52043266-7A4F-4222-861C-E86FAC54044F}" srcOrd="0" destOrd="0" presId="urn:microsoft.com/office/officeart/2005/8/layout/vList2"/>
    <dgm:cxn modelId="{0768065A-0BA6-49DD-B201-35DC528CDB06}" type="presOf" srcId="{53E6759E-E00F-47C9-9AE1-E5FC1874BD65}" destId="{349DC11A-34F9-4354-B9D1-2855F37DAC23}" srcOrd="0" destOrd="0" presId="urn:microsoft.com/office/officeart/2005/8/layout/vList2"/>
    <dgm:cxn modelId="{0BF50F90-6287-480D-B2FF-3413D0AA53E5}" type="presOf" srcId="{9FB7BC57-6B51-4681-9B26-78B71E34D25E}" destId="{0E135765-3781-4746-A3BF-ABC0F4B441A2}" srcOrd="0" destOrd="0" presId="urn:microsoft.com/office/officeart/2005/8/layout/vList2"/>
    <dgm:cxn modelId="{9A943498-6E14-4766-912C-79DD77B60A52}" type="presOf" srcId="{2DF83224-8B84-40B8-9E5E-882AC0958F5B}" destId="{D3F0A890-19C5-4A2F-8BEA-165B7FF05BA2}" srcOrd="0" destOrd="0" presId="urn:microsoft.com/office/officeart/2005/8/layout/vList2"/>
    <dgm:cxn modelId="{87540DA5-53C0-4428-896E-F80D38B7CB50}" srcId="{A4D2A5C9-1210-4A5C-9463-C112DF4F8C83}" destId="{2DF83224-8B84-40B8-9E5E-882AC0958F5B}" srcOrd="5" destOrd="0" parTransId="{BF9D28AA-0388-4E50-8742-9593FA389F30}" sibTransId="{2AE82351-292A-44B0-ABF4-D5B27B0988F5}"/>
    <dgm:cxn modelId="{37C288A9-6E18-46F0-BDF6-5C28C5BCA3EA}" srcId="{A4D2A5C9-1210-4A5C-9463-C112DF4F8C83}" destId="{53E6759E-E00F-47C9-9AE1-E5FC1874BD65}" srcOrd="1" destOrd="0" parTransId="{27977D70-35CA-4E7E-846B-4180D155C22C}" sibTransId="{531AC4D4-0366-4B68-85D4-A9879893C1AE}"/>
    <dgm:cxn modelId="{C06730B7-E7CD-43B9-B026-D1D84BBEB999}" srcId="{A4D2A5C9-1210-4A5C-9463-C112DF4F8C83}" destId="{9FB7BC57-6B51-4681-9B26-78B71E34D25E}" srcOrd="2" destOrd="0" parTransId="{7CA5A8C2-E3F7-4930-B8E7-88C3DD7182AA}" sibTransId="{F341616A-69E0-4FA3-96A6-EDD7E284D06D}"/>
    <dgm:cxn modelId="{9D6B3DBE-DB8B-438D-9625-E9C3E80756E6}" srcId="{A4D2A5C9-1210-4A5C-9463-C112DF4F8C83}" destId="{7B129E87-5DB9-4116-9780-F02B002638B9}" srcOrd="4" destOrd="0" parTransId="{7F97C575-45A2-4A6F-82A5-FBBF165FA541}" sibTransId="{B8FE14D2-43C5-48FE-B793-4EB51B0405D7}"/>
    <dgm:cxn modelId="{B91F13E8-835A-4870-913A-A36F0875C626}" type="presOf" srcId="{A4D2A5C9-1210-4A5C-9463-C112DF4F8C83}" destId="{217728AB-56C1-46E6-8CCF-505FE228243C}" srcOrd="0" destOrd="0" presId="urn:microsoft.com/office/officeart/2005/8/layout/vList2"/>
    <dgm:cxn modelId="{1BC78C66-491A-4B29-8ADA-4F57143C97FA}" type="presParOf" srcId="{217728AB-56C1-46E6-8CCF-505FE228243C}" destId="{331C7F6B-C34D-45D8-B4DC-937B001F94E1}" srcOrd="0" destOrd="0" presId="urn:microsoft.com/office/officeart/2005/8/layout/vList2"/>
    <dgm:cxn modelId="{CFD8A3C7-DB08-4C32-A2B4-8BA738610481}" type="presParOf" srcId="{217728AB-56C1-46E6-8CCF-505FE228243C}" destId="{D360B831-6FE1-41AF-A240-8D482D4ABE56}" srcOrd="1" destOrd="0" presId="urn:microsoft.com/office/officeart/2005/8/layout/vList2"/>
    <dgm:cxn modelId="{A3346B59-8A47-4991-BADB-AD0D0A36054C}" type="presParOf" srcId="{217728AB-56C1-46E6-8CCF-505FE228243C}" destId="{349DC11A-34F9-4354-B9D1-2855F37DAC23}" srcOrd="2" destOrd="0" presId="urn:microsoft.com/office/officeart/2005/8/layout/vList2"/>
    <dgm:cxn modelId="{DA41E1DC-4B77-4761-9E05-E60431B08778}" type="presParOf" srcId="{217728AB-56C1-46E6-8CCF-505FE228243C}" destId="{261F8B55-E666-462D-8D1C-D8A8FC2CEBD8}" srcOrd="3" destOrd="0" presId="urn:microsoft.com/office/officeart/2005/8/layout/vList2"/>
    <dgm:cxn modelId="{903010B6-6B88-4865-87D4-9F865916F6BF}" type="presParOf" srcId="{217728AB-56C1-46E6-8CCF-505FE228243C}" destId="{0E135765-3781-4746-A3BF-ABC0F4B441A2}" srcOrd="4" destOrd="0" presId="urn:microsoft.com/office/officeart/2005/8/layout/vList2"/>
    <dgm:cxn modelId="{689F8153-8D57-43EE-A9C9-B1C49B1B44A9}" type="presParOf" srcId="{217728AB-56C1-46E6-8CCF-505FE228243C}" destId="{0A4F67DD-D8CB-4B38-A8C3-8D4A2F19665F}" srcOrd="5" destOrd="0" presId="urn:microsoft.com/office/officeart/2005/8/layout/vList2"/>
    <dgm:cxn modelId="{1C686644-A168-42D1-8F2E-97C2BC1AB189}" type="presParOf" srcId="{217728AB-56C1-46E6-8CCF-505FE228243C}" destId="{52043266-7A4F-4222-861C-E86FAC54044F}" srcOrd="6" destOrd="0" presId="urn:microsoft.com/office/officeart/2005/8/layout/vList2"/>
    <dgm:cxn modelId="{2E809E0F-D1AA-4A85-81F4-8F0B8F56B416}" type="presParOf" srcId="{217728AB-56C1-46E6-8CCF-505FE228243C}" destId="{7733320F-E609-49AD-AE76-928DB56133C6}" srcOrd="7" destOrd="0" presId="urn:microsoft.com/office/officeart/2005/8/layout/vList2"/>
    <dgm:cxn modelId="{0919D25C-FD49-4013-8087-B51D44ACB207}" type="presParOf" srcId="{217728AB-56C1-46E6-8CCF-505FE228243C}" destId="{86E2AAE5-7965-456D-B63D-28ECB19440C6}" srcOrd="8" destOrd="0" presId="urn:microsoft.com/office/officeart/2005/8/layout/vList2"/>
    <dgm:cxn modelId="{A5193BBC-17D8-4012-A958-8720F1D50D2D}" type="presParOf" srcId="{217728AB-56C1-46E6-8CCF-505FE228243C}" destId="{DB0ED8F5-EBBD-486D-AB9E-37E116A55B6D}" srcOrd="9" destOrd="0" presId="urn:microsoft.com/office/officeart/2005/8/layout/vList2"/>
    <dgm:cxn modelId="{51D4620A-824F-497F-AF8C-12A733C7E32C}" type="presParOf" srcId="{217728AB-56C1-46E6-8CCF-505FE228243C}" destId="{D3F0A890-19C5-4A2F-8BEA-165B7FF05BA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33A7D9-767A-40A5-9AC7-12F5E95651C9}" type="doc">
      <dgm:prSet loTypeId="urn:microsoft.com/office/officeart/2005/8/layout/hList3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fr-FR"/>
        </a:p>
      </dgm:t>
    </dgm:pt>
    <dgm:pt modelId="{C8CB7AE2-DAE6-4093-B040-963DFD14CD68}">
      <dgm:prSet phldrT="[Texte]"/>
      <dgm:spPr>
        <a:xfrm>
          <a:off x="0" y="0"/>
          <a:ext cx="5544616" cy="993710"/>
        </a:xfrm>
        <a:prstGeom prst="rect">
          <a:avLst/>
        </a:prstGeom>
        <a:solidFill>
          <a:srgbClr val="4F81BD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r>
            <a:rPr lang="fr-FR" dirty="0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3 enquêtes en 1</a:t>
          </a:r>
        </a:p>
      </dgm:t>
    </dgm:pt>
    <dgm:pt modelId="{848AE31E-AEE9-49D3-8632-572D60252A68}" type="parTrans" cxnId="{63169BD6-4E4C-40D1-80AB-C2DCCD067E96}">
      <dgm:prSet/>
      <dgm:spPr/>
      <dgm:t>
        <a:bodyPr/>
        <a:lstStyle/>
        <a:p>
          <a:endParaRPr lang="fr-FR"/>
        </a:p>
      </dgm:t>
    </dgm:pt>
    <dgm:pt modelId="{B90B54E3-6C44-4E6D-9AD8-FE14415F27D0}" type="sibTrans" cxnId="{63169BD6-4E4C-40D1-80AB-C2DCCD067E96}">
      <dgm:prSet/>
      <dgm:spPr/>
      <dgm:t>
        <a:bodyPr/>
        <a:lstStyle/>
        <a:p>
          <a:endParaRPr lang="fr-FR"/>
        </a:p>
      </dgm:t>
    </dgm:pt>
    <dgm:pt modelId="{ADDD9591-D6D1-482D-9559-0F64478423F3}">
      <dgm:prSet phldrT="[Texte]"/>
      <dgm:spPr>
        <a:xfrm>
          <a:off x="2707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Rapport social unique</a:t>
          </a:r>
        </a:p>
      </dgm:t>
    </dgm:pt>
    <dgm:pt modelId="{7E18BBBB-A360-4F1F-8E94-6D5ED709BA2A}" type="parTrans" cxnId="{656DA29F-2DD5-4B27-9728-9A8CD28886B3}">
      <dgm:prSet/>
      <dgm:spPr/>
      <dgm:t>
        <a:bodyPr/>
        <a:lstStyle/>
        <a:p>
          <a:endParaRPr lang="fr-FR"/>
        </a:p>
      </dgm:t>
    </dgm:pt>
    <dgm:pt modelId="{B51866C9-93C1-4451-AA26-8BC057BF5A16}" type="sibTrans" cxnId="{656DA29F-2DD5-4B27-9728-9A8CD28886B3}">
      <dgm:prSet/>
      <dgm:spPr/>
      <dgm:t>
        <a:bodyPr/>
        <a:lstStyle/>
        <a:p>
          <a:endParaRPr lang="fr-FR"/>
        </a:p>
      </dgm:t>
    </dgm:pt>
    <dgm:pt modelId="{24D5060B-6B23-4449-8E1F-8C70D6B715BF}">
      <dgm:prSet phldrT="[Texte]"/>
      <dgm:spPr>
        <a:xfrm>
          <a:off x="1849107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fr-FR" dirty="0" err="1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Handitorial</a:t>
          </a:r>
          <a:endParaRPr lang="fr-FR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DBC9424-4448-4138-9409-9F6E7C0A2C3C}" type="parTrans" cxnId="{695F72A9-B3BF-4D90-BAA9-7D21FD8A0477}">
      <dgm:prSet/>
      <dgm:spPr/>
      <dgm:t>
        <a:bodyPr/>
        <a:lstStyle/>
        <a:p>
          <a:endParaRPr lang="fr-FR"/>
        </a:p>
      </dgm:t>
    </dgm:pt>
    <dgm:pt modelId="{349EEBC3-1376-406F-9D89-127DFA812226}" type="sibTrans" cxnId="{695F72A9-B3BF-4D90-BAA9-7D21FD8A0477}">
      <dgm:prSet/>
      <dgm:spPr/>
      <dgm:t>
        <a:bodyPr/>
        <a:lstStyle/>
        <a:p>
          <a:endParaRPr lang="fr-FR"/>
        </a:p>
      </dgm:t>
    </dgm:pt>
    <dgm:pt modelId="{7DEB4AF9-FC80-4EA3-9E27-DB8297227526}">
      <dgm:prSet phldrT="[Texte]"/>
      <dgm:spPr>
        <a:xfrm>
          <a:off x="3695508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Rapport annuel sur la santé, la sécurité et les conditions de travail (RASSCT)</a:t>
          </a:r>
        </a:p>
      </dgm:t>
    </dgm:pt>
    <dgm:pt modelId="{4B1C6045-C574-45EB-9E85-412630C4AA45}" type="parTrans" cxnId="{48D8C07B-D637-4DDD-8C02-123658F9A90A}">
      <dgm:prSet/>
      <dgm:spPr/>
      <dgm:t>
        <a:bodyPr/>
        <a:lstStyle/>
        <a:p>
          <a:endParaRPr lang="fr-FR"/>
        </a:p>
      </dgm:t>
    </dgm:pt>
    <dgm:pt modelId="{5BA45A75-0F0E-47B2-AC8B-BCFFDA30D418}" type="sibTrans" cxnId="{48D8C07B-D637-4DDD-8C02-123658F9A90A}">
      <dgm:prSet/>
      <dgm:spPr/>
      <dgm:t>
        <a:bodyPr/>
        <a:lstStyle/>
        <a:p>
          <a:endParaRPr lang="fr-FR"/>
        </a:p>
      </dgm:t>
    </dgm:pt>
    <dgm:pt modelId="{6DFD0D44-B8E9-4A53-9C8A-34A8E580841D}" type="pres">
      <dgm:prSet presAssocID="{3E33A7D9-767A-40A5-9AC7-12F5E95651C9}" presName="composite" presStyleCnt="0">
        <dgm:presLayoutVars>
          <dgm:chMax val="1"/>
          <dgm:dir/>
          <dgm:resizeHandles val="exact"/>
        </dgm:presLayoutVars>
      </dgm:prSet>
      <dgm:spPr/>
    </dgm:pt>
    <dgm:pt modelId="{06339C37-F51D-4045-97FD-B32FCEF6178B}" type="pres">
      <dgm:prSet presAssocID="{C8CB7AE2-DAE6-4093-B040-963DFD14CD68}" presName="roof" presStyleLbl="dkBgShp" presStyleIdx="0" presStyleCnt="2"/>
      <dgm:spPr/>
    </dgm:pt>
    <dgm:pt modelId="{3A54D826-3B82-4124-BA93-1F2B919A23E5}" type="pres">
      <dgm:prSet presAssocID="{C8CB7AE2-DAE6-4093-B040-963DFD14CD68}" presName="pillars" presStyleCnt="0"/>
      <dgm:spPr/>
    </dgm:pt>
    <dgm:pt modelId="{B375C146-671B-4E41-B8B5-EAD4F08DBC16}" type="pres">
      <dgm:prSet presAssocID="{C8CB7AE2-DAE6-4093-B040-963DFD14CD68}" presName="pillar1" presStyleLbl="node1" presStyleIdx="0" presStyleCnt="3">
        <dgm:presLayoutVars>
          <dgm:bulletEnabled val="1"/>
        </dgm:presLayoutVars>
      </dgm:prSet>
      <dgm:spPr/>
    </dgm:pt>
    <dgm:pt modelId="{0782E326-C30B-4B15-91AE-2DA2491FC8B3}" type="pres">
      <dgm:prSet presAssocID="{24D5060B-6B23-4449-8E1F-8C70D6B715BF}" presName="pillarX" presStyleLbl="node1" presStyleIdx="1" presStyleCnt="3">
        <dgm:presLayoutVars>
          <dgm:bulletEnabled val="1"/>
        </dgm:presLayoutVars>
      </dgm:prSet>
      <dgm:spPr/>
    </dgm:pt>
    <dgm:pt modelId="{65F30BC5-53FB-4BA3-8A4C-5E9FC326AB51}" type="pres">
      <dgm:prSet presAssocID="{7DEB4AF9-FC80-4EA3-9E27-DB8297227526}" presName="pillarX" presStyleLbl="node1" presStyleIdx="2" presStyleCnt="3">
        <dgm:presLayoutVars>
          <dgm:bulletEnabled val="1"/>
        </dgm:presLayoutVars>
      </dgm:prSet>
      <dgm:spPr/>
    </dgm:pt>
    <dgm:pt modelId="{646657C2-1F6B-4B2A-865D-CDC7F546CDAE}" type="pres">
      <dgm:prSet presAssocID="{C8CB7AE2-DAE6-4093-B040-963DFD14CD68}" presName="base" presStyleLbl="dkBgShp" presStyleIdx="1" presStyleCnt="2"/>
      <dgm:spPr>
        <a:xfrm>
          <a:off x="0" y="3080502"/>
          <a:ext cx="5544616" cy="231865"/>
        </a:xfrm>
        <a:prstGeom prst="rect">
          <a:avLst/>
        </a:prstGeom>
        <a:solidFill>
          <a:srgbClr val="4F81BD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</dgm:pt>
  </dgm:ptLst>
  <dgm:cxnLst>
    <dgm:cxn modelId="{349F0C07-723A-498D-A894-4A851CE64400}" type="presOf" srcId="{24D5060B-6B23-4449-8E1F-8C70D6B715BF}" destId="{0782E326-C30B-4B15-91AE-2DA2491FC8B3}" srcOrd="0" destOrd="0" presId="urn:microsoft.com/office/officeart/2005/8/layout/hList3"/>
    <dgm:cxn modelId="{60BD3F3F-FC57-42F1-93A7-329C2A315837}" type="presOf" srcId="{3E33A7D9-767A-40A5-9AC7-12F5E95651C9}" destId="{6DFD0D44-B8E9-4A53-9C8A-34A8E580841D}" srcOrd="0" destOrd="0" presId="urn:microsoft.com/office/officeart/2005/8/layout/hList3"/>
    <dgm:cxn modelId="{48D8C07B-D637-4DDD-8C02-123658F9A90A}" srcId="{C8CB7AE2-DAE6-4093-B040-963DFD14CD68}" destId="{7DEB4AF9-FC80-4EA3-9E27-DB8297227526}" srcOrd="2" destOrd="0" parTransId="{4B1C6045-C574-45EB-9E85-412630C4AA45}" sibTransId="{5BA45A75-0F0E-47B2-AC8B-BCFFDA30D418}"/>
    <dgm:cxn modelId="{7077D182-C8F5-45B3-8396-C6F09D74B919}" type="presOf" srcId="{ADDD9591-D6D1-482D-9559-0F64478423F3}" destId="{B375C146-671B-4E41-B8B5-EAD4F08DBC16}" srcOrd="0" destOrd="0" presId="urn:microsoft.com/office/officeart/2005/8/layout/hList3"/>
    <dgm:cxn modelId="{14B3CE90-1AC3-495F-BC1A-E5760033D56C}" type="presOf" srcId="{C8CB7AE2-DAE6-4093-B040-963DFD14CD68}" destId="{06339C37-F51D-4045-97FD-B32FCEF6178B}" srcOrd="0" destOrd="0" presId="urn:microsoft.com/office/officeart/2005/8/layout/hList3"/>
    <dgm:cxn modelId="{7E711998-EEF6-4684-8E21-96590839E78D}" type="presOf" srcId="{7DEB4AF9-FC80-4EA3-9E27-DB8297227526}" destId="{65F30BC5-53FB-4BA3-8A4C-5E9FC326AB51}" srcOrd="0" destOrd="0" presId="urn:microsoft.com/office/officeart/2005/8/layout/hList3"/>
    <dgm:cxn modelId="{656DA29F-2DD5-4B27-9728-9A8CD28886B3}" srcId="{C8CB7AE2-DAE6-4093-B040-963DFD14CD68}" destId="{ADDD9591-D6D1-482D-9559-0F64478423F3}" srcOrd="0" destOrd="0" parTransId="{7E18BBBB-A360-4F1F-8E94-6D5ED709BA2A}" sibTransId="{B51866C9-93C1-4451-AA26-8BC057BF5A16}"/>
    <dgm:cxn modelId="{695F72A9-B3BF-4D90-BAA9-7D21FD8A0477}" srcId="{C8CB7AE2-DAE6-4093-B040-963DFD14CD68}" destId="{24D5060B-6B23-4449-8E1F-8C70D6B715BF}" srcOrd="1" destOrd="0" parTransId="{DDBC9424-4448-4138-9409-9F6E7C0A2C3C}" sibTransId="{349EEBC3-1376-406F-9D89-127DFA812226}"/>
    <dgm:cxn modelId="{63169BD6-4E4C-40D1-80AB-C2DCCD067E96}" srcId="{3E33A7D9-767A-40A5-9AC7-12F5E95651C9}" destId="{C8CB7AE2-DAE6-4093-B040-963DFD14CD68}" srcOrd="0" destOrd="0" parTransId="{848AE31E-AEE9-49D3-8632-572D60252A68}" sibTransId="{B90B54E3-6C44-4E6D-9AD8-FE14415F27D0}"/>
    <dgm:cxn modelId="{91F9A4EA-ECF7-474C-B890-DFBE8764FF23}" type="presParOf" srcId="{6DFD0D44-B8E9-4A53-9C8A-34A8E580841D}" destId="{06339C37-F51D-4045-97FD-B32FCEF6178B}" srcOrd="0" destOrd="0" presId="urn:microsoft.com/office/officeart/2005/8/layout/hList3"/>
    <dgm:cxn modelId="{BAEAD1E7-A518-4BD8-B09A-0216C63CA1B0}" type="presParOf" srcId="{6DFD0D44-B8E9-4A53-9C8A-34A8E580841D}" destId="{3A54D826-3B82-4124-BA93-1F2B919A23E5}" srcOrd="1" destOrd="0" presId="urn:microsoft.com/office/officeart/2005/8/layout/hList3"/>
    <dgm:cxn modelId="{5C9BF1DD-F046-45D8-8B22-27B7B61BD34E}" type="presParOf" srcId="{3A54D826-3B82-4124-BA93-1F2B919A23E5}" destId="{B375C146-671B-4E41-B8B5-EAD4F08DBC16}" srcOrd="0" destOrd="0" presId="urn:microsoft.com/office/officeart/2005/8/layout/hList3"/>
    <dgm:cxn modelId="{623124BE-AA0E-4042-97A0-D72CDEEAE037}" type="presParOf" srcId="{3A54D826-3B82-4124-BA93-1F2B919A23E5}" destId="{0782E326-C30B-4B15-91AE-2DA2491FC8B3}" srcOrd="1" destOrd="0" presId="urn:microsoft.com/office/officeart/2005/8/layout/hList3"/>
    <dgm:cxn modelId="{6F003B76-8F7A-42D7-ADC4-5EC78CB10FDA}" type="presParOf" srcId="{3A54D826-3B82-4124-BA93-1F2B919A23E5}" destId="{65F30BC5-53FB-4BA3-8A4C-5E9FC326AB51}" srcOrd="2" destOrd="0" presId="urn:microsoft.com/office/officeart/2005/8/layout/hList3"/>
    <dgm:cxn modelId="{ABD35A95-BABB-400A-851F-855A215F9CD0}" type="presParOf" srcId="{6DFD0D44-B8E9-4A53-9C8A-34A8E580841D}" destId="{646657C2-1F6B-4B2A-865D-CDC7F546CDAE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AE46C0-D4AC-46CA-8506-4F9EF9DC2C2F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fr-FR"/>
        </a:p>
      </dgm:t>
    </dgm:pt>
    <dgm:pt modelId="{8130B2DC-AAFD-4ED3-B533-45D3276C5830}">
      <dgm:prSet phldrT="[Texte]"/>
      <dgm:spPr>
        <a:xfrm>
          <a:off x="35" y="114864"/>
          <a:ext cx="3364826" cy="633600"/>
        </a:xfrm>
        <a:prstGeom prst="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Précédents REC </a:t>
          </a:r>
        </a:p>
      </dgm:t>
    </dgm:pt>
    <dgm:pt modelId="{AE7DBDA7-4B43-4D4E-8970-743035916CC8}" type="parTrans" cxnId="{0435DFA7-97AB-4C2E-8CD3-980417AFAE3F}">
      <dgm:prSet/>
      <dgm:spPr/>
      <dgm:t>
        <a:bodyPr/>
        <a:lstStyle/>
        <a:p>
          <a:endParaRPr lang="fr-FR"/>
        </a:p>
      </dgm:t>
    </dgm:pt>
    <dgm:pt modelId="{0BC37E15-21E9-4971-AA82-E2EA038CCEB5}" type="sibTrans" cxnId="{0435DFA7-97AB-4C2E-8CD3-980417AFAE3F}">
      <dgm:prSet/>
      <dgm:spPr/>
      <dgm:t>
        <a:bodyPr/>
        <a:lstStyle/>
        <a:p>
          <a:endParaRPr lang="fr-FR"/>
        </a:p>
      </dgm:t>
    </dgm:pt>
    <dgm:pt modelId="{7E464740-784E-4B65-A928-4EFA6235748A}">
      <dgm:prSet phldrT="[Texte]"/>
      <dgm:spPr>
        <a:xfrm>
          <a:off x="35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Absences des agents présents au cours de l’année</a:t>
          </a:r>
        </a:p>
      </dgm:t>
    </dgm:pt>
    <dgm:pt modelId="{C676989D-C44B-4252-9A24-61018AF1E900}" type="parTrans" cxnId="{9BD80D0A-83D3-4E2D-BA8D-C5774FC6DAF6}">
      <dgm:prSet/>
      <dgm:spPr/>
      <dgm:t>
        <a:bodyPr/>
        <a:lstStyle/>
        <a:p>
          <a:endParaRPr lang="fr-FR"/>
        </a:p>
      </dgm:t>
    </dgm:pt>
    <dgm:pt modelId="{6F463232-FEA2-4C52-B55F-BD0CC2BED276}" type="sibTrans" cxnId="{9BD80D0A-83D3-4E2D-BA8D-C5774FC6DAF6}">
      <dgm:prSet/>
      <dgm:spPr/>
      <dgm:t>
        <a:bodyPr/>
        <a:lstStyle/>
        <a:p>
          <a:endParaRPr lang="fr-FR"/>
        </a:p>
      </dgm:t>
    </dgm:pt>
    <dgm:pt modelId="{98D8C975-167E-40C1-82C9-A300642DC0C1}">
      <dgm:prSet phldrT="[Texte]"/>
      <dgm:spPr>
        <a:xfrm>
          <a:off x="35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Nombre d’agents partis en formation au cours de l’année</a:t>
          </a:r>
        </a:p>
      </dgm:t>
    </dgm:pt>
    <dgm:pt modelId="{4468E933-6C8C-4612-BA04-732134542E22}" type="parTrans" cxnId="{2F020536-98D5-435B-92F9-3B7BBC92206B}">
      <dgm:prSet/>
      <dgm:spPr/>
      <dgm:t>
        <a:bodyPr/>
        <a:lstStyle/>
        <a:p>
          <a:endParaRPr lang="fr-FR"/>
        </a:p>
      </dgm:t>
    </dgm:pt>
    <dgm:pt modelId="{B9030649-EC57-4A6E-916E-1E6BA3A9A129}" type="sibTrans" cxnId="{2F020536-98D5-435B-92F9-3B7BBC92206B}">
      <dgm:prSet/>
      <dgm:spPr/>
      <dgm:t>
        <a:bodyPr/>
        <a:lstStyle/>
        <a:p>
          <a:endParaRPr lang="fr-FR"/>
        </a:p>
      </dgm:t>
    </dgm:pt>
    <dgm:pt modelId="{1FB98A8D-C82B-47B4-874F-713DC0D68497}">
      <dgm:prSet phldrT="[Texte]"/>
      <dgm:spPr>
        <a:xfrm>
          <a:off x="3835937" y="114864"/>
          <a:ext cx="3364826" cy="633600"/>
        </a:xfrm>
        <a:prstGeom prst="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RSU au 31/12/2020</a:t>
          </a:r>
        </a:p>
      </dgm:t>
    </dgm:pt>
    <dgm:pt modelId="{67D4C7D1-2752-48CB-9469-B2908E3DB6E6}" type="parTrans" cxnId="{89BCFC97-78FA-4F33-824A-8D0BF3EA5DD2}">
      <dgm:prSet/>
      <dgm:spPr/>
      <dgm:t>
        <a:bodyPr/>
        <a:lstStyle/>
        <a:p>
          <a:endParaRPr lang="fr-FR"/>
        </a:p>
      </dgm:t>
    </dgm:pt>
    <dgm:pt modelId="{0DC22DD5-3B8B-43BD-A54B-C653DBE9A9F7}" type="sibTrans" cxnId="{89BCFC97-78FA-4F33-824A-8D0BF3EA5DD2}">
      <dgm:prSet/>
      <dgm:spPr/>
      <dgm:t>
        <a:bodyPr/>
        <a:lstStyle/>
        <a:p>
          <a:endParaRPr lang="fr-FR"/>
        </a:p>
      </dgm:t>
    </dgm:pt>
    <dgm:pt modelId="{BD2DC61F-90F7-48C4-B3F7-FC4686F1F99F}">
      <dgm:prSet phldrT="[Texte]"/>
      <dgm:spPr>
        <a:xfrm>
          <a:off x="3835937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Absences 2020 pour les agents présents au 31/12/2020</a:t>
          </a:r>
        </a:p>
      </dgm:t>
    </dgm:pt>
    <dgm:pt modelId="{C94BBD78-508E-4573-9BAB-D8615DE0A166}" type="parTrans" cxnId="{0C164451-C86E-43F9-A9DB-AF7BBB4FDF38}">
      <dgm:prSet/>
      <dgm:spPr/>
      <dgm:t>
        <a:bodyPr/>
        <a:lstStyle/>
        <a:p>
          <a:endParaRPr lang="fr-FR"/>
        </a:p>
      </dgm:t>
    </dgm:pt>
    <dgm:pt modelId="{AC6FB4BF-339E-4DD1-9F0E-DD2CE8CA68A5}" type="sibTrans" cxnId="{0C164451-C86E-43F9-A9DB-AF7BBB4FDF38}">
      <dgm:prSet/>
      <dgm:spPr/>
      <dgm:t>
        <a:bodyPr/>
        <a:lstStyle/>
        <a:p>
          <a:endParaRPr lang="fr-FR"/>
        </a:p>
      </dgm:t>
    </dgm:pt>
    <dgm:pt modelId="{52338643-BBBC-488B-B968-225DB7B552D1}">
      <dgm:prSet phldrT="[Texte]"/>
      <dgm:spPr>
        <a:xfrm>
          <a:off x="3835937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Nombre d’agents partis en formation en 2020 et présents au 31/12/2020</a:t>
          </a:r>
        </a:p>
      </dgm:t>
    </dgm:pt>
    <dgm:pt modelId="{37CF1F1A-7F78-4220-8E32-FB96737A73E4}" type="parTrans" cxnId="{56262F36-EE56-4951-B11E-89656296F410}">
      <dgm:prSet/>
      <dgm:spPr/>
      <dgm:t>
        <a:bodyPr/>
        <a:lstStyle/>
        <a:p>
          <a:endParaRPr lang="fr-FR"/>
        </a:p>
      </dgm:t>
    </dgm:pt>
    <dgm:pt modelId="{FA7C4E94-89E7-4F1B-B9E0-7367EE27C9B0}" type="sibTrans" cxnId="{56262F36-EE56-4951-B11E-89656296F410}">
      <dgm:prSet/>
      <dgm:spPr/>
      <dgm:t>
        <a:bodyPr/>
        <a:lstStyle/>
        <a:p>
          <a:endParaRPr lang="fr-FR"/>
        </a:p>
      </dgm:t>
    </dgm:pt>
    <dgm:pt modelId="{FE34730B-5B01-4127-8F98-CB9646E9FAAC}">
      <dgm:prSet phldrT="[Texte]"/>
      <dgm:spPr>
        <a:xfrm>
          <a:off x="3835937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Journées de formation 2020 pour les agents présents au 31/12/2020</a:t>
          </a:r>
        </a:p>
      </dgm:t>
    </dgm:pt>
    <dgm:pt modelId="{6D651AA3-6F4F-4C69-9AA7-3F7FFCD59C14}" type="parTrans" cxnId="{2449724D-56D1-41F0-9CF2-92D8D64ECE7E}">
      <dgm:prSet/>
      <dgm:spPr/>
      <dgm:t>
        <a:bodyPr/>
        <a:lstStyle/>
        <a:p>
          <a:endParaRPr lang="fr-FR"/>
        </a:p>
      </dgm:t>
    </dgm:pt>
    <dgm:pt modelId="{03AB91D2-E410-4DE2-9490-B694FD986C74}" type="sibTrans" cxnId="{2449724D-56D1-41F0-9CF2-92D8D64ECE7E}">
      <dgm:prSet/>
      <dgm:spPr/>
      <dgm:t>
        <a:bodyPr/>
        <a:lstStyle/>
        <a:p>
          <a:endParaRPr lang="fr-FR"/>
        </a:p>
      </dgm:t>
    </dgm:pt>
    <dgm:pt modelId="{7BD64D40-DB9D-44B5-BF90-70C858BEEC85}">
      <dgm:prSet phldrT="[Texte]"/>
      <dgm:spPr>
        <a:xfrm>
          <a:off x="35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fr-FR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Journées de formation des agents présents tout au long de l’année</a:t>
          </a:r>
        </a:p>
      </dgm:t>
    </dgm:pt>
    <dgm:pt modelId="{E0F7C3A9-617F-4A3D-A9C1-D5FDC62AC391}" type="parTrans" cxnId="{EFF959C6-A4C4-4918-9A51-B0EB97A6E5B7}">
      <dgm:prSet/>
      <dgm:spPr/>
      <dgm:t>
        <a:bodyPr/>
        <a:lstStyle/>
        <a:p>
          <a:endParaRPr lang="fr-FR"/>
        </a:p>
      </dgm:t>
    </dgm:pt>
    <dgm:pt modelId="{5E94FF05-D26E-43BE-BD5F-4D2018ACC4E0}" type="sibTrans" cxnId="{EFF959C6-A4C4-4918-9A51-B0EB97A6E5B7}">
      <dgm:prSet/>
      <dgm:spPr/>
      <dgm:t>
        <a:bodyPr/>
        <a:lstStyle/>
        <a:p>
          <a:endParaRPr lang="fr-FR"/>
        </a:p>
      </dgm:t>
    </dgm:pt>
    <dgm:pt modelId="{1EC3C0D5-11A2-4BA9-907F-7DEF4ECAC356}" type="pres">
      <dgm:prSet presAssocID="{3BAE46C0-D4AC-46CA-8506-4F9EF9DC2C2F}" presName="Name0" presStyleCnt="0">
        <dgm:presLayoutVars>
          <dgm:dir/>
          <dgm:animLvl val="lvl"/>
          <dgm:resizeHandles val="exact"/>
        </dgm:presLayoutVars>
      </dgm:prSet>
      <dgm:spPr/>
    </dgm:pt>
    <dgm:pt modelId="{C8ACA1EE-3E0F-4617-ACFC-67AEAA4EAC7F}" type="pres">
      <dgm:prSet presAssocID="{8130B2DC-AAFD-4ED3-B533-45D3276C5830}" presName="composite" presStyleCnt="0"/>
      <dgm:spPr/>
    </dgm:pt>
    <dgm:pt modelId="{E907EF8D-F525-4411-9403-58AFA25C8D41}" type="pres">
      <dgm:prSet presAssocID="{8130B2DC-AAFD-4ED3-B533-45D3276C583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3BF7613E-9A40-43B9-9FA1-150D8E2AE3ED}" type="pres">
      <dgm:prSet presAssocID="{8130B2DC-AAFD-4ED3-B533-45D3276C5830}" presName="desTx" presStyleLbl="alignAccFollowNode1" presStyleIdx="0" presStyleCnt="2">
        <dgm:presLayoutVars>
          <dgm:bulletEnabled val="1"/>
        </dgm:presLayoutVars>
      </dgm:prSet>
      <dgm:spPr/>
    </dgm:pt>
    <dgm:pt modelId="{4C73CAB3-3B1E-4011-94C5-D1C95CDF40D8}" type="pres">
      <dgm:prSet presAssocID="{0BC37E15-21E9-4971-AA82-E2EA038CCEB5}" presName="space" presStyleCnt="0"/>
      <dgm:spPr/>
    </dgm:pt>
    <dgm:pt modelId="{86930AF5-A645-4C59-9768-34AEFE299BC0}" type="pres">
      <dgm:prSet presAssocID="{1FB98A8D-C82B-47B4-874F-713DC0D68497}" presName="composite" presStyleCnt="0"/>
      <dgm:spPr/>
    </dgm:pt>
    <dgm:pt modelId="{5604C41A-9D01-4A17-B6BD-A071018C3877}" type="pres">
      <dgm:prSet presAssocID="{1FB98A8D-C82B-47B4-874F-713DC0D6849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DED36968-7373-4FB4-9755-75A88303A005}" type="pres">
      <dgm:prSet presAssocID="{1FB98A8D-C82B-47B4-874F-713DC0D68497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BD80D0A-83D3-4E2D-BA8D-C5774FC6DAF6}" srcId="{8130B2DC-AAFD-4ED3-B533-45D3276C5830}" destId="{7E464740-784E-4B65-A928-4EFA6235748A}" srcOrd="0" destOrd="0" parTransId="{C676989D-C44B-4252-9A24-61018AF1E900}" sibTransId="{6F463232-FEA2-4C52-B55F-BD0CC2BED276}"/>
    <dgm:cxn modelId="{2F020536-98D5-435B-92F9-3B7BBC92206B}" srcId="{8130B2DC-AAFD-4ED3-B533-45D3276C5830}" destId="{98D8C975-167E-40C1-82C9-A300642DC0C1}" srcOrd="1" destOrd="0" parTransId="{4468E933-6C8C-4612-BA04-732134542E22}" sibTransId="{B9030649-EC57-4A6E-916E-1E6BA3A9A129}"/>
    <dgm:cxn modelId="{56262F36-EE56-4951-B11E-89656296F410}" srcId="{1FB98A8D-C82B-47B4-874F-713DC0D68497}" destId="{52338643-BBBC-488B-B968-225DB7B552D1}" srcOrd="1" destOrd="0" parTransId="{37CF1F1A-7F78-4220-8E32-FB96737A73E4}" sibTransId="{FA7C4E94-89E7-4F1B-B9E0-7367EE27C9B0}"/>
    <dgm:cxn modelId="{4F4A223A-2CEA-49BB-BEE6-EE146F64F898}" type="presOf" srcId="{FE34730B-5B01-4127-8F98-CB9646E9FAAC}" destId="{DED36968-7373-4FB4-9755-75A88303A005}" srcOrd="0" destOrd="2" presId="urn:microsoft.com/office/officeart/2005/8/layout/hList1"/>
    <dgm:cxn modelId="{7EFED23C-0FDF-4852-B5C2-3EB5883892A2}" type="presOf" srcId="{BD2DC61F-90F7-48C4-B3F7-FC4686F1F99F}" destId="{DED36968-7373-4FB4-9755-75A88303A005}" srcOrd="0" destOrd="0" presId="urn:microsoft.com/office/officeart/2005/8/layout/hList1"/>
    <dgm:cxn modelId="{88302964-F4E2-45B0-B0EF-EB43B1E7E50F}" type="presOf" srcId="{7E464740-784E-4B65-A928-4EFA6235748A}" destId="{3BF7613E-9A40-43B9-9FA1-150D8E2AE3ED}" srcOrd="0" destOrd="0" presId="urn:microsoft.com/office/officeart/2005/8/layout/hList1"/>
    <dgm:cxn modelId="{2449724D-56D1-41F0-9CF2-92D8D64ECE7E}" srcId="{1FB98A8D-C82B-47B4-874F-713DC0D68497}" destId="{FE34730B-5B01-4127-8F98-CB9646E9FAAC}" srcOrd="2" destOrd="0" parTransId="{6D651AA3-6F4F-4C69-9AA7-3F7FFCD59C14}" sibTransId="{03AB91D2-E410-4DE2-9490-B694FD986C74}"/>
    <dgm:cxn modelId="{7887356F-3C2B-4BD7-8EEC-1CF13F00921F}" type="presOf" srcId="{52338643-BBBC-488B-B968-225DB7B552D1}" destId="{DED36968-7373-4FB4-9755-75A88303A005}" srcOrd="0" destOrd="1" presId="urn:microsoft.com/office/officeart/2005/8/layout/hList1"/>
    <dgm:cxn modelId="{0C164451-C86E-43F9-A9DB-AF7BBB4FDF38}" srcId="{1FB98A8D-C82B-47B4-874F-713DC0D68497}" destId="{BD2DC61F-90F7-48C4-B3F7-FC4686F1F99F}" srcOrd="0" destOrd="0" parTransId="{C94BBD78-508E-4573-9BAB-D8615DE0A166}" sibTransId="{AC6FB4BF-339E-4DD1-9F0E-DD2CE8CA68A5}"/>
    <dgm:cxn modelId="{A3873375-109B-4966-AFE5-D7D56BA346C1}" type="presOf" srcId="{98D8C975-167E-40C1-82C9-A300642DC0C1}" destId="{3BF7613E-9A40-43B9-9FA1-150D8E2AE3ED}" srcOrd="0" destOrd="1" presId="urn:microsoft.com/office/officeart/2005/8/layout/hList1"/>
    <dgm:cxn modelId="{612B3D7C-54EA-4A32-BC44-99FE060CA4CD}" type="presOf" srcId="{3BAE46C0-D4AC-46CA-8506-4F9EF9DC2C2F}" destId="{1EC3C0D5-11A2-4BA9-907F-7DEF4ECAC356}" srcOrd="0" destOrd="0" presId="urn:microsoft.com/office/officeart/2005/8/layout/hList1"/>
    <dgm:cxn modelId="{7CD59084-DB6A-4BDD-9BF0-79383AE51349}" type="presOf" srcId="{7BD64D40-DB9D-44B5-BF90-70C858BEEC85}" destId="{3BF7613E-9A40-43B9-9FA1-150D8E2AE3ED}" srcOrd="0" destOrd="2" presId="urn:microsoft.com/office/officeart/2005/8/layout/hList1"/>
    <dgm:cxn modelId="{418B1E93-6FBF-4BBB-B721-CE72E955F745}" type="presOf" srcId="{1FB98A8D-C82B-47B4-874F-713DC0D68497}" destId="{5604C41A-9D01-4A17-B6BD-A071018C3877}" srcOrd="0" destOrd="0" presId="urn:microsoft.com/office/officeart/2005/8/layout/hList1"/>
    <dgm:cxn modelId="{89BCFC97-78FA-4F33-824A-8D0BF3EA5DD2}" srcId="{3BAE46C0-D4AC-46CA-8506-4F9EF9DC2C2F}" destId="{1FB98A8D-C82B-47B4-874F-713DC0D68497}" srcOrd="1" destOrd="0" parTransId="{67D4C7D1-2752-48CB-9469-B2908E3DB6E6}" sibTransId="{0DC22DD5-3B8B-43BD-A54B-C653DBE9A9F7}"/>
    <dgm:cxn modelId="{0435DFA7-97AB-4C2E-8CD3-980417AFAE3F}" srcId="{3BAE46C0-D4AC-46CA-8506-4F9EF9DC2C2F}" destId="{8130B2DC-AAFD-4ED3-B533-45D3276C5830}" srcOrd="0" destOrd="0" parTransId="{AE7DBDA7-4B43-4D4E-8970-743035916CC8}" sibTransId="{0BC37E15-21E9-4971-AA82-E2EA038CCEB5}"/>
    <dgm:cxn modelId="{5E2C26B5-8D93-49D3-83BA-75DD8578E5E0}" type="presOf" srcId="{8130B2DC-AAFD-4ED3-B533-45D3276C5830}" destId="{E907EF8D-F525-4411-9403-58AFA25C8D41}" srcOrd="0" destOrd="0" presId="urn:microsoft.com/office/officeart/2005/8/layout/hList1"/>
    <dgm:cxn modelId="{EFF959C6-A4C4-4918-9A51-B0EB97A6E5B7}" srcId="{8130B2DC-AAFD-4ED3-B533-45D3276C5830}" destId="{7BD64D40-DB9D-44B5-BF90-70C858BEEC85}" srcOrd="2" destOrd="0" parTransId="{E0F7C3A9-617F-4A3D-A9C1-D5FDC62AC391}" sibTransId="{5E94FF05-D26E-43BE-BD5F-4D2018ACC4E0}"/>
    <dgm:cxn modelId="{0AE551EF-FB70-48CD-9491-8353E81CEA1F}" type="presParOf" srcId="{1EC3C0D5-11A2-4BA9-907F-7DEF4ECAC356}" destId="{C8ACA1EE-3E0F-4617-ACFC-67AEAA4EAC7F}" srcOrd="0" destOrd="0" presId="urn:microsoft.com/office/officeart/2005/8/layout/hList1"/>
    <dgm:cxn modelId="{9529818D-AD31-4687-A214-3B1E9BC59DCC}" type="presParOf" srcId="{C8ACA1EE-3E0F-4617-ACFC-67AEAA4EAC7F}" destId="{E907EF8D-F525-4411-9403-58AFA25C8D41}" srcOrd="0" destOrd="0" presId="urn:microsoft.com/office/officeart/2005/8/layout/hList1"/>
    <dgm:cxn modelId="{C48959B4-C53E-4822-B7A7-721C30628B71}" type="presParOf" srcId="{C8ACA1EE-3E0F-4617-ACFC-67AEAA4EAC7F}" destId="{3BF7613E-9A40-43B9-9FA1-150D8E2AE3ED}" srcOrd="1" destOrd="0" presId="urn:microsoft.com/office/officeart/2005/8/layout/hList1"/>
    <dgm:cxn modelId="{C4878088-7F9E-4AD4-B5AB-FEFE1A4EC98B}" type="presParOf" srcId="{1EC3C0D5-11A2-4BA9-907F-7DEF4ECAC356}" destId="{4C73CAB3-3B1E-4011-94C5-D1C95CDF40D8}" srcOrd="1" destOrd="0" presId="urn:microsoft.com/office/officeart/2005/8/layout/hList1"/>
    <dgm:cxn modelId="{2E05A657-5E21-4FA6-A8C4-294B2AE24B9F}" type="presParOf" srcId="{1EC3C0D5-11A2-4BA9-907F-7DEF4ECAC356}" destId="{86930AF5-A645-4C59-9768-34AEFE299BC0}" srcOrd="2" destOrd="0" presId="urn:microsoft.com/office/officeart/2005/8/layout/hList1"/>
    <dgm:cxn modelId="{6F8D9DFC-F5B1-4A97-BB4F-436E63AF6C94}" type="presParOf" srcId="{86930AF5-A645-4C59-9768-34AEFE299BC0}" destId="{5604C41A-9D01-4A17-B6BD-A071018C3877}" srcOrd="0" destOrd="0" presId="urn:microsoft.com/office/officeart/2005/8/layout/hList1"/>
    <dgm:cxn modelId="{CB9249F7-3A61-4ECF-8CF4-11C11CF7D1E0}" type="presParOf" srcId="{86930AF5-A645-4C59-9768-34AEFE299BC0}" destId="{DED36968-7373-4FB4-9755-75A88303A00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15C901-6765-4FD0-8E9D-1EBFEFED6C64}">
      <dsp:nvSpPr>
        <dsp:cNvPr id="0" name=""/>
        <dsp:cNvSpPr/>
      </dsp:nvSpPr>
      <dsp:spPr>
        <a:xfrm>
          <a:off x="1057699" y="1334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Créé par l’article 5 de la loi de transformation de la fonction publique du 6 août 2019</a:t>
          </a:r>
        </a:p>
      </dsp:txBody>
      <dsp:txXfrm>
        <a:off x="1057699" y="1334"/>
        <a:ext cx="2668750" cy="1601250"/>
      </dsp:txXfrm>
    </dsp:sp>
    <dsp:sp modelId="{8C4C70A7-7D18-4A7C-8651-BCF865280D09}">
      <dsp:nvSpPr>
        <dsp:cNvPr id="0" name=""/>
        <dsp:cNvSpPr/>
      </dsp:nvSpPr>
      <dsp:spPr>
        <a:xfrm>
          <a:off x="3993325" y="1334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Se substitue au REC </a:t>
          </a: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à partir de </a:t>
          </a:r>
          <a:r>
            <a:rPr lang="fr-FR" sz="2000" strike="noStrike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2021</a:t>
          </a:r>
        </a:p>
      </dsp:txBody>
      <dsp:txXfrm>
        <a:off x="3993325" y="1334"/>
        <a:ext cx="2668750" cy="1601250"/>
      </dsp:txXfrm>
    </dsp:sp>
    <dsp:sp modelId="{D8C80C46-7526-475E-AAF3-A88948D1A095}">
      <dsp:nvSpPr>
        <dsp:cNvPr id="0" name=""/>
        <dsp:cNvSpPr/>
      </dsp:nvSpPr>
      <dsp:spPr>
        <a:xfrm>
          <a:off x="1057699" y="1869459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Un rapport </a:t>
          </a:r>
          <a:r>
            <a:rPr lang="fr-FR" sz="20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obligatoire</a:t>
          </a: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dorénavant </a:t>
          </a:r>
          <a:r>
            <a:rPr lang="fr-FR" sz="20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annuel</a:t>
          </a:r>
          <a:endParaRPr lang="fr-FR" sz="20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1057699" y="1869459"/>
        <a:ext cx="2668750" cy="1601250"/>
      </dsp:txXfrm>
    </dsp:sp>
    <dsp:sp modelId="{C953F38D-8EC1-47CF-8030-C975A9095322}">
      <dsp:nvSpPr>
        <dsp:cNvPr id="0" name=""/>
        <dsp:cNvSpPr/>
      </dsp:nvSpPr>
      <dsp:spPr>
        <a:xfrm>
          <a:off x="3993325" y="1869459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Regroupe différents  rapports</a:t>
          </a:r>
        </a:p>
      </dsp:txBody>
      <dsp:txXfrm>
        <a:off x="3993325" y="1869459"/>
        <a:ext cx="2668750" cy="1601250"/>
      </dsp:txXfrm>
    </dsp:sp>
    <dsp:sp modelId="{6F9443A5-3872-46A3-9C1A-29DEF4698FA5}">
      <dsp:nvSpPr>
        <dsp:cNvPr id="0" name=""/>
        <dsp:cNvSpPr/>
      </dsp:nvSpPr>
      <dsp:spPr>
        <a:xfrm>
          <a:off x="1057699" y="3737585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Présentation à l’assemblée délibérante</a:t>
          </a: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, après avis du comité social territorial</a:t>
          </a:r>
        </a:p>
      </dsp:txBody>
      <dsp:txXfrm>
        <a:off x="1057699" y="3737585"/>
        <a:ext cx="2668750" cy="1601250"/>
      </dsp:txXfrm>
    </dsp:sp>
    <dsp:sp modelId="{726D40E3-E351-449B-BE2B-D9BEFB454B64}">
      <dsp:nvSpPr>
        <dsp:cNvPr id="0" name=""/>
        <dsp:cNvSpPr/>
      </dsp:nvSpPr>
      <dsp:spPr>
        <a:xfrm>
          <a:off x="3993325" y="3737585"/>
          <a:ext cx="2668750" cy="1601250"/>
        </a:xfrm>
        <a:prstGeom prst="rect">
          <a:avLst/>
        </a:prstGeom>
        <a:gradFill rotWithShape="0">
          <a:gsLst>
            <a:gs pos="0">
              <a:srgbClr val="C0504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C0504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C0504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Saisie des données sur l’application actuelle proposée par les centres de gestion</a:t>
          </a:r>
        </a:p>
      </dsp:txBody>
      <dsp:txXfrm>
        <a:off x="3993325" y="3737585"/>
        <a:ext cx="2668750" cy="1601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C7F6B-C34D-45D8-B4DC-937B001F94E1}">
      <dsp:nvSpPr>
        <dsp:cNvPr id="0" name=""/>
        <dsp:cNvSpPr/>
      </dsp:nvSpPr>
      <dsp:spPr>
        <a:xfrm>
          <a:off x="0" y="6620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1 – Effectifs</a:t>
          </a:r>
        </a:p>
      </dsp:txBody>
      <dsp:txXfrm>
        <a:off x="30442" y="96647"/>
        <a:ext cx="7283932" cy="562726"/>
      </dsp:txXfrm>
    </dsp:sp>
    <dsp:sp modelId="{349DC11A-34F9-4354-B9D1-2855F37DAC23}">
      <dsp:nvSpPr>
        <dsp:cNvPr id="0" name=""/>
        <dsp:cNvSpPr/>
      </dsp:nvSpPr>
      <dsp:spPr>
        <a:xfrm>
          <a:off x="0" y="76469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2 – Temps de travail</a:t>
          </a:r>
        </a:p>
      </dsp:txBody>
      <dsp:txXfrm>
        <a:off x="30442" y="795137"/>
        <a:ext cx="7283932" cy="562726"/>
      </dsp:txXfrm>
    </dsp:sp>
    <dsp:sp modelId="{0E135765-3781-4746-A3BF-ABC0F4B441A2}">
      <dsp:nvSpPr>
        <dsp:cNvPr id="0" name=""/>
        <dsp:cNvSpPr/>
      </dsp:nvSpPr>
      <dsp:spPr>
        <a:xfrm>
          <a:off x="0" y="146318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3 – Rémunérations</a:t>
          </a:r>
        </a:p>
      </dsp:txBody>
      <dsp:txXfrm>
        <a:off x="30442" y="1493628"/>
        <a:ext cx="7283932" cy="562726"/>
      </dsp:txXfrm>
    </dsp:sp>
    <dsp:sp modelId="{52043266-7A4F-4222-861C-E86FAC54044F}">
      <dsp:nvSpPr>
        <dsp:cNvPr id="0" name=""/>
        <dsp:cNvSpPr/>
      </dsp:nvSpPr>
      <dsp:spPr>
        <a:xfrm>
          <a:off x="0" y="2143425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4 – Conditions de travail – hygiène et sécurité</a:t>
          </a:r>
        </a:p>
      </dsp:txBody>
      <dsp:txXfrm>
        <a:off x="30442" y="2173867"/>
        <a:ext cx="7283932" cy="562726"/>
      </dsp:txXfrm>
    </dsp:sp>
    <dsp:sp modelId="{86E2AAE5-7965-456D-B63D-28ECB19440C6}">
      <dsp:nvSpPr>
        <dsp:cNvPr id="0" name=""/>
        <dsp:cNvSpPr/>
      </dsp:nvSpPr>
      <dsp:spPr>
        <a:xfrm>
          <a:off x="0" y="286016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5 – Formation</a:t>
          </a:r>
        </a:p>
      </dsp:txBody>
      <dsp:txXfrm>
        <a:off x="30442" y="2890608"/>
        <a:ext cx="7283932" cy="562726"/>
      </dsp:txXfrm>
    </dsp:sp>
    <dsp:sp modelId="{D3F0A890-19C5-4A2F-8BEA-165B7FF05BA2}">
      <dsp:nvSpPr>
        <dsp:cNvPr id="0" name=""/>
        <dsp:cNvSpPr/>
      </dsp:nvSpPr>
      <dsp:spPr>
        <a:xfrm>
          <a:off x="0" y="3558656"/>
          <a:ext cx="7344816" cy="623610"/>
        </a:xfrm>
        <a:prstGeom prst="round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>
              <a:solidFill>
                <a:srgbClr val="1F497D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6-7 – Droits sociaux</a:t>
          </a:r>
        </a:p>
      </dsp:txBody>
      <dsp:txXfrm>
        <a:off x="30442" y="3589098"/>
        <a:ext cx="7283932" cy="5627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339C37-F51D-4045-97FD-B32FCEF6178B}">
      <dsp:nvSpPr>
        <dsp:cNvPr id="0" name=""/>
        <dsp:cNvSpPr/>
      </dsp:nvSpPr>
      <dsp:spPr>
        <a:xfrm>
          <a:off x="0" y="0"/>
          <a:ext cx="5544616" cy="993710"/>
        </a:xfrm>
        <a:prstGeom prst="rect">
          <a:avLst/>
        </a:prstGeom>
        <a:solidFill>
          <a:srgbClr val="4F81BD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4600" kern="1200" dirty="0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3 enquêtes en 1</a:t>
          </a:r>
        </a:p>
      </dsp:txBody>
      <dsp:txXfrm>
        <a:off x="0" y="0"/>
        <a:ext cx="5544616" cy="993710"/>
      </dsp:txXfrm>
    </dsp:sp>
    <dsp:sp modelId="{B375C146-671B-4E41-B8B5-EAD4F08DBC16}">
      <dsp:nvSpPr>
        <dsp:cNvPr id="0" name=""/>
        <dsp:cNvSpPr/>
      </dsp:nvSpPr>
      <dsp:spPr>
        <a:xfrm>
          <a:off x="2707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Rapport social unique</a:t>
          </a:r>
        </a:p>
      </dsp:txBody>
      <dsp:txXfrm>
        <a:off x="2707" y="993710"/>
        <a:ext cx="1846400" cy="2086791"/>
      </dsp:txXfrm>
    </dsp:sp>
    <dsp:sp modelId="{0782E326-C30B-4B15-91AE-2DA2491FC8B3}">
      <dsp:nvSpPr>
        <dsp:cNvPr id="0" name=""/>
        <dsp:cNvSpPr/>
      </dsp:nvSpPr>
      <dsp:spPr>
        <a:xfrm>
          <a:off x="1849107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kern="1200" dirty="0" err="1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Handitorial</a:t>
          </a:r>
          <a:endParaRPr lang="fr-FR" sz="21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849107" y="993710"/>
        <a:ext cx="1846400" cy="2086791"/>
      </dsp:txXfrm>
    </dsp:sp>
    <dsp:sp modelId="{65F30BC5-53FB-4BA3-8A4C-5E9FC326AB51}">
      <dsp:nvSpPr>
        <dsp:cNvPr id="0" name=""/>
        <dsp:cNvSpPr/>
      </dsp:nvSpPr>
      <dsp:spPr>
        <a:xfrm>
          <a:off x="3695508" y="993710"/>
          <a:ext cx="1846400" cy="208679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381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1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Rapport annuel sur la santé, la sécurité et les conditions de travail (RASSCT)</a:t>
          </a:r>
        </a:p>
      </dsp:txBody>
      <dsp:txXfrm>
        <a:off x="3695508" y="993710"/>
        <a:ext cx="1846400" cy="2086791"/>
      </dsp:txXfrm>
    </dsp:sp>
    <dsp:sp modelId="{646657C2-1F6B-4B2A-865D-CDC7F546CDAE}">
      <dsp:nvSpPr>
        <dsp:cNvPr id="0" name=""/>
        <dsp:cNvSpPr/>
      </dsp:nvSpPr>
      <dsp:spPr>
        <a:xfrm>
          <a:off x="0" y="3080502"/>
          <a:ext cx="5544616" cy="231865"/>
        </a:xfrm>
        <a:prstGeom prst="rect">
          <a:avLst/>
        </a:prstGeom>
        <a:solidFill>
          <a:srgbClr val="4F81BD">
            <a:shade val="8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07EF8D-F525-4411-9403-58AFA25C8D41}">
      <dsp:nvSpPr>
        <dsp:cNvPr id="0" name=""/>
        <dsp:cNvSpPr/>
      </dsp:nvSpPr>
      <dsp:spPr>
        <a:xfrm>
          <a:off x="35" y="114864"/>
          <a:ext cx="3364826" cy="633600"/>
        </a:xfrm>
        <a:prstGeom prst="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Précédents REC </a:t>
          </a:r>
        </a:p>
      </dsp:txBody>
      <dsp:txXfrm>
        <a:off x="35" y="114864"/>
        <a:ext cx="3364826" cy="633600"/>
      </dsp:txXfrm>
    </dsp:sp>
    <dsp:sp modelId="{3BF7613E-9A40-43B9-9FA1-150D8E2AE3ED}">
      <dsp:nvSpPr>
        <dsp:cNvPr id="0" name=""/>
        <dsp:cNvSpPr/>
      </dsp:nvSpPr>
      <dsp:spPr>
        <a:xfrm>
          <a:off x="35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Absences des agents présents au cours de l’année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Nombre d’agents partis en formation au cours de l’année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Journées de formation des agents présents tout au long de l’année</a:t>
          </a:r>
        </a:p>
      </dsp:txBody>
      <dsp:txXfrm>
        <a:off x="35" y="748464"/>
        <a:ext cx="3364826" cy="3200670"/>
      </dsp:txXfrm>
    </dsp:sp>
    <dsp:sp modelId="{5604C41A-9D01-4A17-B6BD-A071018C3877}">
      <dsp:nvSpPr>
        <dsp:cNvPr id="0" name=""/>
        <dsp:cNvSpPr/>
      </dsp:nvSpPr>
      <dsp:spPr>
        <a:xfrm>
          <a:off x="3835937" y="114864"/>
          <a:ext cx="3364826" cy="633600"/>
        </a:xfrm>
        <a:prstGeom prst="rect">
          <a:avLst/>
        </a:prstGeom>
        <a:solidFill>
          <a:srgbClr val="F79646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RSU au 31/12/2020</a:t>
          </a:r>
        </a:p>
      </dsp:txBody>
      <dsp:txXfrm>
        <a:off x="3835937" y="114864"/>
        <a:ext cx="3364826" cy="633600"/>
      </dsp:txXfrm>
    </dsp:sp>
    <dsp:sp modelId="{DED36968-7373-4FB4-9755-75A88303A005}">
      <dsp:nvSpPr>
        <dsp:cNvPr id="0" name=""/>
        <dsp:cNvSpPr/>
      </dsp:nvSpPr>
      <dsp:spPr>
        <a:xfrm>
          <a:off x="3835937" y="748464"/>
          <a:ext cx="3364826" cy="3200670"/>
        </a:xfrm>
        <a:prstGeom prst="rect">
          <a:avLst/>
        </a:prstGeom>
        <a:solidFill>
          <a:srgbClr val="F79646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79646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Absences 2020 pour les agents présents au 31/12/2020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Nombre d’agents partis en formation en 2020 et présents au 31/12/2020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22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Journées de formation 2020 pour les agents présents au 31/12/2020</a:t>
          </a:r>
        </a:p>
      </dsp:txBody>
      <dsp:txXfrm>
        <a:off x="3835937" y="748464"/>
        <a:ext cx="3364826" cy="32006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777336-571B-42B1-B172-1B6DB53AFFD0}" type="slidenum">
              <a:rPr lang="fr-FR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2102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3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7706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4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4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422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aseline="0" dirty="0"/>
              <a:t> La DGCL prépare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E4EF-4783-41CF-87A4-6E3A6F74208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771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D8E4EF-4783-41CF-87A4-6E3A6F74208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368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9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9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18680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10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10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3215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13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13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88278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19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 dirty="0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19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1453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20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20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897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24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24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2869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25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25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47568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26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26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1435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7713" indent="-2873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0938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1313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73275" indent="-2301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304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876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448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02075" indent="-2301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860A088-2F8A-4C24-8C8F-C0E58DB22461}" type="slidenum">
              <a:rPr lang="fr-FR" altLang="fr-FR" smtClean="0"/>
              <a:pPr>
                <a:spcBef>
                  <a:spcPct val="0"/>
                </a:spcBef>
              </a:pPr>
              <a:t>28</a:t>
            </a:fld>
            <a:endParaRPr lang="fr-FR" altLang="fr-FR"/>
          </a:p>
        </p:txBody>
      </p:sp>
      <p:sp>
        <p:nvSpPr>
          <p:cNvPr id="5123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4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5125" name="Espace réservé du numéro de diapositive 3"/>
          <p:cNvSpPr txBox="1">
            <a:spLocks noGrp="1"/>
          </p:cNvSpPr>
          <p:nvPr/>
        </p:nvSpPr>
        <p:spPr bwMode="auto">
          <a:xfrm>
            <a:off x="3849688" y="9361488"/>
            <a:ext cx="29464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53" tIns="46077" rIns="92153" bIns="46077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9CB1E4-BFEA-45EE-B17C-543D638F02A8}" type="slidenum">
              <a:rPr lang="fr-FR" altLang="fr-FR"/>
              <a:pPr algn="r" eaLnBrk="1" hangingPunct="1">
                <a:spcBef>
                  <a:spcPct val="0"/>
                </a:spcBef>
              </a:pPr>
              <a:t>28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8660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dirty="0"/>
          </a:p>
        </p:txBody>
      </p:sp>
      <p:pic>
        <p:nvPicPr>
          <p:cNvPr id="3079" name="Picture 7" descr="Logo CDG 61 Q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9388"/>
            <a:ext cx="1801812" cy="93027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87AE85-6BCA-4CAA-87B9-84CDACD6EB9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8146CC3-EEE2-4E28-AE8E-6FCC7E1DCFD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5AF75B-C9F5-42B0-B5E6-0CA06D078FC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B779B6-2D5C-49EE-B084-5C2D6206207C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B54CB16-3FA8-4BC4-933A-5010D0A3CCAB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FC0D02-BA1B-4373-81F7-B3AB27FAD81A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89D419D-6601-4329-A316-4AC771C2104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629AEE-F9E0-4C89-BB7C-52BB088ADC06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01449D0-A972-4115-B44B-1D4C117C09D0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2588" y="188913"/>
            <a:ext cx="2160587" cy="640873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0825" y="188913"/>
            <a:ext cx="6329363" cy="640873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4AEE806-DEF4-46AA-B475-C26091E475B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520" y="188913"/>
            <a:ext cx="864165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412875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97650"/>
            <a:ext cx="6842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+mn-lt"/>
              </a:defRPr>
            </a:lvl1pPr>
          </a:lstStyle>
          <a:p>
            <a:fld id="{90A8CD93-8148-45FD-8AC1-C2B43B422B29}" type="slidenum">
              <a:rPr lang="fr-FR"/>
              <a:pPr/>
              <a:t>‹N°›</a:t>
            </a:fld>
            <a:endParaRPr lang="fr-FR" dirty="0"/>
          </a:p>
        </p:txBody>
      </p:sp>
      <p:pic>
        <p:nvPicPr>
          <p:cNvPr id="6" name="Image 5" descr="sigle GDG61.png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19975" y="6076950"/>
            <a:ext cx="1724025" cy="7810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france.gouv.fr/jorf/id/JORFTEXT000038889182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france.gouv.fr/jorf/id/JORFTEXT000042592819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bs.donnees-sociales.f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hyperlink" Target="http://www.donnees-sociales.fr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ilansocial@cdg61.fr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2751063"/>
            <a:ext cx="8569325" cy="2982193"/>
          </a:xfrm>
        </p:spPr>
        <p:txBody>
          <a:bodyPr/>
          <a:lstStyle/>
          <a:p>
            <a:r>
              <a:rPr lang="fr-FR" sz="4800" dirty="0"/>
              <a:t>Le Rapport social unique</a:t>
            </a:r>
            <a:br>
              <a:rPr lang="fr-FR" sz="4800" dirty="0"/>
            </a:br>
            <a:r>
              <a:rPr lang="fr-FR" sz="4800" dirty="0"/>
              <a:t>2020</a:t>
            </a:r>
            <a:br>
              <a:rPr lang="fr-FR" sz="4800" dirty="0"/>
            </a:br>
            <a:br>
              <a:rPr lang="fr-FR" sz="4800" dirty="0"/>
            </a:br>
            <a:r>
              <a:rPr lang="fr-FR" sz="4800" dirty="0"/>
              <a:t>Webinaire le juin 2021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4840186-49C1-4F2B-9C8E-AD89AE9ABC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88640"/>
            <a:ext cx="4562496" cy="135982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43DCE0-5267-4287-8D97-D3B5E8DA5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Sommaire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8CE54A-6CCE-4208-ABD7-5E999139A2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5763" indent="-385763" algn="just">
              <a:buFont typeface="Arial" panose="020B0604020202020204" pitchFamily="34" charset="0"/>
              <a:buAutoNum type="romanUcPeriod"/>
              <a:defRPr/>
            </a:pPr>
            <a:r>
              <a:rPr lang="fr-FR" sz="2800" dirty="0">
                <a:cs typeface="Arial" panose="020B0604020202020204" pitchFamily="34" charset="0"/>
              </a:rPr>
              <a:t>LE CADRE JURIDIQUE DU RSU et les INDICATEURS</a:t>
            </a:r>
          </a:p>
          <a:p>
            <a:pPr marL="0" indent="0" algn="just">
              <a:buNone/>
              <a:defRPr/>
            </a:pPr>
            <a:endParaRPr lang="fr-FR" sz="2800" dirty="0">
              <a:cs typeface="Arial" panose="020B0604020202020204" pitchFamily="34" charset="0"/>
            </a:endParaRPr>
          </a:p>
          <a:p>
            <a:pPr marL="385763" indent="-385763" algn="just">
              <a:buFont typeface="Arial" panose="020B0604020202020204" pitchFamily="34" charset="0"/>
              <a:buAutoNum type="romanUcPeriod" startAt="2"/>
              <a:defRPr/>
            </a:pPr>
            <a:r>
              <a:rPr lang="fr-FR" sz="2800" dirty="0">
                <a:cs typeface="Arial" panose="020B0604020202020204" pitchFamily="34" charset="0"/>
              </a:rPr>
              <a:t>L’APPLICATION DONNÉES SOCIALES des centres de gestion</a:t>
            </a:r>
          </a:p>
          <a:p>
            <a:pPr marL="0" indent="0" algn="just">
              <a:buNone/>
              <a:defRPr/>
            </a:pPr>
            <a:endParaRPr lang="fr-FR" sz="2800" dirty="0">
              <a:cs typeface="Arial" panose="020B0604020202020204" pitchFamily="34" charset="0"/>
            </a:endParaRPr>
          </a:p>
          <a:p>
            <a:pPr marL="385763" indent="-385763" algn="just">
              <a:buFont typeface="Arial" panose="020B0604020202020204" pitchFamily="34" charset="0"/>
              <a:buAutoNum type="romanUcPeriod" startAt="3"/>
              <a:defRPr/>
            </a:pPr>
            <a:r>
              <a:rPr lang="fr-FR" sz="2800" dirty="0">
                <a:cs typeface="Arial" panose="020B0604020202020204" pitchFamily="34" charset="0"/>
              </a:rPr>
              <a:t>LES SYNTHÈSES</a:t>
            </a:r>
          </a:p>
          <a:p>
            <a:pPr marL="0" indent="0" algn="just">
              <a:buNone/>
              <a:defRPr/>
            </a:pPr>
            <a:endParaRPr lang="fr-FR" sz="2800" dirty="0">
              <a:cs typeface="Arial" panose="020B0604020202020204" pitchFamily="34" charset="0"/>
            </a:endParaRPr>
          </a:p>
          <a:p>
            <a:pPr marL="385763" indent="-385763" algn="just">
              <a:buFont typeface="Arial" panose="020B0604020202020204" pitchFamily="34" charset="0"/>
              <a:buAutoNum type="romanUcPeriod" startAt="3"/>
              <a:defRPr/>
            </a:pPr>
            <a:r>
              <a:rPr lang="fr-FR" sz="2800" dirty="0">
                <a:cs typeface="Arial" panose="020B0604020202020204" pitchFamily="34" charset="0"/>
              </a:rPr>
              <a:t>CALENDRIER 2021 et RESSOURCES</a:t>
            </a:r>
          </a:p>
          <a:p>
            <a:pPr marL="0" indent="0" algn="just">
              <a:buNone/>
              <a:defRPr/>
            </a:pP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F00C23E-1005-48AD-8887-0DDB1EE30D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87AE85-6BCA-4CAA-87B9-84CDACD6EB92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5707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931209" y="504158"/>
            <a:ext cx="7568441" cy="598885"/>
          </a:xfrm>
          <a:prstGeom prst="rect">
            <a:avLst/>
          </a:prstGeom>
          <a:noFill/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latin typeface="+mn-lt"/>
                <a:cs typeface="Arial" panose="020B0604020202020204" pitchFamily="34" charset="0"/>
              </a:rPr>
              <a:t>PrÉsentation de la rÈglementation</a:t>
            </a:r>
            <a:endParaRPr lang="fr-FR" sz="1800" b="1" i="1" cap="all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11" name="Espace réservé du contenu 2"/>
          <p:cNvSpPr txBox="1">
            <a:spLocks/>
          </p:cNvSpPr>
          <p:nvPr/>
        </p:nvSpPr>
        <p:spPr bwMode="auto">
          <a:xfrm>
            <a:off x="796241" y="1268760"/>
            <a:ext cx="728158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0500" indent="-1905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25475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3050" indent="-1714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00250" indent="-17145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39725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1800" b="1" dirty="0">
                <a:solidFill>
                  <a:srgbClr val="003A74"/>
                </a:solidFill>
                <a:latin typeface="+mn-lt"/>
                <a:hlinkClick r:id="rId3"/>
              </a:rPr>
              <a:t>La loi n° 2019-829 du 6 août 2019 </a:t>
            </a:r>
            <a:r>
              <a:rPr lang="fr-FR" altLang="fr-FR" sz="1800" b="1" dirty="0">
                <a:solidFill>
                  <a:srgbClr val="003A74"/>
                </a:solidFill>
                <a:latin typeface="+mn-lt"/>
              </a:rPr>
              <a:t>dite de transformation de la fonction publique (article 5) </a:t>
            </a:r>
            <a:r>
              <a:rPr lang="fr-FR" altLang="fr-FR" sz="1800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: création du rapport social unique.</a:t>
            </a: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1800" dirty="0">
              <a:solidFill>
                <a:srgbClr val="3C3C3E"/>
              </a:solidFill>
              <a:latin typeface="+mn-lt"/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2800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« Les administrations élaborent chaque année un rapport social unique rassemblant les éléments et données à partir desquels sont établies les lignes directrices de gestion, déterminant la stratégie pluriannuelle de pilotage des ressources humaines ».</a:t>
            </a:r>
          </a:p>
          <a:p>
            <a:pPr marL="339725" lvl="2" indent="0" algn="just">
              <a:spcBef>
                <a:spcPts val="900"/>
              </a:spcBef>
              <a:spcAft>
                <a:spcPts val="900"/>
              </a:spcAft>
              <a:buClr>
                <a:srgbClr val="0070C0"/>
              </a:buClr>
              <a:buNone/>
            </a:pPr>
            <a:endParaRPr lang="fr-FR" altLang="fr-FR" sz="135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900"/>
              </a:spcBef>
              <a:spcAft>
                <a:spcPts val="900"/>
              </a:spcAft>
              <a:buClr>
                <a:srgbClr val="0070C0"/>
              </a:buClr>
              <a:buNone/>
            </a:pPr>
            <a:endParaRPr lang="fr-FR" altLang="fr-FR" sz="1350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618371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1014411" y="5607701"/>
            <a:ext cx="3127822" cy="30008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fr-FR" altLang="fr-FR" sz="1350" b="1" i="1" dirty="0">
                <a:solidFill>
                  <a:schemeClr val="bg1">
                    <a:lumMod val="65000"/>
                  </a:schemeClr>
                </a:solidFill>
              </a:rPr>
              <a:t>Le Rapport Social Unique (RSU)</a:t>
            </a:r>
            <a:endParaRPr lang="fr-FR" altLang="fr-FR" sz="1350" b="1" i="1" dirty="0">
              <a:solidFill>
                <a:schemeClr val="bg1">
                  <a:lumMod val="65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 bwMode="auto">
          <a:xfrm>
            <a:off x="796241" y="1052736"/>
            <a:ext cx="728158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0500" indent="-1905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25475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3050" indent="-1714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00250" indent="-17145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39725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1800" b="1" dirty="0">
                <a:solidFill>
                  <a:srgbClr val="003A74"/>
                </a:solidFill>
                <a:latin typeface="+mn-lt"/>
                <a:hlinkClick r:id="rId3"/>
              </a:rPr>
              <a:t>Le décret n° 2020-1493 du 30 novembre 2020 </a:t>
            </a:r>
            <a:r>
              <a:rPr lang="fr-FR" altLang="fr-FR" sz="1800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relatif à la base de données sociales et au rapport social unique dans la fonction publique.</a:t>
            </a: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1400" b="1" dirty="0">
              <a:solidFill>
                <a:srgbClr val="3C3C3E"/>
              </a:solidFill>
              <a:latin typeface="+mn-lt"/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2000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« Les collectivités territoriales et leurs établissements publics affiliés à un centre de gestion </a:t>
            </a:r>
            <a:r>
              <a:rPr lang="fr-FR" altLang="fr-FR" sz="2000" b="1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adressent les données </a:t>
            </a:r>
            <a:r>
              <a:rPr lang="fr-FR" altLang="fr-FR" sz="2000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dont ils disposent au centre dont ils relèvent </a:t>
            </a:r>
            <a:r>
              <a:rPr lang="fr-FR" altLang="fr-FR" sz="2000" b="1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au moyen d’un portail numérique </a:t>
            </a:r>
            <a:r>
              <a:rPr lang="fr-FR" altLang="fr-FR" sz="2000" i="1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(…). Ce portail est également accessible aux collectivités territoriales et à leurs établissements non affiliés à un centre de gestion ».</a:t>
            </a: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2000" i="1" dirty="0">
              <a:solidFill>
                <a:srgbClr val="3C3C3E"/>
              </a:solidFill>
              <a:latin typeface="+mn-lt"/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2000" dirty="0">
                <a:solidFill>
                  <a:srgbClr val="3C3C3E"/>
                </a:solidFill>
                <a:latin typeface="+mn-lt"/>
                <a:ea typeface="ＭＳ Ｐゴシック" panose="020B0600070205080204" pitchFamily="34" charset="-128"/>
              </a:rPr>
              <a:t>Le RSU a vocation à se substituer aux rapports existants. Par conséquent, le décret du 30 novembre 2020 prévoit l’abrogation des dispositions règlementaires relatives au rapport sur l’état des collectivités (bilan social). </a:t>
            </a: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2000" i="1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2000" i="1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2000" i="1" dirty="0">
              <a:solidFill>
                <a:srgbClr val="FF0000"/>
              </a:solidFill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1350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900"/>
              </a:spcBef>
              <a:spcAft>
                <a:spcPts val="900"/>
              </a:spcAft>
              <a:buClr>
                <a:srgbClr val="0070C0"/>
              </a:buClr>
              <a:buNone/>
            </a:pPr>
            <a:endParaRPr lang="fr-FR" altLang="fr-FR" sz="1350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012829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5" y="137160"/>
            <a:ext cx="8424937" cy="777873"/>
          </a:xfrm>
        </p:spPr>
        <p:txBody>
          <a:bodyPr/>
          <a:lstStyle/>
          <a:p>
            <a:r>
              <a:rPr lang="fr-FR" b="1" dirty="0"/>
              <a:t>LE RAPPORT SOCIAL UNIQUE</a:t>
            </a:r>
          </a:p>
        </p:txBody>
      </p:sp>
      <p:graphicFrame>
        <p:nvGraphicFramePr>
          <p:cNvPr id="5" name="Diagramme 4"/>
          <p:cNvGraphicFramePr/>
          <p:nvPr>
            <p:extLst>
              <p:ext uri="{D42A27DB-BD31-4B8C-83A1-F6EECF244321}">
                <p14:modId xmlns:p14="http://schemas.microsoft.com/office/powerpoint/2010/main" val="454549169"/>
              </p:ext>
            </p:extLst>
          </p:nvPr>
        </p:nvGraphicFramePr>
        <p:xfrm>
          <a:off x="1168192" y="1142926"/>
          <a:ext cx="7719776" cy="5340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0074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1250" y="136480"/>
            <a:ext cx="7059083" cy="777873"/>
          </a:xfrm>
        </p:spPr>
        <p:txBody>
          <a:bodyPr/>
          <a:lstStyle/>
          <a:p>
            <a:pPr algn="ctr"/>
            <a:r>
              <a:rPr lang="fr-FR" b="1" dirty="0"/>
              <a:t>PERIODE TRANSITOIRE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92039" y="1700808"/>
            <a:ext cx="7886700" cy="3600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r>
              <a:rPr lang="fr-FR" dirty="0"/>
              <a:t>Période transitoire prévue par le décret du 30/11/2020 jusqu’en 2023.</a:t>
            </a:r>
          </a:p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r>
              <a:rPr lang="fr-FR" dirty="0"/>
              <a:t>Les indicateurs du RSU 2020 sont les mêmes que ceux du REC 2019</a:t>
            </a:r>
          </a:p>
          <a:p>
            <a:pPr marL="0" indent="0" algn="just">
              <a:buNone/>
            </a:pPr>
            <a:endParaRPr lang="fr-FR" dirty="0"/>
          </a:p>
          <a:p>
            <a:pPr marL="0" indent="0" algn="just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8469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/>
              <a:t>L’INTERET DE REALISER LE RSU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37759" y="1865302"/>
            <a:ext cx="7886700" cy="4351338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r-FR" b="1" dirty="0">
                <a:solidFill>
                  <a:srgbClr val="FF0000"/>
                </a:solidFill>
              </a:rPr>
              <a:t>Répondre à une obligation légale ;</a:t>
            </a:r>
          </a:p>
          <a:p>
            <a:pPr>
              <a:buFont typeface="Wingdings" panose="05000000000000000000" pitchFamily="2" charset="2"/>
              <a:buChar char="ü"/>
            </a:pPr>
            <a:endParaRPr lang="fr-FR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b="1" dirty="0"/>
              <a:t>Mesurer les évolutions dans votre collectivité ;</a:t>
            </a:r>
          </a:p>
          <a:p>
            <a:pPr>
              <a:buFont typeface="Wingdings" panose="05000000000000000000" pitchFamily="2" charset="2"/>
              <a:buChar char="ü"/>
            </a:pPr>
            <a:endParaRPr lang="fr-FR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b="1" dirty="0"/>
              <a:t>Vous comparer aux autres collectivités ;</a:t>
            </a:r>
          </a:p>
          <a:p>
            <a:pPr>
              <a:buFont typeface="Wingdings" panose="05000000000000000000" pitchFamily="2" charset="2"/>
              <a:buChar char="ü"/>
            </a:pPr>
            <a:endParaRPr lang="fr-FR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b="1" dirty="0"/>
              <a:t>Bénéficier de synthèses de données utiles au pilotage RH ;</a:t>
            </a:r>
          </a:p>
          <a:p>
            <a:pPr>
              <a:buFont typeface="Wingdings" panose="05000000000000000000" pitchFamily="2" charset="2"/>
              <a:buChar char="ü"/>
            </a:pPr>
            <a:endParaRPr lang="fr-FR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b="1" dirty="0"/>
              <a:t>Alimenter les Lignes Directrices de Gestion et d’autres rapports ;</a:t>
            </a:r>
          </a:p>
          <a:p>
            <a:pPr>
              <a:buFont typeface="Wingdings" panose="05000000000000000000" pitchFamily="2" charset="2"/>
              <a:buChar char="ü"/>
            </a:pPr>
            <a:endParaRPr lang="fr-FR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fr-FR" b="1" dirty="0"/>
              <a:t>Entretenir le dialogue social.</a:t>
            </a:r>
          </a:p>
        </p:txBody>
      </p:sp>
    </p:spTree>
    <p:extLst>
      <p:ext uri="{BB962C8B-B14F-4D97-AF65-F5344CB8AC3E}">
        <p14:creationId xmlns:p14="http://schemas.microsoft.com/office/powerpoint/2010/main" val="1195589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1389" y="276395"/>
            <a:ext cx="7059083" cy="777873"/>
          </a:xfrm>
        </p:spPr>
        <p:txBody>
          <a:bodyPr>
            <a:normAutofit/>
          </a:bodyPr>
          <a:lstStyle/>
          <a:p>
            <a:r>
              <a:rPr lang="fr-FR" b="1" dirty="0">
                <a:cs typeface="Times New Roman" pitchFamily="18" charset="0"/>
              </a:rPr>
              <a:t>LES INDICATEURS DU RSU</a:t>
            </a:r>
            <a:endParaRPr lang="fr-FR" dirty="0"/>
          </a:p>
        </p:txBody>
      </p:sp>
      <p:graphicFrame>
        <p:nvGraphicFramePr>
          <p:cNvPr id="5" name="Diagramme 4"/>
          <p:cNvGraphicFramePr/>
          <p:nvPr/>
        </p:nvGraphicFramePr>
        <p:xfrm>
          <a:off x="1475656" y="1844824"/>
          <a:ext cx="734481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1822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6909" y="950977"/>
            <a:ext cx="7547772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L’APPLICATION « DONNÉES SOCIALES »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E496950-8645-4CB6-9CF1-560A96201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909" y="1553660"/>
            <a:ext cx="2305145" cy="3067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Espace réservé du contenu 2"/>
          <p:cNvSpPr txBox="1">
            <a:spLocks/>
          </p:cNvSpPr>
          <p:nvPr/>
        </p:nvSpPr>
        <p:spPr bwMode="auto">
          <a:xfrm>
            <a:off x="3161794" y="3195414"/>
            <a:ext cx="5317859" cy="2243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90500" indent="-1905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625475" indent="-28575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43050" indent="-1714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00250" indent="-17145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574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146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718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29050" indent="-1714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altLang="fr-FR" sz="1200" dirty="0">
                <a:ea typeface="ＭＳ Ｐゴシック" panose="020B0600070205080204" pitchFamily="34" charset="-128"/>
              </a:rPr>
              <a:t>URL : </a:t>
            </a:r>
            <a:r>
              <a:rPr lang="fr-FR" altLang="fr-FR" sz="1200" dirty="0">
                <a:ea typeface="ＭＳ Ｐゴシック" panose="020B0600070205080204" pitchFamily="34" charset="-128"/>
                <a:hlinkClick r:id="rId4"/>
              </a:rPr>
              <a:t>https://bs.donnees-sociales.fr</a:t>
            </a:r>
            <a:endParaRPr lang="fr-FR" altLang="fr-FR" sz="1200" dirty="0"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900" dirty="0"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altLang="fr-FR" sz="1050" dirty="0">
                <a:ea typeface="ＭＳ Ｐゴシック" panose="020B0600070205080204" pitchFamily="34" charset="-128"/>
              </a:rPr>
              <a:t>deux navigateurs à privilégier pour un fonctionnement optimal de l’application : </a:t>
            </a: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900" dirty="0"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fr-FR" sz="900" dirty="0"/>
              <a:t>Mozilla Firefox               ou     Google Chrome </a:t>
            </a:r>
            <a:endParaRPr lang="fr-FR" altLang="fr-FR" sz="900" dirty="0">
              <a:ea typeface="ＭＳ Ｐゴシック" panose="020B0600070205080204" pitchFamily="34" charset="-128"/>
            </a:endParaRPr>
          </a:p>
          <a:p>
            <a:pPr marL="254794" lvl="2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fr-FR" altLang="fr-FR" sz="900" dirty="0"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dirty="0"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altLang="fr-FR" sz="1200" dirty="0">
                <a:ea typeface="ＭＳ Ｐゴシック" panose="020B0600070205080204" pitchFamily="34" charset="-128"/>
              </a:rPr>
              <a:t>Identifiant : SIRET de la collectivité</a:t>
            </a: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dirty="0"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altLang="fr-FR" sz="1200" dirty="0">
                <a:ea typeface="ＭＳ Ｐゴシック" panose="020B0600070205080204" pitchFamily="34" charset="-128"/>
              </a:rPr>
              <a:t>Mot de passe : mot de passe renseigné lors de la dernière campagne du bilan social (en cas d’oubli ou de première connexion, rapprochez vous de votre </a:t>
            </a:r>
            <a:r>
              <a:rPr lang="fr-FR" altLang="fr-FR" sz="1200" dirty="0" err="1">
                <a:ea typeface="ＭＳ Ｐゴシック" panose="020B0600070205080204" pitchFamily="34" charset="-128"/>
              </a:rPr>
              <a:t>Cdg</a:t>
            </a:r>
            <a:r>
              <a:rPr lang="fr-FR" altLang="fr-FR" sz="1200" dirty="0">
                <a:ea typeface="ＭＳ Ｐゴシック" panose="020B0600070205080204" pitchFamily="34" charset="-128"/>
              </a:rPr>
              <a:t>)</a:t>
            </a: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dirty="0"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dirty="0"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i="1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  <a:p>
            <a:pPr lvl="2" algn="just">
              <a:spcBef>
                <a:spcPts val="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fr-FR" altLang="fr-FR" sz="1200" i="1" dirty="0">
              <a:solidFill>
                <a:srgbClr val="3C3C3E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E7CF60D3-2F10-4674-8AA2-6EB45BF54C3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748" y="3789040"/>
            <a:ext cx="303282" cy="285843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935FF2BD-83A6-4E28-AD64-0893BE3B25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789040"/>
            <a:ext cx="305804" cy="30580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344725" y="1743578"/>
            <a:ext cx="525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Depuis 2018, les Centres de gestion se sont dotés de cette application permettant la collecte et la restitution des bilans sociaux pour les collectivités affiliées et non affiliées. </a:t>
            </a:r>
          </a:p>
        </p:txBody>
      </p:sp>
    </p:spTree>
    <p:extLst>
      <p:ext uri="{BB962C8B-B14F-4D97-AF65-F5344CB8AC3E}">
        <p14:creationId xmlns:p14="http://schemas.microsoft.com/office/powerpoint/2010/main" val="164820597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0491" y="950977"/>
            <a:ext cx="7497690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L’APPLICATION « DONNÉES SOCIALES »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30162" y="1724276"/>
            <a:ext cx="3101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fr-FR" b="1" u="sng" dirty="0">
                <a:latin typeface="Arial" panose="020B0604020202020204" pitchFamily="34" charset="0"/>
                <a:cs typeface="Arial" panose="020B0604020202020204" pitchFamily="34" charset="0"/>
              </a:rPr>
              <a:t>Les avantages de l’application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016437EE-B66F-425B-A6B6-7CE1A26D78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9" y="2422612"/>
            <a:ext cx="7700963" cy="228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7377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1"/>
          <p:cNvSpPr txBox="1">
            <a:spLocks/>
          </p:cNvSpPr>
          <p:nvPr/>
        </p:nvSpPr>
        <p:spPr bwMode="auto">
          <a:xfrm>
            <a:off x="1069848" y="427038"/>
            <a:ext cx="746296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fr-FR" sz="3300" b="1" dirty="0">
                <a:cs typeface="Times New Roman" pitchFamily="18" charset="0"/>
              </a:rPr>
              <a:t>LES </a:t>
            </a:r>
            <a:r>
              <a:rPr lang="fr-FR" sz="3300" b="1" cap="all" dirty="0">
                <a:cs typeface="Times New Roman" pitchFamily="18" charset="0"/>
              </a:rPr>
              <a:t>fonctionnalités de l’application</a:t>
            </a:r>
            <a:endParaRPr lang="fr-FR" sz="3300" b="1" dirty="0">
              <a:cs typeface="Times New Roman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625" y="1774825"/>
            <a:ext cx="3384550" cy="70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000" b="1" dirty="0">
                <a:solidFill>
                  <a:prstClr val="black"/>
                </a:solidFill>
                <a:cs typeface="Arial" pitchFamily="34" charset="0"/>
              </a:rPr>
              <a:t>Une application pour faciliter la saisie</a:t>
            </a:r>
          </a:p>
        </p:txBody>
      </p:sp>
      <p:graphicFrame>
        <p:nvGraphicFramePr>
          <p:cNvPr id="12" name="Diagramme 11"/>
          <p:cNvGraphicFramePr/>
          <p:nvPr/>
        </p:nvGraphicFramePr>
        <p:xfrm>
          <a:off x="2411760" y="3212976"/>
          <a:ext cx="5544616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3" name="Groupe 13"/>
          <p:cNvGrpSpPr/>
          <p:nvPr/>
        </p:nvGrpSpPr>
        <p:grpSpPr>
          <a:xfrm>
            <a:off x="1403648" y="1484783"/>
            <a:ext cx="3744416" cy="1395677"/>
            <a:chOff x="805411" y="2101355"/>
            <a:chExt cx="3193173" cy="1344318"/>
          </a:xfrm>
        </p:grpSpPr>
        <p:pic>
          <p:nvPicPr>
            <p:cNvPr id="14" name="Imag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411" y="2101355"/>
              <a:ext cx="3193173" cy="1344318"/>
            </a:xfrm>
            <a:prstGeom prst="rect">
              <a:avLst/>
            </a:prstGeom>
          </p:spPr>
        </p:pic>
        <p:sp>
          <p:nvSpPr>
            <p:cNvPr id="15" name="ZoneTexte 14"/>
            <p:cNvSpPr txBox="1"/>
            <p:nvPr/>
          </p:nvSpPr>
          <p:spPr>
            <a:xfrm>
              <a:off x="805411" y="2240072"/>
              <a:ext cx="1261857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sz="1600" b="1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A</a:t>
              </a:r>
              <a:r>
                <a:rPr lang="fr-FR" sz="1600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pplication </a:t>
              </a:r>
              <a:r>
                <a:rPr lang="fr-FR" sz="1600" b="1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D</a:t>
              </a:r>
              <a:r>
                <a:rPr lang="fr-FR" sz="1600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onnées </a:t>
              </a:r>
              <a:r>
                <a:rPr lang="fr-FR" sz="1600" b="1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S</a:t>
              </a:r>
              <a:r>
                <a:rPr lang="fr-FR" sz="1600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ociales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sz="1600" b="1" dirty="0">
                  <a:solidFill>
                    <a:srgbClr val="1F497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2020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1182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/>
              <a:t>DEPUIS LE REC 2019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534115" y="1274500"/>
            <a:ext cx="6840760" cy="1200329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Modification de la temporalité des indicateurs </a:t>
            </a:r>
            <a:r>
              <a:rPr kumimoji="0" lang="fr-F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absence et formation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les agents à recenser sont désormais uniquement ceux présents au 31/12</a:t>
            </a:r>
          </a:p>
        </p:txBody>
      </p:sp>
      <p:pic>
        <p:nvPicPr>
          <p:cNvPr id="6" name="Image 5" descr="Attent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2860" y="1628800"/>
            <a:ext cx="471255" cy="488454"/>
          </a:xfrm>
          <a:prstGeom prst="rect">
            <a:avLst/>
          </a:prstGeom>
        </p:spPr>
      </p:pic>
      <p:graphicFrame>
        <p:nvGraphicFramePr>
          <p:cNvPr id="7" name="Diagramme 6"/>
          <p:cNvGraphicFramePr/>
          <p:nvPr/>
        </p:nvGraphicFramePr>
        <p:xfrm>
          <a:off x="1298488" y="2636922"/>
          <a:ext cx="7200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0956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10" name="Espace réservé du contenu 4"/>
          <p:cNvSpPr txBox="1">
            <a:spLocks/>
          </p:cNvSpPr>
          <p:nvPr/>
        </p:nvSpPr>
        <p:spPr>
          <a:xfrm>
            <a:off x="779318" y="2301013"/>
            <a:ext cx="7574974" cy="248951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  <a:defRPr/>
            </a:pPr>
            <a:endParaRPr lang="fr-FR" sz="27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  <a:defRPr/>
            </a:pPr>
            <a:r>
              <a:rPr lang="fr-FR" sz="27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LES SYNTHÈSES</a:t>
            </a:r>
          </a:p>
          <a:p>
            <a:pPr marL="0" indent="0" algn="just">
              <a:buNone/>
              <a:defRPr/>
            </a:pPr>
            <a:endParaRPr lang="fr-FR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fr-FR" sz="12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r>
              <a:rPr lang="fr-FR" sz="1200" b="1" dirty="0">
                <a:solidFill>
                  <a:srgbClr val="0070C0"/>
                </a:solidFill>
                <a:latin typeface="Trebuchet MS" panose="020B0603020202020204" pitchFamily="34" charset="0"/>
              </a:rPr>
              <a:t>			</a:t>
            </a:r>
          </a:p>
          <a:p>
            <a:pPr marL="0" indent="0" algn="just">
              <a:buNone/>
              <a:defRPr/>
            </a:pPr>
            <a:endParaRPr lang="fr-FR" sz="6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endParaRPr lang="fr-FR" sz="12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endParaRPr lang="fr-FR" sz="6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8713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>
            <a:extLst>
              <a:ext uri="{FF2B5EF4-FFF2-40B4-BE49-F238E27FC236}">
                <a16:creationId xmlns:a16="http://schemas.microsoft.com/office/drawing/2014/main" id="{6D3F3CAA-325B-41A7-9D83-E4EB3C84D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9992" y="1484784"/>
            <a:ext cx="4464496" cy="648071"/>
          </a:xfrm>
        </p:spPr>
        <p:txBody>
          <a:bodyPr/>
          <a:lstStyle/>
          <a:p>
            <a:r>
              <a:rPr lang="fr-FR" sz="1600" dirty="0"/>
              <a:t>Connectez-vous sur votre espace dans l’application données sociales</a:t>
            </a:r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AF67526C-4545-4C02-971F-1957CC79F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057432" y="2924944"/>
            <a:ext cx="3907055" cy="504056"/>
          </a:xfrm>
        </p:spPr>
        <p:txBody>
          <a:bodyPr/>
          <a:lstStyle/>
          <a:p>
            <a:r>
              <a:rPr lang="fr-FR" dirty="0">
                <a:solidFill>
                  <a:srgbClr val="0070C0"/>
                </a:solidFill>
              </a:rPr>
              <a:t>Cliquez sur Mes Analyses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FD43D536-7507-4311-A1FD-5A51AEE8E3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FC0D02-BA1B-4373-81F7-B3AB27FAD81A}" type="slidenum">
              <a:rPr lang="fr-FR" smtClean="0"/>
              <a:pPr/>
              <a:t>14</a:t>
            </a:fld>
            <a:endParaRPr lang="fr-FR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346D818-103B-4D69-97B6-F702C0E90F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99592" y="1196752"/>
            <a:ext cx="3293745" cy="3995420"/>
          </a:xfrm>
          <a:prstGeom prst="rect">
            <a:avLst/>
          </a:prstGeom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3AB09324-740A-4576-B132-4F1490E7511D}"/>
              </a:ext>
            </a:extLst>
          </p:cNvPr>
          <p:cNvSpPr/>
          <p:nvPr/>
        </p:nvSpPr>
        <p:spPr>
          <a:xfrm>
            <a:off x="1763688" y="2924944"/>
            <a:ext cx="100811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5C5702DF-3DA3-4096-8ACF-54FBE9E03744}"/>
              </a:ext>
            </a:extLst>
          </p:cNvPr>
          <p:cNvCxnSpPr>
            <a:cxnSpLocks/>
          </p:cNvCxnSpPr>
          <p:nvPr/>
        </p:nvCxnSpPr>
        <p:spPr>
          <a:xfrm flipH="1">
            <a:off x="2843808" y="3068960"/>
            <a:ext cx="221362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0565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4CDD5D-D21F-4D86-B4F1-9A7B4FF79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0032" y="1052736"/>
            <a:ext cx="4104456" cy="576064"/>
          </a:xfrm>
        </p:spPr>
        <p:txBody>
          <a:bodyPr/>
          <a:lstStyle/>
          <a:p>
            <a:r>
              <a:rPr lang="fr-FR" sz="1600" b="0" dirty="0">
                <a:solidFill>
                  <a:srgbClr val="0070C0"/>
                </a:solidFill>
              </a:rPr>
              <a:t>Sélectionnez la campagne pour laquelle vous souhaitez une synthèse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70607F-5CB7-4C01-BF2C-37AE769AA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48064" y="4869160"/>
            <a:ext cx="3600400" cy="360040"/>
          </a:xfrm>
        </p:spPr>
        <p:txBody>
          <a:bodyPr/>
          <a:lstStyle/>
          <a:p>
            <a:r>
              <a:rPr lang="fr-FR" sz="1600" dirty="0">
                <a:solidFill>
                  <a:srgbClr val="0070C0"/>
                </a:solidFill>
              </a:rPr>
              <a:t>Puis exportez votre fichier DGCL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F58A2A8-2136-48C9-9364-C4FDF2BB97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29AEE-F9E0-4C89-BB7C-52BB088ADC06}" type="slidenum">
              <a:rPr lang="fr-FR" smtClean="0"/>
              <a:pPr/>
              <a:t>15</a:t>
            </a:fld>
            <a:endParaRPr lang="fr-FR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409312F-0BF0-489C-B3D6-8C30ABFA3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2"/>
            <a:ext cx="4201111" cy="4782217"/>
          </a:xfrm>
          <a:prstGeom prst="rect">
            <a:avLst/>
          </a:prstGeom>
        </p:spPr>
      </p:pic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2C990295-524F-4A28-92FB-DE2C18E155FA}"/>
              </a:ext>
            </a:extLst>
          </p:cNvPr>
          <p:cNvCxnSpPr>
            <a:stCxn id="2" idx="1"/>
          </p:cNvCxnSpPr>
          <p:nvPr/>
        </p:nvCxnSpPr>
        <p:spPr>
          <a:xfrm flipH="1">
            <a:off x="4499992" y="1340768"/>
            <a:ext cx="360040" cy="2880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77F69665-DB29-4D20-83D3-154A036C4F56}"/>
              </a:ext>
            </a:extLst>
          </p:cNvPr>
          <p:cNvCxnSpPr>
            <a:stCxn id="4" idx="1"/>
          </p:cNvCxnSpPr>
          <p:nvPr/>
        </p:nvCxnSpPr>
        <p:spPr>
          <a:xfrm flipH="1">
            <a:off x="4644008" y="5049180"/>
            <a:ext cx="504056" cy="46805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6468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FE119-90C4-4FB1-994C-49FA79A33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9022" y="685800"/>
            <a:ext cx="3105466" cy="943000"/>
          </a:xfrm>
        </p:spPr>
        <p:txBody>
          <a:bodyPr/>
          <a:lstStyle/>
          <a:p>
            <a:r>
              <a:rPr lang="fr-FR" sz="1600" b="0" dirty="0">
                <a:solidFill>
                  <a:srgbClr val="0070C0"/>
                </a:solidFill>
              </a:rPr>
              <a:t>Ce message apparaît, cliquez sur j’ai compris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B7CD6EE-C4BE-48A1-BBC7-85F25F056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16016" y="4005065"/>
            <a:ext cx="3717204" cy="792088"/>
          </a:xfrm>
        </p:spPr>
        <p:txBody>
          <a:bodyPr/>
          <a:lstStyle/>
          <a:p>
            <a:r>
              <a:rPr lang="fr-FR" dirty="0"/>
              <a:t>Vous aurez alors ces trois documents qui permettront d’éditer votre analyse issue du RSU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F1FFD8-ABF9-46F3-9AB2-F2184A3EBB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29AEE-F9E0-4C89-BB7C-52BB088ADC06}" type="slidenum">
              <a:rPr lang="fr-FR" smtClean="0"/>
              <a:pPr/>
              <a:t>16</a:t>
            </a:fld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07FAC9-F095-457D-A4AF-7CF8E6463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99" y="685800"/>
            <a:ext cx="5182323" cy="2667372"/>
          </a:xfrm>
          <a:prstGeom prst="rect">
            <a:avLst/>
          </a:prstGeom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213B1D08-4DD9-4A54-AE2D-834661A8A7EA}"/>
              </a:ext>
            </a:extLst>
          </p:cNvPr>
          <p:cNvCxnSpPr/>
          <p:nvPr/>
        </p:nvCxnSpPr>
        <p:spPr>
          <a:xfrm flipH="1">
            <a:off x="5580112" y="1628800"/>
            <a:ext cx="864096" cy="12241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0BCF96B6-5E78-4552-AD56-D7EAAF566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780" y="3803611"/>
            <a:ext cx="3267531" cy="1267002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70E493C-DDB7-4BEF-B5C8-EA970F3D4613}"/>
              </a:ext>
            </a:extLst>
          </p:cNvPr>
          <p:cNvSpPr txBox="1"/>
          <p:nvPr/>
        </p:nvSpPr>
        <p:spPr>
          <a:xfrm>
            <a:off x="6156176" y="2348880"/>
            <a:ext cx="298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latin typeface="+mj-lt"/>
              </a:rPr>
              <a:t>Bien enregistrer le fichier zippé puis le décompresser</a:t>
            </a: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59DB7C34-9846-41F9-9EA5-0263D73A6BA9}"/>
              </a:ext>
            </a:extLst>
          </p:cNvPr>
          <p:cNvCxnSpPr>
            <a:stCxn id="4" idx="1"/>
          </p:cNvCxnSpPr>
          <p:nvPr/>
        </p:nvCxnSpPr>
        <p:spPr>
          <a:xfrm flipH="1" flipV="1">
            <a:off x="3491880" y="4073252"/>
            <a:ext cx="1224136" cy="327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BBC1C527-6C99-4966-B581-1DE95D7C7FA7}"/>
              </a:ext>
            </a:extLst>
          </p:cNvPr>
          <p:cNvCxnSpPr>
            <a:stCxn id="4" idx="1"/>
          </p:cNvCxnSpPr>
          <p:nvPr/>
        </p:nvCxnSpPr>
        <p:spPr>
          <a:xfrm flipH="1">
            <a:off x="3563888" y="4401109"/>
            <a:ext cx="1152128" cy="360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7845A83F-0C19-4432-ADAD-E1F78EEA721B}"/>
              </a:ext>
            </a:extLst>
          </p:cNvPr>
          <p:cNvCxnSpPr>
            <a:stCxn id="4" idx="1"/>
          </p:cNvCxnSpPr>
          <p:nvPr/>
        </p:nvCxnSpPr>
        <p:spPr>
          <a:xfrm flipH="1">
            <a:off x="4067944" y="4401109"/>
            <a:ext cx="648072" cy="396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07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4BDB37-B43C-4429-B845-12217D7E8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260648"/>
            <a:ext cx="2736304" cy="504056"/>
          </a:xfrm>
        </p:spPr>
        <p:txBody>
          <a:bodyPr/>
          <a:lstStyle/>
          <a:p>
            <a:r>
              <a:rPr lang="fr-FR" sz="1600" dirty="0">
                <a:solidFill>
                  <a:srgbClr val="0070C0"/>
                </a:solidFill>
              </a:rPr>
              <a:t>Ouvrez le fichier Excel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C051CE-78CA-4E43-92A8-DC45E750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0192" y="4653136"/>
            <a:ext cx="2448272" cy="794667"/>
          </a:xfrm>
        </p:spPr>
        <p:txBody>
          <a:bodyPr/>
          <a:lstStyle/>
          <a:p>
            <a:r>
              <a:rPr lang="fr-FR" dirty="0">
                <a:solidFill>
                  <a:srgbClr val="0070C0"/>
                </a:solidFill>
              </a:rPr>
              <a:t>Puis cliquez sur importer les données à partir d’un fichier texte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63CF37F-7891-4D96-A077-E3B05F71C8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29AEE-F9E0-4C89-BB7C-52BB088ADC06}" type="slidenum">
              <a:rPr lang="fr-FR" smtClean="0"/>
              <a:pPr/>
              <a:t>17</a:t>
            </a:fld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5830B8D-D609-43DF-A10B-A360B17CC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390" y="1052736"/>
            <a:ext cx="4972268" cy="4395067"/>
          </a:xfrm>
          <a:prstGeom prst="rect">
            <a:avLst/>
          </a:prstGeom>
        </p:spPr>
      </p:pic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0301345-37A6-439F-958A-630A67B7CAD7}"/>
              </a:ext>
            </a:extLst>
          </p:cNvPr>
          <p:cNvCxnSpPr>
            <a:cxnSpLocks/>
          </p:cNvCxnSpPr>
          <p:nvPr/>
        </p:nvCxnSpPr>
        <p:spPr>
          <a:xfrm flipH="1">
            <a:off x="3886617" y="4925099"/>
            <a:ext cx="2448272" cy="2507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F0E2D223-E3D1-4D0E-B0F7-C274B93DD965}"/>
              </a:ext>
            </a:extLst>
          </p:cNvPr>
          <p:cNvSpPr txBox="1"/>
          <p:nvPr/>
        </p:nvSpPr>
        <p:spPr>
          <a:xfrm>
            <a:off x="539552" y="580526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Vous importerez le fichier DGCL.txt issu de votre fichier décompressé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6497BC2-124B-4E1A-970F-066F18A53C18}"/>
              </a:ext>
            </a:extLst>
          </p:cNvPr>
          <p:cNvSpPr/>
          <p:nvPr/>
        </p:nvSpPr>
        <p:spPr>
          <a:xfrm>
            <a:off x="539552" y="5805264"/>
            <a:ext cx="734481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293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AA221-7C9E-49CA-95F3-0A052816B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620688"/>
            <a:ext cx="6912768" cy="720080"/>
          </a:xfrm>
        </p:spPr>
        <p:txBody>
          <a:bodyPr/>
          <a:lstStyle/>
          <a:p>
            <a:r>
              <a:rPr lang="fr-FR" dirty="0"/>
              <a:t>Le processus de téléchargement peut prendre plusieurs minutes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DFAF0C7-F0C3-4223-BDD1-F1A1A41CDE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40152" y="2852936"/>
            <a:ext cx="2764904" cy="1584176"/>
          </a:xfrm>
        </p:spPr>
        <p:txBody>
          <a:bodyPr/>
          <a:lstStyle/>
          <a:p>
            <a:r>
              <a:rPr lang="fr-FR" dirty="0">
                <a:solidFill>
                  <a:srgbClr val="0070C0"/>
                </a:solidFill>
              </a:rPr>
              <a:t>S’il reste quelques incohérences, des messages d’erreurs apparaissent. Vous pouvez alors modifier les données directement sur ce dernier fichier avant d’éditer votre synthèse</a:t>
            </a:r>
            <a:r>
              <a:rPr lang="fr-FR" dirty="0"/>
              <a:t>.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947220B-9AAD-47D0-9510-7960492C33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629AEE-F9E0-4C89-BB7C-52BB088ADC06}" type="slidenum">
              <a:rPr lang="fr-FR" smtClean="0"/>
              <a:pPr/>
              <a:t>18</a:t>
            </a:fld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C366674-9A92-4412-AC74-C2DC85D1C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484784"/>
            <a:ext cx="5616724" cy="3709299"/>
          </a:xfrm>
          <a:prstGeom prst="rect">
            <a:avLst/>
          </a:prstGeom>
        </p:spPr>
      </p:pic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F1C60F22-5AA6-4635-986A-5B0960B56B35}"/>
              </a:ext>
            </a:extLst>
          </p:cNvPr>
          <p:cNvCxnSpPr/>
          <p:nvPr/>
        </p:nvCxnSpPr>
        <p:spPr>
          <a:xfrm flipH="1">
            <a:off x="3491880" y="4293096"/>
            <a:ext cx="2520280" cy="3600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1406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6909" y="950977"/>
            <a:ext cx="7537382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Synthèses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7424" y="1527039"/>
            <a:ext cx="7808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Réaliser le Rapport Social Unique permet d’alimenter d’autres enquêtes et diagnostics essentiels pour une gestion optimale des ressources humaines et la mise en place d’une gestion prévisionnelle des effectifs.</a:t>
            </a:r>
          </a:p>
          <a:p>
            <a:endParaRPr lang="en-US" spc="16" dirty="0">
              <a:solidFill>
                <a:srgbClr val="04383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8636" y="2454809"/>
            <a:ext cx="3043238" cy="310038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473460" y="2617532"/>
            <a:ext cx="33707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b="1" dirty="0"/>
              <a:t>Synthèse individuelle du Rapport Social Unique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722087" y="3821286"/>
            <a:ext cx="337077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b="1" dirty="0"/>
              <a:t>Rapport de Situation Comparée</a:t>
            </a:r>
          </a:p>
          <a:p>
            <a:r>
              <a:rPr lang="fr-FR" sz="1050" b="1" dirty="0"/>
              <a:t> et synthèse sur l’égalité professionnelle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4495688" y="4978148"/>
            <a:ext cx="371248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b="1" dirty="0"/>
              <a:t>Synthèse sur la Santé, </a:t>
            </a:r>
          </a:p>
          <a:p>
            <a:r>
              <a:rPr lang="fr-FR" sz="1050" b="1" dirty="0"/>
              <a:t>la Sécurité et les Conditions de Travail (RASSCT et RASSCT+)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46372" y="3506509"/>
            <a:ext cx="224226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b="1" dirty="0"/>
              <a:t>Rapport et synthèse </a:t>
            </a:r>
          </a:p>
          <a:p>
            <a:pPr algn="r"/>
            <a:r>
              <a:rPr lang="fr-FR" sz="1050" b="1" dirty="0"/>
              <a:t>sur les Risques Psychosociaux (RPS)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1191342" y="2347330"/>
            <a:ext cx="22422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b="1" dirty="0"/>
              <a:t>Synthèse sur </a:t>
            </a:r>
          </a:p>
          <a:p>
            <a:pPr algn="r"/>
            <a:r>
              <a:rPr lang="fr-FR" sz="1050" b="1" dirty="0"/>
              <a:t>L’absentéisme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058523" y="4232576"/>
            <a:ext cx="224226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b="1" dirty="0">
                <a:solidFill>
                  <a:schemeClr val="bg1">
                    <a:lumMod val="50000"/>
                  </a:schemeClr>
                </a:solidFill>
              </a:rPr>
              <a:t>Puis comparez-vous à des collectivités similaires grâce aux fiches « repères » ou au bilan social précédent avec les synthèses comparatives</a:t>
            </a:r>
          </a:p>
        </p:txBody>
      </p:sp>
    </p:spTree>
    <p:extLst>
      <p:ext uri="{BB962C8B-B14F-4D97-AF65-F5344CB8AC3E}">
        <p14:creationId xmlns:p14="http://schemas.microsoft.com/office/powerpoint/2010/main" val="395143119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6909" y="919805"/>
            <a:ext cx="7493816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SYNTHÈses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29595" y="1528587"/>
            <a:ext cx="6444042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fr-FR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 synthèses thématiques</a:t>
            </a:r>
            <a:r>
              <a:rPr lang="fr-FR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seront disponibles à partir du 2</a:t>
            </a:r>
            <a:r>
              <a:rPr lang="fr-FR" baseline="30000" dirty="0">
                <a:latin typeface="Arial" panose="020B0604020202020204" pitchFamily="34" charset="0"/>
                <a:cs typeface="Arial" panose="020B0604020202020204" pitchFamily="34" charset="0"/>
              </a:rPr>
              <a:t>ème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 semestre 2021 </a:t>
            </a:r>
          </a:p>
          <a:p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(sur demande auprès de votre centre de gestion).</a:t>
            </a:r>
          </a:p>
          <a:p>
            <a:pPr lvl="1"/>
            <a:endParaRPr lang="fr-FR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7213" lvl="1" indent="-214313">
              <a:buFont typeface="Wingdings" panose="05000000000000000000" pitchFamily="2" charset="2"/>
              <a:buChar char="ü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Elles comportent des données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vous permettant une lecture rapide ;</a:t>
            </a:r>
          </a:p>
          <a:p>
            <a:pPr lvl="1"/>
            <a:endParaRPr lang="fr-FR" sz="7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7213" lvl="1" indent="-214313">
              <a:buFont typeface="Wingdings" panose="05000000000000000000" pitchFamily="2" charset="2"/>
              <a:buChar char="ü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Elles constituent de réels outils de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gestion des ressources humaines,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et également de communication et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de dialogue social à destination des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élus, des fonctions d’encadrement,</a:t>
            </a:r>
            <a:b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de direction et des agents.</a:t>
            </a:r>
          </a:p>
          <a:p>
            <a:pPr marL="557213" lvl="1" indent="-214313">
              <a:buFont typeface="Wingdings" panose="05000000000000000000" pitchFamily="2" charset="2"/>
              <a:buChar char="ü"/>
            </a:pP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508462">
            <a:off x="4136719" y="2692845"/>
            <a:ext cx="1821320" cy="2448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178556" y="2067678"/>
            <a:ext cx="2006212" cy="2696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558092">
            <a:off x="6411299" y="2454831"/>
            <a:ext cx="2053802" cy="2787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8524" y="5607702"/>
            <a:ext cx="242888" cy="19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9368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76" y="974583"/>
            <a:ext cx="3407569" cy="3929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8" b="1527"/>
          <a:stretch/>
        </p:blipFill>
        <p:spPr>
          <a:xfrm>
            <a:off x="355240" y="1326356"/>
            <a:ext cx="7508963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1998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76" y="974583"/>
            <a:ext cx="3407569" cy="3929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1"/>
          <a:stretch/>
        </p:blipFill>
        <p:spPr>
          <a:xfrm>
            <a:off x="342090" y="1303734"/>
            <a:ext cx="7406833" cy="4520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4040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76" y="974583"/>
            <a:ext cx="3407569" cy="3929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24" y="1367489"/>
            <a:ext cx="7245366" cy="45946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1481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6909" y="950977"/>
            <a:ext cx="7558164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CALENDRIER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1014411" y="3143536"/>
            <a:ext cx="6938875" cy="482348"/>
            <a:chOff x="109118" y="3048380"/>
            <a:chExt cx="9006789" cy="643130"/>
          </a:xfrm>
        </p:grpSpPr>
        <p:cxnSp>
          <p:nvCxnSpPr>
            <p:cNvPr id="11" name="Connecteur droit 10"/>
            <p:cNvCxnSpPr/>
            <p:nvPr/>
          </p:nvCxnSpPr>
          <p:spPr>
            <a:xfrm>
              <a:off x="2026913" y="3069673"/>
              <a:ext cx="13447" cy="231626"/>
            </a:xfrm>
            <a:prstGeom prst="line">
              <a:avLst/>
            </a:prstGeom>
            <a:ln>
              <a:solidFill>
                <a:srgbClr val="FFCB0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Chevron 11"/>
            <p:cNvSpPr/>
            <p:nvPr/>
          </p:nvSpPr>
          <p:spPr>
            <a:xfrm>
              <a:off x="109118" y="3048380"/>
              <a:ext cx="862215" cy="621837"/>
            </a:xfrm>
            <a:prstGeom prst="chevron">
              <a:avLst/>
            </a:prstGeom>
            <a:solidFill>
              <a:srgbClr val="4976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4" name="Chevron 13"/>
            <p:cNvSpPr/>
            <p:nvPr/>
          </p:nvSpPr>
          <p:spPr>
            <a:xfrm>
              <a:off x="837897" y="3069673"/>
              <a:ext cx="862215" cy="621837"/>
            </a:xfrm>
            <a:prstGeom prst="chevron">
              <a:avLst/>
            </a:prstGeom>
            <a:solidFill>
              <a:srgbClr val="FFCB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5" name="Chevron 14"/>
            <p:cNvSpPr/>
            <p:nvPr/>
          </p:nvSpPr>
          <p:spPr>
            <a:xfrm>
              <a:off x="1637418" y="3069673"/>
              <a:ext cx="862215" cy="621837"/>
            </a:xfrm>
            <a:prstGeom prst="chevron">
              <a:avLst/>
            </a:prstGeom>
            <a:solidFill>
              <a:srgbClr val="FFCB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6" name="Chevron 15"/>
            <p:cNvSpPr/>
            <p:nvPr/>
          </p:nvSpPr>
          <p:spPr>
            <a:xfrm>
              <a:off x="2392636" y="3069673"/>
              <a:ext cx="862215" cy="621837"/>
            </a:xfrm>
            <a:prstGeom prst="chevron">
              <a:avLst/>
            </a:prstGeom>
            <a:solidFill>
              <a:srgbClr val="FFCB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7" name="Chevron 16"/>
            <p:cNvSpPr/>
            <p:nvPr/>
          </p:nvSpPr>
          <p:spPr>
            <a:xfrm>
              <a:off x="3200003" y="3069673"/>
              <a:ext cx="862215" cy="621837"/>
            </a:xfrm>
            <a:prstGeom prst="chevron">
              <a:avLst/>
            </a:prstGeom>
            <a:solidFill>
              <a:srgbClr val="3CA6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8" name="Chevron 17"/>
            <p:cNvSpPr/>
            <p:nvPr/>
          </p:nvSpPr>
          <p:spPr>
            <a:xfrm>
              <a:off x="4057633" y="3069673"/>
              <a:ext cx="862215" cy="621837"/>
            </a:xfrm>
            <a:prstGeom prst="chevron">
              <a:avLst/>
            </a:prstGeom>
            <a:solidFill>
              <a:srgbClr val="3CC2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9" name="Chevron 18"/>
            <p:cNvSpPr/>
            <p:nvPr/>
          </p:nvSpPr>
          <p:spPr>
            <a:xfrm>
              <a:off x="5057320" y="3069673"/>
              <a:ext cx="862215" cy="621837"/>
            </a:xfrm>
            <a:prstGeom prst="chevron">
              <a:avLst/>
            </a:prstGeom>
            <a:solidFill>
              <a:srgbClr val="3CBC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0" name="Chevron 19"/>
            <p:cNvSpPr/>
            <p:nvPr/>
          </p:nvSpPr>
          <p:spPr>
            <a:xfrm>
              <a:off x="6003208" y="3069673"/>
              <a:ext cx="862215" cy="621837"/>
            </a:xfrm>
            <a:prstGeom prst="chevron">
              <a:avLst/>
            </a:prstGeom>
            <a:solidFill>
              <a:srgbClr val="3FB7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1" name="Chevron 20"/>
            <p:cNvSpPr/>
            <p:nvPr/>
          </p:nvSpPr>
          <p:spPr>
            <a:xfrm>
              <a:off x="6895992" y="3069673"/>
              <a:ext cx="862215" cy="621837"/>
            </a:xfrm>
            <a:prstGeom prst="chevron">
              <a:avLst/>
            </a:prstGeom>
            <a:solidFill>
              <a:srgbClr val="6FB2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3" name="Chevron 22"/>
            <p:cNvSpPr/>
            <p:nvPr/>
          </p:nvSpPr>
          <p:spPr>
            <a:xfrm>
              <a:off x="7619758" y="3069673"/>
              <a:ext cx="824155" cy="621837"/>
            </a:xfrm>
            <a:prstGeom prst="chevron">
              <a:avLst/>
            </a:prstGeom>
            <a:solidFill>
              <a:srgbClr val="FFCB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4" name="Chevron 23"/>
            <p:cNvSpPr/>
            <p:nvPr/>
          </p:nvSpPr>
          <p:spPr>
            <a:xfrm>
              <a:off x="8291752" y="3069673"/>
              <a:ext cx="824155" cy="621837"/>
            </a:xfrm>
            <a:prstGeom prst="chevron">
              <a:avLst/>
            </a:prstGeom>
            <a:solidFill>
              <a:srgbClr val="FFCB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26" name="Forme libre 25"/>
          <p:cNvSpPr/>
          <p:nvPr/>
        </p:nvSpPr>
        <p:spPr>
          <a:xfrm>
            <a:off x="912538" y="1837191"/>
            <a:ext cx="2552006" cy="1117211"/>
          </a:xfrm>
          <a:custGeom>
            <a:avLst/>
            <a:gdLst>
              <a:gd name="connsiteX0" fmla="*/ 0 w 1048159"/>
              <a:gd name="connsiteY0" fmla="*/ 0 h 505383"/>
              <a:gd name="connsiteX1" fmla="*/ 1048159 w 1048159"/>
              <a:gd name="connsiteY1" fmla="*/ 0 h 505383"/>
              <a:gd name="connsiteX2" fmla="*/ 1048159 w 1048159"/>
              <a:gd name="connsiteY2" fmla="*/ 505383 h 505383"/>
              <a:gd name="connsiteX3" fmla="*/ 0 w 1048159"/>
              <a:gd name="connsiteY3" fmla="*/ 505383 h 505383"/>
              <a:gd name="connsiteX4" fmla="*/ 0 w 1048159"/>
              <a:gd name="connsiteY4" fmla="*/ 0 h 505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159" h="505383">
                <a:moveTo>
                  <a:pt x="0" y="0"/>
                </a:moveTo>
                <a:lnTo>
                  <a:pt x="1048159" y="0"/>
                </a:lnTo>
                <a:lnTo>
                  <a:pt x="1048159" y="505383"/>
                </a:lnTo>
                <a:lnTo>
                  <a:pt x="0" y="50538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0" rIns="11430" bIns="-1" numCol="1" spcCol="1270" anchor="ctr" anchorCtr="0">
            <a:noAutofit/>
          </a:bodyPr>
          <a:lstStyle/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sz="1500" b="1" u="sng" dirty="0">
                <a:solidFill>
                  <a:srgbClr val="4976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07/06/2021</a:t>
            </a:r>
            <a:endParaRPr lang="fr-FR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Ouverture de la campagne de collecte du RSU sur la plateforme nationale « données sociales »</a:t>
            </a:r>
            <a:endParaRPr lang="fr-FR" sz="1200" dirty="0"/>
          </a:p>
        </p:txBody>
      </p:sp>
      <p:sp>
        <p:nvSpPr>
          <p:cNvPr id="28" name="Forme libre 27"/>
          <p:cNvSpPr/>
          <p:nvPr/>
        </p:nvSpPr>
        <p:spPr>
          <a:xfrm>
            <a:off x="3132416" y="3952884"/>
            <a:ext cx="2154320" cy="1062572"/>
          </a:xfrm>
          <a:custGeom>
            <a:avLst/>
            <a:gdLst>
              <a:gd name="connsiteX0" fmla="*/ 0 w 1048159"/>
              <a:gd name="connsiteY0" fmla="*/ 0 h 505383"/>
              <a:gd name="connsiteX1" fmla="*/ 1048159 w 1048159"/>
              <a:gd name="connsiteY1" fmla="*/ 0 h 505383"/>
              <a:gd name="connsiteX2" fmla="*/ 1048159 w 1048159"/>
              <a:gd name="connsiteY2" fmla="*/ 505383 h 505383"/>
              <a:gd name="connsiteX3" fmla="*/ 0 w 1048159"/>
              <a:gd name="connsiteY3" fmla="*/ 505383 h 505383"/>
              <a:gd name="connsiteX4" fmla="*/ 0 w 1048159"/>
              <a:gd name="connsiteY4" fmla="*/ 0 h 505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159" h="505383">
                <a:moveTo>
                  <a:pt x="0" y="0"/>
                </a:moveTo>
                <a:lnTo>
                  <a:pt x="1048159" y="0"/>
                </a:lnTo>
                <a:lnTo>
                  <a:pt x="1048159" y="505383"/>
                </a:lnTo>
                <a:lnTo>
                  <a:pt x="0" y="50538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0" rIns="11430" bIns="-1" numCol="1" spcCol="1270" anchor="t" anchorCtr="0">
            <a:noAutofit/>
          </a:bodyPr>
          <a:lstStyle/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sz="1500" b="1" u="sng" dirty="0">
                <a:solidFill>
                  <a:srgbClr val="3DA7C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septembre 2021</a:t>
            </a:r>
            <a:endParaRPr lang="fr-FR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Date butoir de présentation du RSU au Comité Technique compétent</a:t>
            </a:r>
          </a:p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Retour au 10/09/2021</a:t>
            </a:r>
            <a:endParaRPr lang="fr-FR" sz="1200" dirty="0"/>
          </a:p>
        </p:txBody>
      </p:sp>
      <p:sp>
        <p:nvSpPr>
          <p:cNvPr id="29" name="Forme libre 28"/>
          <p:cNvSpPr/>
          <p:nvPr/>
        </p:nvSpPr>
        <p:spPr>
          <a:xfrm>
            <a:off x="5887373" y="2172117"/>
            <a:ext cx="1798763" cy="782285"/>
          </a:xfrm>
          <a:custGeom>
            <a:avLst/>
            <a:gdLst>
              <a:gd name="connsiteX0" fmla="*/ 0 w 1048159"/>
              <a:gd name="connsiteY0" fmla="*/ 0 h 505383"/>
              <a:gd name="connsiteX1" fmla="*/ 1048159 w 1048159"/>
              <a:gd name="connsiteY1" fmla="*/ 0 h 505383"/>
              <a:gd name="connsiteX2" fmla="*/ 1048159 w 1048159"/>
              <a:gd name="connsiteY2" fmla="*/ 505383 h 505383"/>
              <a:gd name="connsiteX3" fmla="*/ 0 w 1048159"/>
              <a:gd name="connsiteY3" fmla="*/ 505383 h 505383"/>
              <a:gd name="connsiteX4" fmla="*/ 0 w 1048159"/>
              <a:gd name="connsiteY4" fmla="*/ 0 h 505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8159" h="505383">
                <a:moveTo>
                  <a:pt x="0" y="0"/>
                </a:moveTo>
                <a:lnTo>
                  <a:pt x="1048159" y="0"/>
                </a:lnTo>
                <a:lnTo>
                  <a:pt x="1048159" y="505383"/>
                </a:lnTo>
                <a:lnTo>
                  <a:pt x="0" y="50538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-1" tIns="0" rIns="11430" bIns="-1" numCol="1" spcCol="1270" anchor="t" anchorCtr="0">
            <a:noAutofit/>
          </a:bodyPr>
          <a:lstStyle/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altLang="fr-FR" sz="1500" b="1" u="sng" dirty="0">
                <a:solidFill>
                  <a:srgbClr val="3EBE7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décembre 2021</a:t>
            </a:r>
          </a:p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alt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Clôture </a:t>
            </a:r>
          </a:p>
          <a:p>
            <a:pPr algn="ctr" defTabSz="200025">
              <a:lnSpc>
                <a:spcPct val="90000"/>
              </a:lnSpc>
              <a:spcAft>
                <a:spcPct val="35000"/>
              </a:spcAft>
            </a:pPr>
            <a:r>
              <a:rPr lang="fr-FR" alt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de la campagne</a:t>
            </a:r>
            <a:endParaRPr lang="fr-FR" sz="12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352" y="5610226"/>
            <a:ext cx="242888" cy="19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1702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10" name="Espace réservé du contenu 4"/>
          <p:cNvSpPr txBox="1">
            <a:spLocks/>
          </p:cNvSpPr>
          <p:nvPr/>
        </p:nvSpPr>
        <p:spPr>
          <a:xfrm>
            <a:off x="779318" y="2301013"/>
            <a:ext cx="7574974" cy="248951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  <a:defRPr/>
            </a:pPr>
            <a:endParaRPr lang="fr-FR" sz="27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  <a:defRPr/>
            </a:pPr>
            <a:r>
              <a:rPr lang="fr-FR" sz="27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RESSOURCES</a:t>
            </a:r>
          </a:p>
          <a:p>
            <a:pPr marL="0" indent="0" algn="just">
              <a:buNone/>
              <a:defRPr/>
            </a:pPr>
            <a:endParaRPr lang="fr-FR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fr-FR" sz="12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r>
              <a:rPr lang="fr-FR" sz="1200" b="1" dirty="0">
                <a:solidFill>
                  <a:srgbClr val="0070C0"/>
                </a:solidFill>
                <a:latin typeface="Trebuchet MS" panose="020B0603020202020204" pitchFamily="34" charset="0"/>
              </a:rPr>
              <a:t>			</a:t>
            </a:r>
          </a:p>
          <a:p>
            <a:pPr marL="0" indent="0" algn="just">
              <a:buNone/>
              <a:defRPr/>
            </a:pPr>
            <a:endParaRPr lang="fr-FR" sz="6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endParaRPr lang="fr-FR" sz="12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  <a:defRPr/>
            </a:pPr>
            <a:endParaRPr lang="fr-FR" sz="600" b="1" dirty="0">
              <a:solidFill>
                <a:srgbClr val="0070C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52444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816909" y="950977"/>
            <a:ext cx="7281582" cy="307181"/>
          </a:xfrm>
          <a:prstGeom prst="rect">
            <a:avLst/>
          </a:prstGeom>
          <a:solidFill>
            <a:srgbClr val="004D9B"/>
          </a:solidFill>
        </p:spPr>
        <p:txBody>
          <a:bodyPr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z="18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RESSOURCES</a:t>
            </a:r>
            <a:endParaRPr lang="fr-FR" sz="1800" b="1" i="1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Imag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628" y="1952648"/>
            <a:ext cx="560785" cy="482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ZoneTexte 19"/>
          <p:cNvSpPr txBox="1">
            <a:spLocks noChangeArrowheads="1"/>
          </p:cNvSpPr>
          <p:nvPr/>
        </p:nvSpPr>
        <p:spPr bwMode="auto">
          <a:xfrm>
            <a:off x="2140412" y="2066428"/>
            <a:ext cx="2098716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fr-FR" altLang="fr-FR" sz="1350" dirty="0">
                <a:hlinkClick r:id="rId4"/>
              </a:rPr>
              <a:t>www.donnees-sociales.fr</a:t>
            </a:r>
            <a:endParaRPr lang="fr-FR" altLang="fr-FR" sz="1350" dirty="0"/>
          </a:p>
        </p:txBody>
      </p:sp>
      <p:pic>
        <p:nvPicPr>
          <p:cNvPr id="1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48" y="1430367"/>
            <a:ext cx="47267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887530" y="1519324"/>
            <a:ext cx="4604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§"/>
            </a:pP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Site internet de l’application « données sociales »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585" y="2685845"/>
            <a:ext cx="1504169" cy="1517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7"/>
          <a:srcRect l="4363" r="4656" b="11754"/>
          <a:stretch/>
        </p:blipFill>
        <p:spPr>
          <a:xfrm>
            <a:off x="2951018" y="2597016"/>
            <a:ext cx="2202874" cy="1533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3156" y="2396462"/>
            <a:ext cx="3060483" cy="1718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719862" y="4256171"/>
            <a:ext cx="1965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1 guide utilisateur</a:t>
            </a:r>
          </a:p>
          <a:p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001139" y="4254171"/>
            <a:ext cx="1965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1 foire aux questions</a:t>
            </a:r>
          </a:p>
          <a:p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826270" y="4254170"/>
            <a:ext cx="2884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Wingdings" panose="05000000000000000000" pitchFamily="2" charset="2"/>
              <a:buChar char="ü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1 possibilité simple d’interpeller votre centre de gestion</a:t>
            </a:r>
          </a:p>
          <a:p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579170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3608" y="2420888"/>
            <a:ext cx="7272337" cy="255454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342900">
              <a:spcBef>
                <a:spcPts val="0"/>
              </a:spcBef>
              <a:defRPr/>
            </a:pPr>
            <a:r>
              <a:rPr lang="fr-FR" sz="2000" b="1" dirty="0">
                <a:latin typeface="+mn-lt"/>
              </a:rPr>
              <a:t>Nous mettons aussi en place une téléassistance pour vous accompagner dans la saisie :</a:t>
            </a:r>
          </a:p>
          <a:p>
            <a:pPr indent="-342900">
              <a:spcBef>
                <a:spcPts val="0"/>
              </a:spcBef>
              <a:defRPr/>
            </a:pPr>
            <a:endParaRPr lang="fr-FR" sz="2000" dirty="0">
              <a:latin typeface="+mn-lt"/>
            </a:endParaRPr>
          </a:p>
          <a:p>
            <a:pPr lvl="3" indent="-3429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fr-FR" sz="2000" dirty="0">
                <a:latin typeface="+mn-lt"/>
              </a:rPr>
              <a:t>Par mail : </a:t>
            </a:r>
            <a:r>
              <a:rPr lang="fr-FR" sz="2000" dirty="0">
                <a:latin typeface="+mn-lt"/>
                <a:hlinkClick r:id="rId2"/>
              </a:rPr>
              <a:t>rsu@cdg61.fr</a:t>
            </a:r>
            <a:endParaRPr lang="fr-FR" sz="2000" dirty="0">
              <a:latin typeface="+mn-lt"/>
            </a:endParaRPr>
          </a:p>
          <a:p>
            <a:pPr lvl="3" indent="-3429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fr-FR" sz="2000" dirty="0">
                <a:latin typeface="+mn-lt"/>
              </a:rPr>
              <a:t>Dorothée LEVILLAIN</a:t>
            </a:r>
          </a:p>
          <a:p>
            <a:pPr lvl="3" indent="-3429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fr-FR" sz="2000" dirty="0">
                <a:latin typeface="+mn-lt"/>
              </a:rPr>
              <a:t>Véronique PEUGNET</a:t>
            </a:r>
          </a:p>
          <a:p>
            <a:pPr lvl="3" indent="-342900">
              <a:spcBef>
                <a:spcPts val="0"/>
              </a:spcBef>
              <a:buFont typeface="Arial" pitchFamily="34" charset="0"/>
              <a:buChar char="•"/>
              <a:defRPr/>
            </a:pPr>
            <a:endParaRPr lang="fr-FR" sz="2000" dirty="0">
              <a:latin typeface="+mn-lt"/>
            </a:endParaRPr>
          </a:p>
          <a:p>
            <a:pPr lvl="2" indent="-342900">
              <a:spcBef>
                <a:spcPts val="0"/>
              </a:spcBef>
              <a:buFont typeface="Arial" pitchFamily="34" charset="0"/>
              <a:buChar char="•"/>
              <a:defRPr/>
            </a:pPr>
            <a:endParaRPr lang="fr-FR" sz="2000" dirty="0">
              <a:latin typeface="+mn-lt"/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 bwMode="auto">
          <a:xfrm>
            <a:off x="1547664" y="184119"/>
            <a:ext cx="647223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3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L’ACCOMPAGNEMENT DU CDG</a:t>
            </a:r>
          </a:p>
        </p:txBody>
      </p:sp>
    </p:spTree>
    <p:extLst>
      <p:ext uri="{BB962C8B-B14F-4D97-AF65-F5344CB8AC3E}">
        <p14:creationId xmlns:p14="http://schemas.microsoft.com/office/powerpoint/2010/main" val="3932568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5760244" y="1315641"/>
            <a:ext cx="32944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fr-FR" altLang="fr-FR" sz="2250">
                <a:solidFill>
                  <a:schemeClr val="bg1"/>
                </a:solidFill>
                <a:latin typeface="Arial Black" panose="020B0A04020102020204" pitchFamily="34" charset="0"/>
              </a:rPr>
              <a:t>Webinaire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795963" y="1696641"/>
            <a:ext cx="325874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100" dirty="0">
                <a:solidFill>
                  <a:schemeClr val="bg1"/>
                </a:solidFill>
                <a:latin typeface="+mn-lt"/>
              </a:rPr>
              <a:t>Jeudi 3 juin 2021</a:t>
            </a:r>
            <a:endParaRPr lang="fr-FR" sz="2250" b="1" dirty="0">
              <a:solidFill>
                <a:srgbClr val="66CC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256686" y="954776"/>
            <a:ext cx="1778842" cy="59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fr-FR" sz="1800" b="1" dirty="0">
                <a:solidFill>
                  <a:schemeClr val="bg1"/>
                </a:solidFill>
              </a:rPr>
              <a:t>AU SOMMAIRE</a:t>
            </a:r>
            <a:endParaRPr lang="fr-FR" altLang="fr-FR" sz="1050" b="1" i="1" u="sng" dirty="0">
              <a:solidFill>
                <a:srgbClr val="FF0000"/>
              </a:solidFill>
              <a:latin typeface="Trebuchet MS" panose="020B0603020202020204" pitchFamily="34" charset="0"/>
              <a:ea typeface="+mn-ea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779319" y="2452092"/>
            <a:ext cx="7585363" cy="65485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z="3450" b="1" dirty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MERCI DE VOTRE ATTENTION</a:t>
            </a:r>
          </a:p>
        </p:txBody>
      </p:sp>
    </p:spTree>
    <p:extLst>
      <p:ext uri="{BB962C8B-B14F-4D97-AF65-F5344CB8AC3E}">
        <p14:creationId xmlns:p14="http://schemas.microsoft.com/office/powerpoint/2010/main" val="170632512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Présentation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 Offic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</Template>
  <TotalTime>994</TotalTime>
  <Words>1136</Words>
  <Application>Microsoft Office PowerPoint</Application>
  <PresentationFormat>Affichage à l'écran (4:3)</PresentationFormat>
  <Paragraphs>217</Paragraphs>
  <Slides>28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Calibri</vt:lpstr>
      <vt:lpstr>Trebuchet MS</vt:lpstr>
      <vt:lpstr>Verdana</vt:lpstr>
      <vt:lpstr>Wingdings</vt:lpstr>
      <vt:lpstr>Présentation</vt:lpstr>
      <vt:lpstr>Le Rapport social unique 2020  Webinaire le juin 2021</vt:lpstr>
      <vt:lpstr>Sommaire</vt:lpstr>
      <vt:lpstr>Présentation PowerPoint</vt:lpstr>
      <vt:lpstr>Présentation PowerPoint</vt:lpstr>
      <vt:lpstr>LE RAPPORT SOCIAL UNIQUE</vt:lpstr>
      <vt:lpstr>PERIODE TRANSITOIRE</vt:lpstr>
      <vt:lpstr>L’INTERET DE REALISER LE RSU</vt:lpstr>
      <vt:lpstr>LES INDICATEURS DU RSU</vt:lpstr>
      <vt:lpstr>Présentation PowerPoint</vt:lpstr>
      <vt:lpstr>Présentation PowerPoint</vt:lpstr>
      <vt:lpstr>Présentation PowerPoint</vt:lpstr>
      <vt:lpstr>DEPUIS LE REC 2019</vt:lpstr>
      <vt:lpstr>Présentation PowerPoint</vt:lpstr>
      <vt:lpstr>Connectez-vous sur votre espace dans l’application données sociales</vt:lpstr>
      <vt:lpstr>Sélectionnez la campagne pour laquelle vous souhaitez une synthèse</vt:lpstr>
      <vt:lpstr>Ce message apparaît, cliquez sur j’ai compris</vt:lpstr>
      <vt:lpstr>Ouvrez le fichier Excel</vt:lpstr>
      <vt:lpstr>Le processus de téléchargement peut prendre plusieurs minutes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Bilan Social 2018</dc:title>
  <dc:creator>Anne F</dc:creator>
  <cp:lastModifiedBy>Séverine BOULLE</cp:lastModifiedBy>
  <cp:revision>195</cp:revision>
  <dcterms:created xsi:type="dcterms:W3CDTF">2018-04-18T07:29:28Z</dcterms:created>
  <dcterms:modified xsi:type="dcterms:W3CDTF">2021-07-01T10:04:13Z</dcterms:modified>
</cp:coreProperties>
</file>