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92" r:id="rId4"/>
    <p:sldId id="293" r:id="rId5"/>
    <p:sldId id="294" r:id="rId6"/>
    <p:sldId id="295" r:id="rId7"/>
    <p:sldId id="296" r:id="rId8"/>
    <p:sldId id="279" r:id="rId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BD30"/>
    <a:srgbClr val="DD8D23"/>
    <a:srgbClr val="E99E17"/>
    <a:srgbClr val="0067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07" autoAdjust="0"/>
    <p:restoredTop sz="94668" autoAdjust="0"/>
  </p:normalViewPr>
  <p:slideViewPr>
    <p:cSldViewPr>
      <p:cViewPr varScale="1">
        <p:scale>
          <a:sx n="108" d="100"/>
          <a:sy n="108" d="100"/>
        </p:scale>
        <p:origin x="212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17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fr-FR" dirty="0"/>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dirty="0"/>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dirty="0"/>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4777336-571B-42B1-B172-1B6DB53AFFD0}" type="slidenum">
              <a:rPr lang="fr-FR"/>
              <a:pPr/>
              <a:t>‹N°›</a:t>
            </a:fld>
            <a:endParaRPr lang="fr-FR"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4777336-571B-42B1-B172-1B6DB53AFFD0}" type="slidenum">
              <a:rPr lang="fr-FR" smtClean="0"/>
              <a:pPr/>
              <a:t>2</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130425"/>
            <a:ext cx="7772400" cy="1470025"/>
          </a:xfrm>
        </p:spPr>
        <p:txBody>
          <a:bodyPr/>
          <a:lstStyle>
            <a:lvl1pPr>
              <a:defRPr/>
            </a:lvl1pPr>
          </a:lstStyle>
          <a:p>
            <a:r>
              <a:rPr lang="fr-FR"/>
              <a:t>Cliquez pour modifier le style du titre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fr-FR"/>
              <a:t>Cliquez pour modifier le style des sous-titres du masque</a:t>
            </a:r>
          </a:p>
        </p:txBody>
      </p:sp>
      <p:sp>
        <p:nvSpPr>
          <p:cNvPr id="3077"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fr-FR" dirty="0"/>
          </a:p>
        </p:txBody>
      </p:sp>
      <p:pic>
        <p:nvPicPr>
          <p:cNvPr id="3079" name="Picture 7" descr="Logo CDG 61 Q"/>
          <p:cNvPicPr>
            <a:picLocks noChangeAspect="1" noChangeArrowheads="1"/>
          </p:cNvPicPr>
          <p:nvPr userDrawn="1"/>
        </p:nvPicPr>
        <p:blipFill>
          <a:blip r:embed="rId2" cstate="print"/>
          <a:srcRect/>
          <a:stretch>
            <a:fillRect/>
          </a:stretch>
        </p:blipFill>
        <p:spPr bwMode="auto">
          <a:xfrm>
            <a:off x="179388" y="179388"/>
            <a:ext cx="1801812" cy="930275"/>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2287AE85-6BCA-4CAA-87B9-84CDACD6EB92}" type="slidenum">
              <a:rPr lang="fr-FR"/>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Espace réservé du numéro de diapositive 3"/>
          <p:cNvSpPr>
            <a:spLocks noGrp="1"/>
          </p:cNvSpPr>
          <p:nvPr>
            <p:ph type="sldNum" sz="quarter" idx="10"/>
          </p:nvPr>
        </p:nvSpPr>
        <p:spPr/>
        <p:txBody>
          <a:bodyPr/>
          <a:lstStyle>
            <a:lvl1pPr>
              <a:defRPr/>
            </a:lvl1pPr>
          </a:lstStyle>
          <a:p>
            <a:fld id="{C8146CC3-EEE2-4E28-AE8E-6FCC7E1DCFDD}" type="slidenum">
              <a:rPr lang="fr-FR"/>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250825"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numéro de diapositive 4"/>
          <p:cNvSpPr>
            <a:spLocks noGrp="1"/>
          </p:cNvSpPr>
          <p:nvPr>
            <p:ph type="sldNum" sz="quarter" idx="10"/>
          </p:nvPr>
        </p:nvSpPr>
        <p:spPr/>
        <p:txBody>
          <a:bodyPr/>
          <a:lstStyle>
            <a:lvl1pPr>
              <a:defRPr/>
            </a:lvl1pPr>
          </a:lstStyle>
          <a:p>
            <a:fld id="{D35AF75B-C9F5-42B0-B5E6-0CA06D078FCD}" type="slidenum">
              <a:rPr lang="fr-FR"/>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u numéro de diapositive 6"/>
          <p:cNvSpPr>
            <a:spLocks noGrp="1"/>
          </p:cNvSpPr>
          <p:nvPr>
            <p:ph type="sldNum" sz="quarter" idx="10"/>
          </p:nvPr>
        </p:nvSpPr>
        <p:spPr/>
        <p:txBody>
          <a:bodyPr/>
          <a:lstStyle>
            <a:lvl1pPr>
              <a:defRPr/>
            </a:lvl1pPr>
          </a:lstStyle>
          <a:p>
            <a:fld id="{43B779B6-2D5C-49EE-B084-5C2D6206207C}" type="slidenum">
              <a:rPr lang="fr-FR"/>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numéro de diapositive 2"/>
          <p:cNvSpPr>
            <a:spLocks noGrp="1"/>
          </p:cNvSpPr>
          <p:nvPr>
            <p:ph type="sldNum" sz="quarter" idx="10"/>
          </p:nvPr>
        </p:nvSpPr>
        <p:spPr/>
        <p:txBody>
          <a:bodyPr/>
          <a:lstStyle>
            <a:lvl1pPr>
              <a:defRPr/>
            </a:lvl1pPr>
          </a:lstStyle>
          <a:p>
            <a:fld id="{7B54CB16-3FA8-4BC4-933A-5010D0A3CCAB}" type="slidenum">
              <a:rPr lang="fr-FR"/>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0"/>
          </p:nvPr>
        </p:nvSpPr>
        <p:spPr/>
        <p:txBody>
          <a:bodyPr/>
          <a:lstStyle>
            <a:lvl1pPr>
              <a:defRPr/>
            </a:lvl1pPr>
          </a:lstStyle>
          <a:p>
            <a:fld id="{0EFC0D02-BA1B-4373-81F7-B3AB27FAD81A}" type="slidenum">
              <a:rPr lang="fr-FR"/>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789D419D-6601-4329-A316-4AC771C21042}" type="slidenum">
              <a:rPr lang="fr-FR"/>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3E629AEE-F9E0-4C89-BB7C-52BB088ADC06}" type="slidenum">
              <a:rPr lang="fr-FR"/>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001449D0-A972-4115-B44B-1D4C117C09D0}" type="slidenum">
              <a:rPr lang="fr-FR"/>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32588" y="188913"/>
            <a:ext cx="2160587" cy="6408737"/>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250825" y="188913"/>
            <a:ext cx="6329363" cy="640873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A4AEE806-DEF4-46AA-B475-C26091E475B2}" type="slidenum">
              <a:rPr lang="fr-FR"/>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1520" y="188913"/>
            <a:ext cx="8641655"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dirty="0"/>
              <a:t>Cliquez pour modifier le style du titre</a:t>
            </a:r>
          </a:p>
        </p:txBody>
      </p:sp>
      <p:sp>
        <p:nvSpPr>
          <p:cNvPr id="1027" name="Rectangle 3"/>
          <p:cNvSpPr>
            <a:spLocks noGrp="1" noChangeArrowheads="1"/>
          </p:cNvSpPr>
          <p:nvPr>
            <p:ph type="body" idx="1"/>
          </p:nvPr>
        </p:nvSpPr>
        <p:spPr bwMode="auto">
          <a:xfrm>
            <a:off x="250825" y="1412875"/>
            <a:ext cx="8642350" cy="5184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30" name="Rectangle 6"/>
          <p:cNvSpPr>
            <a:spLocks noGrp="1" noChangeArrowheads="1"/>
          </p:cNvSpPr>
          <p:nvPr>
            <p:ph type="sldNum" sz="quarter" idx="4"/>
          </p:nvPr>
        </p:nvSpPr>
        <p:spPr bwMode="auto">
          <a:xfrm>
            <a:off x="0" y="6597650"/>
            <a:ext cx="684212" cy="260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800">
                <a:latin typeface="+mn-lt"/>
              </a:defRPr>
            </a:lvl1pPr>
          </a:lstStyle>
          <a:p>
            <a:fld id="{90A8CD93-8148-45FD-8AC1-C2B43B422B29}" type="slidenum">
              <a:rPr lang="fr-FR"/>
              <a:pPr/>
              <a:t>‹N°›</a:t>
            </a:fld>
            <a:endParaRPr lang="fr-FR" dirty="0"/>
          </a:p>
        </p:txBody>
      </p:sp>
      <p:pic>
        <p:nvPicPr>
          <p:cNvPr id="6" name="Image 5" descr="sigle GDG61.png"/>
          <p:cNvPicPr/>
          <p:nvPr/>
        </p:nvPicPr>
        <p:blipFill>
          <a:blip r:embed="rId13" cstate="print"/>
          <a:stretch>
            <a:fillRect/>
          </a:stretch>
        </p:blipFill>
        <p:spPr>
          <a:xfrm>
            <a:off x="7419975" y="6076950"/>
            <a:ext cx="1724025" cy="78105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p:titleStyle>
    <p:bodyStyle>
      <a:lvl1pPr marL="342900" indent="-342900" algn="just"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legifrance.gouv.fr/affichCodeArticle.do?cidTexte=LEGITEXT000006074069&amp;idArticle=LEGIARTI000006797382&amp;dateTexte=29990101&amp;categorieLien=ci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50825" y="2130425"/>
            <a:ext cx="8569325" cy="1470025"/>
          </a:xfrm>
        </p:spPr>
        <p:txBody>
          <a:bodyPr/>
          <a:lstStyle/>
          <a:p>
            <a:r>
              <a:rPr lang="fr-FR" b="1" dirty="0">
                <a:solidFill>
                  <a:srgbClr val="DD8D23"/>
                </a:solidFill>
              </a:rPr>
              <a:t>Primes exceptionnelles</a:t>
            </a:r>
            <a:br>
              <a:rPr lang="fr-FR" b="1" dirty="0">
                <a:solidFill>
                  <a:srgbClr val="DD8D23"/>
                </a:solidFill>
              </a:rPr>
            </a:br>
            <a:r>
              <a:rPr lang="fr-FR" b="1" dirty="0">
                <a:solidFill>
                  <a:srgbClr val="DD8D23"/>
                </a:solidFill>
              </a:rPr>
              <a:t> COVID 19</a:t>
            </a:r>
          </a:p>
        </p:txBody>
      </p:sp>
      <p:sp>
        <p:nvSpPr>
          <p:cNvPr id="4" name="Rectangle 3">
            <a:extLst>
              <a:ext uri="{FF2B5EF4-FFF2-40B4-BE49-F238E27FC236}">
                <a16:creationId xmlns:a16="http://schemas.microsoft.com/office/drawing/2014/main" id="{53331DEF-87BB-46F0-BED5-D91CFD525A50}"/>
              </a:ext>
            </a:extLst>
          </p:cNvPr>
          <p:cNvSpPr txBox="1">
            <a:spLocks noChangeArrowheads="1"/>
          </p:cNvSpPr>
          <p:nvPr/>
        </p:nvSpPr>
        <p:spPr bwMode="auto">
          <a:xfrm>
            <a:off x="323528" y="5445224"/>
            <a:ext cx="6400800" cy="6229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FontTx/>
              <a:buNone/>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a:lstStyle>
          <a:p>
            <a:pPr algn="l"/>
            <a:r>
              <a:rPr lang="fr-FR" sz="2000" u="sng" kern="0" dirty="0"/>
              <a:t>Webinaire du 02/07/2020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2</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Fondement juridique</a:t>
            </a:r>
            <a:endParaRPr lang="fr-FR" dirty="0"/>
          </a:p>
        </p:txBody>
      </p:sp>
      <p:sp>
        <p:nvSpPr>
          <p:cNvPr id="4099" name="Rectangle 3"/>
          <p:cNvSpPr>
            <a:spLocks noGrp="1" noChangeArrowheads="1"/>
          </p:cNvSpPr>
          <p:nvPr>
            <p:ph type="body" idx="1"/>
          </p:nvPr>
        </p:nvSpPr>
        <p:spPr>
          <a:xfrm>
            <a:off x="342106" y="1700808"/>
            <a:ext cx="8642350" cy="2376263"/>
          </a:xfrm>
        </p:spPr>
        <p:txBody>
          <a:bodyPr/>
          <a:lstStyle/>
          <a:p>
            <a:pPr>
              <a:buFont typeface="Wingdings" panose="05000000000000000000" pitchFamily="2" charset="2"/>
              <a:buChar char="Ø"/>
            </a:pPr>
            <a:r>
              <a:rPr lang="fr-FR" sz="2000" b="1" u="sng" dirty="0"/>
              <a:t>Décret n° 2020-570 du 14 mai 2020 </a:t>
            </a:r>
            <a:r>
              <a:rPr lang="fr-FR" sz="2000" dirty="0"/>
              <a:t>: concerne les agents ayant été soumis à des sujétions exceptionnelles dans le cadre de la lutte contre l'épidémie de covid-19 pour assurer la continuité des services publics</a:t>
            </a:r>
          </a:p>
          <a:p>
            <a:pPr>
              <a:buFont typeface="Wingdings" panose="05000000000000000000" pitchFamily="2" charset="2"/>
              <a:buChar char="Ø"/>
            </a:pPr>
            <a:endParaRPr lang="fr-FR" sz="2000" dirty="0"/>
          </a:p>
          <a:p>
            <a:pPr>
              <a:buFont typeface="Wingdings" panose="05000000000000000000" pitchFamily="2" charset="2"/>
              <a:buChar char="Ø"/>
            </a:pPr>
            <a:r>
              <a:rPr lang="fr-FR" sz="2000" dirty="0"/>
              <a:t> </a:t>
            </a:r>
            <a:r>
              <a:rPr lang="fr-FR" sz="2000" b="1" u="sng" dirty="0"/>
              <a:t>Décret n° 2020-711 du 12 juin 2020 </a:t>
            </a:r>
            <a:r>
              <a:rPr lang="fr-FR" sz="2000" dirty="0"/>
              <a:t>: concerne le personnel des établissements et services publics sociaux et médico-sociaux de la fonction publique hospitalière, de la fonction publique territoriale et de la fonction publique de l'Etat dans le cadre de l'épidémie de covid-19</a:t>
            </a:r>
          </a:p>
          <a:p>
            <a:pPr>
              <a:buNone/>
            </a:pPr>
            <a:endParaRPr lang="fr-F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3</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Principe</a:t>
            </a:r>
            <a:endParaRPr lang="fr-FR" dirty="0"/>
          </a:p>
        </p:txBody>
      </p:sp>
      <p:sp>
        <p:nvSpPr>
          <p:cNvPr id="4099" name="Rectangle 3"/>
          <p:cNvSpPr>
            <a:spLocks noGrp="1" noChangeArrowheads="1"/>
          </p:cNvSpPr>
          <p:nvPr>
            <p:ph type="body" idx="1"/>
          </p:nvPr>
        </p:nvSpPr>
        <p:spPr>
          <a:xfrm>
            <a:off x="323528" y="1340768"/>
            <a:ext cx="8642350" cy="5184775"/>
          </a:xfrm>
        </p:spPr>
        <p:txBody>
          <a:bodyPr/>
          <a:lstStyle/>
          <a:p>
            <a:pPr>
              <a:buNone/>
            </a:pPr>
            <a:endParaRPr lang="fr-FR" sz="2000" dirty="0"/>
          </a:p>
          <a:p>
            <a:pPr>
              <a:buNone/>
            </a:pPr>
            <a:endParaRPr lang="fr-FR" sz="2000" dirty="0"/>
          </a:p>
        </p:txBody>
      </p:sp>
      <p:sp>
        <p:nvSpPr>
          <p:cNvPr id="2" name="Rectangle 1">
            <a:extLst>
              <a:ext uri="{FF2B5EF4-FFF2-40B4-BE49-F238E27FC236}">
                <a16:creationId xmlns:a16="http://schemas.microsoft.com/office/drawing/2014/main" id="{141385D5-0617-4D59-A208-264A2B9A6425}"/>
              </a:ext>
            </a:extLst>
          </p:cNvPr>
          <p:cNvSpPr/>
          <p:nvPr/>
        </p:nvSpPr>
        <p:spPr>
          <a:xfrm>
            <a:off x="684212" y="1484784"/>
            <a:ext cx="7848228" cy="4678204"/>
          </a:xfrm>
          <a:prstGeom prst="rect">
            <a:avLst/>
          </a:prstGeom>
        </p:spPr>
        <p:txBody>
          <a:bodyPr wrap="square">
            <a:spAutoFit/>
          </a:bodyPr>
          <a:lstStyle/>
          <a:p>
            <a:r>
              <a:rPr lang="fr-FR" sz="2000" dirty="0"/>
              <a:t>Les collectivités territoriales ont la possibilité de verser : </a:t>
            </a:r>
          </a:p>
          <a:p>
            <a:endParaRPr lang="fr-FR" sz="2000" dirty="0"/>
          </a:p>
          <a:p>
            <a:pPr marL="285750" lvl="0" indent="-285750">
              <a:buFont typeface="Wingdings" panose="05000000000000000000" pitchFamily="2" charset="2"/>
              <a:buChar char="§"/>
            </a:pPr>
            <a:r>
              <a:rPr lang="fr-FR" sz="2000" dirty="0"/>
              <a:t>une prime exceptionnelle à leurs agents particulièrement mobilisés pendant l’état d’urgence sanitaire afin de tenir compte d’un surcroît de travail significatif durant cette période (décret n° 2020-570),</a:t>
            </a:r>
          </a:p>
          <a:p>
            <a:pPr marL="285750" lvl="0" indent="-285750">
              <a:buFont typeface="Wingdings" panose="05000000000000000000" pitchFamily="2" charset="2"/>
              <a:buChar char="§"/>
            </a:pPr>
            <a:endParaRPr lang="fr-FR" sz="2000" dirty="0"/>
          </a:p>
          <a:p>
            <a:pPr marL="285750" indent="-285750">
              <a:buFont typeface="Wingdings" panose="05000000000000000000" pitchFamily="2" charset="2"/>
              <a:buChar char="§"/>
            </a:pPr>
            <a:r>
              <a:rPr lang="fr-FR" sz="2000" dirty="0"/>
              <a:t>une prime exceptionnelle aux personnels des établissements et services publics sociaux et médico-sociaux dans le cadre de l'épidémie de covid-19 (décret n° 2020-711) </a:t>
            </a:r>
            <a:r>
              <a:rPr lang="fr-FR" sz="2000" b="1" dirty="0"/>
              <a:t>ayant exercé leurs fonctions entre le 1</a:t>
            </a:r>
            <a:r>
              <a:rPr lang="fr-FR" sz="2000" b="1" baseline="30000" dirty="0"/>
              <a:t>er</a:t>
            </a:r>
            <a:r>
              <a:rPr lang="fr-FR" sz="2000" b="1" dirty="0"/>
              <a:t> mars 2020 et le 30 avril 2020.</a:t>
            </a:r>
            <a:endParaRPr lang="fr-FR" sz="2000" dirty="0"/>
          </a:p>
          <a:p>
            <a:pPr marL="285750" lvl="0" indent="-285750">
              <a:buFont typeface="Wingdings" panose="05000000000000000000" pitchFamily="2" charset="2"/>
              <a:buChar char="§"/>
            </a:pPr>
            <a:endParaRPr lang="fr-FR" dirty="0"/>
          </a:p>
          <a:p>
            <a:pPr marL="0" indent="0">
              <a:buNone/>
            </a:pPr>
            <a:endParaRPr lang="fr-FR" sz="2000" b="1" u="sng" dirty="0"/>
          </a:p>
          <a:p>
            <a:pPr marL="0" indent="0">
              <a:buNone/>
            </a:pPr>
            <a:endParaRPr lang="fr-FR" sz="2000" b="1" u="sng" dirty="0"/>
          </a:p>
          <a:p>
            <a:pPr marL="0" indent="0">
              <a:buNone/>
            </a:pPr>
            <a:endParaRPr lang="fr-FR"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4</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Bénéficiaires</a:t>
            </a:r>
            <a:endParaRPr lang="fr-FR" dirty="0"/>
          </a:p>
        </p:txBody>
      </p:sp>
      <p:sp>
        <p:nvSpPr>
          <p:cNvPr id="4099" name="Rectangle 3"/>
          <p:cNvSpPr>
            <a:spLocks noGrp="1" noChangeArrowheads="1"/>
          </p:cNvSpPr>
          <p:nvPr>
            <p:ph type="body" idx="1"/>
          </p:nvPr>
        </p:nvSpPr>
        <p:spPr>
          <a:xfrm>
            <a:off x="323528" y="1340769"/>
            <a:ext cx="8642350" cy="4680520"/>
          </a:xfrm>
        </p:spPr>
        <p:txBody>
          <a:bodyPr/>
          <a:lstStyle/>
          <a:p>
            <a:pPr>
              <a:buNone/>
            </a:pPr>
            <a:endParaRPr lang="fr-FR" sz="2000" dirty="0"/>
          </a:p>
          <a:p>
            <a:pPr marL="0" indent="0">
              <a:buNone/>
            </a:pPr>
            <a:r>
              <a:rPr lang="fr-FR" sz="1400" dirty="0"/>
              <a:t>Agents publics : fonctionnaires, stagiaires ou contractuels (à temps complet, non complet ou partiel)</a:t>
            </a:r>
          </a:p>
          <a:p>
            <a:pPr marL="0" indent="0">
              <a:buNone/>
            </a:pPr>
            <a:r>
              <a:rPr lang="fr-FR" sz="1400" dirty="0"/>
              <a:t>Personnels contractuels de droit privé des établissements publics</a:t>
            </a:r>
          </a:p>
          <a:p>
            <a:pPr marL="0" indent="0">
              <a:buNone/>
            </a:pPr>
            <a:endParaRPr lang="fr-FR" sz="1400" dirty="0"/>
          </a:p>
          <a:p>
            <a:pPr marL="0" indent="0">
              <a:buNone/>
            </a:pPr>
            <a:r>
              <a:rPr lang="fr-FR" sz="1400" b="1" u="sng" dirty="0"/>
              <a:t>Décret n° 2020-570</a:t>
            </a:r>
            <a:r>
              <a:rPr lang="fr-FR" sz="1400" dirty="0"/>
              <a:t> :</a:t>
            </a:r>
          </a:p>
          <a:p>
            <a:r>
              <a:rPr lang="fr-FR" sz="1400" dirty="0"/>
              <a:t>Sont considérés comme particulièrement mobilisés les personnels pour lesquels l'exercice des fonctions a, en raison des sujétions exceptionnelles auxquelles ils ont été soumis pour assurer la continuité du fonctionnement des services, conduit à un surcroît significatif de travail, en présentiel ou en télétravail ou assimilé.</a:t>
            </a:r>
          </a:p>
          <a:p>
            <a:pPr marL="0" indent="0">
              <a:buNone/>
            </a:pPr>
            <a:r>
              <a:rPr lang="fr-FR" sz="1400" dirty="0"/>
              <a:t> </a:t>
            </a:r>
          </a:p>
          <a:p>
            <a:pPr marL="0" indent="0">
              <a:buNone/>
            </a:pPr>
            <a:r>
              <a:rPr lang="fr-FR" sz="1400" b="1" u="sng" dirty="0"/>
              <a:t>Décret n° 2020-711</a:t>
            </a:r>
            <a:r>
              <a:rPr lang="fr-FR" sz="1400" dirty="0"/>
              <a:t> :</a:t>
            </a:r>
          </a:p>
          <a:p>
            <a:r>
              <a:rPr lang="fr-FR" sz="1400" dirty="0"/>
              <a:t>Sont concernés les personnels affectés dans certains des établissements et services mentionnés à l'</a:t>
            </a:r>
            <a:r>
              <a:rPr lang="fr-FR" sz="1400" u="sng" dirty="0">
                <a:hlinkClick r:id="rId2"/>
              </a:rPr>
              <a:t>article L. 312-1 du code de l'action sociale et des familles</a:t>
            </a:r>
            <a:r>
              <a:rPr lang="fr-FR" sz="1400" dirty="0"/>
              <a:t>, ainsi qu'aux agents publics exerçant dans les unités de soins de longue durée et les établissements d'hébergement pour personnes âgées dépendantes rattachés à un établissement public de santé, particulièrement mobilisés dans le cadre de la lutte contre l'épidémie de covid-19.</a:t>
            </a:r>
          </a:p>
          <a:p>
            <a:pPr>
              <a:buNone/>
            </a:pPr>
            <a:endParaRPr lang="fr-FR" sz="2000" dirty="0"/>
          </a:p>
        </p:txBody>
      </p:sp>
      <p:sp>
        <p:nvSpPr>
          <p:cNvPr id="2" name="Rectangle 1">
            <a:extLst>
              <a:ext uri="{FF2B5EF4-FFF2-40B4-BE49-F238E27FC236}">
                <a16:creationId xmlns:a16="http://schemas.microsoft.com/office/drawing/2014/main" id="{141385D5-0617-4D59-A208-264A2B9A6425}"/>
              </a:ext>
            </a:extLst>
          </p:cNvPr>
          <p:cNvSpPr/>
          <p:nvPr/>
        </p:nvSpPr>
        <p:spPr>
          <a:xfrm>
            <a:off x="684212" y="1484784"/>
            <a:ext cx="7848228" cy="1015663"/>
          </a:xfrm>
          <a:prstGeom prst="rect">
            <a:avLst/>
          </a:prstGeom>
        </p:spPr>
        <p:txBody>
          <a:bodyPr wrap="square">
            <a:spAutoFit/>
          </a:bodyPr>
          <a:lstStyle/>
          <a:p>
            <a:endParaRPr lang="fr-FR" sz="2000" dirty="0"/>
          </a:p>
          <a:p>
            <a:pPr marL="0" indent="0">
              <a:buNone/>
            </a:pPr>
            <a:endParaRPr lang="fr-FR" sz="2000" b="1" u="sng" dirty="0"/>
          </a:p>
          <a:p>
            <a:pPr marL="0" indent="0">
              <a:buNone/>
            </a:pPr>
            <a:endParaRPr lang="fr-FR" sz="2000" dirty="0"/>
          </a:p>
        </p:txBody>
      </p:sp>
    </p:spTree>
    <p:extLst>
      <p:ext uri="{BB962C8B-B14F-4D97-AF65-F5344CB8AC3E}">
        <p14:creationId xmlns:p14="http://schemas.microsoft.com/office/powerpoint/2010/main" val="1794586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5</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Modalités</a:t>
            </a:r>
            <a:endParaRPr lang="fr-FR" dirty="0"/>
          </a:p>
        </p:txBody>
      </p:sp>
      <p:sp>
        <p:nvSpPr>
          <p:cNvPr id="4099" name="Rectangle 3"/>
          <p:cNvSpPr>
            <a:spLocks noGrp="1" noChangeArrowheads="1"/>
          </p:cNvSpPr>
          <p:nvPr>
            <p:ph type="body" idx="1"/>
          </p:nvPr>
        </p:nvSpPr>
        <p:spPr>
          <a:xfrm>
            <a:off x="323528" y="1340768"/>
            <a:ext cx="8642350" cy="5184775"/>
          </a:xfrm>
        </p:spPr>
        <p:txBody>
          <a:bodyPr/>
          <a:lstStyle/>
          <a:p>
            <a:pPr>
              <a:buNone/>
            </a:pPr>
            <a:endParaRPr lang="fr-FR" sz="2000" dirty="0"/>
          </a:p>
          <a:p>
            <a:pPr>
              <a:buNone/>
            </a:pPr>
            <a:endParaRPr lang="fr-FR" sz="2000" dirty="0"/>
          </a:p>
        </p:txBody>
      </p:sp>
      <p:sp>
        <p:nvSpPr>
          <p:cNvPr id="2" name="Rectangle 1">
            <a:extLst>
              <a:ext uri="{FF2B5EF4-FFF2-40B4-BE49-F238E27FC236}">
                <a16:creationId xmlns:a16="http://schemas.microsoft.com/office/drawing/2014/main" id="{141385D5-0617-4D59-A208-264A2B9A6425}"/>
              </a:ext>
            </a:extLst>
          </p:cNvPr>
          <p:cNvSpPr/>
          <p:nvPr/>
        </p:nvSpPr>
        <p:spPr>
          <a:xfrm>
            <a:off x="684212" y="1484784"/>
            <a:ext cx="7848228" cy="3724096"/>
          </a:xfrm>
          <a:prstGeom prst="rect">
            <a:avLst/>
          </a:prstGeom>
        </p:spPr>
        <p:txBody>
          <a:bodyPr wrap="square">
            <a:spAutoFit/>
          </a:bodyPr>
          <a:lstStyle/>
          <a:p>
            <a:r>
              <a:rPr lang="fr-FR" b="1" cap="all" dirty="0"/>
              <a:t>MISE EN OEUVRE</a:t>
            </a:r>
          </a:p>
          <a:p>
            <a:r>
              <a:rPr lang="fr-FR" dirty="0"/>
              <a:t>Les modalités d'attribution de la prime exceptionnelle sont définies par délibération de l'organe délibérant. Les bénéficiaires de la prime, le montant alloué et les modalités de versements sont déterminés par l'autorité territoriale.</a:t>
            </a:r>
          </a:p>
          <a:p>
            <a:r>
              <a:rPr lang="fr-FR" dirty="0"/>
              <a:t> </a:t>
            </a:r>
          </a:p>
          <a:p>
            <a:r>
              <a:rPr lang="fr-FR" dirty="0"/>
              <a:t>La prime exceptionnelle n'est pas reconductible.</a:t>
            </a:r>
          </a:p>
          <a:p>
            <a:endParaRPr lang="fr-FR" dirty="0"/>
          </a:p>
          <a:p>
            <a:r>
              <a:rPr lang="fr-FR" dirty="0"/>
              <a:t> </a:t>
            </a:r>
          </a:p>
          <a:p>
            <a:r>
              <a:rPr lang="fr-FR" b="1" cap="all" dirty="0"/>
              <a:t>MONTANT PLAFOND</a:t>
            </a:r>
          </a:p>
          <a:p>
            <a:r>
              <a:rPr lang="fr-FR" dirty="0"/>
              <a:t>Le montant plafond des primes exceptionnelles est fixé à 1 000 euros.</a:t>
            </a:r>
          </a:p>
          <a:p>
            <a:r>
              <a:rPr lang="fr-FR" dirty="0"/>
              <a:t> </a:t>
            </a:r>
          </a:p>
          <a:p>
            <a:pPr marL="0" indent="0">
              <a:buNone/>
            </a:pPr>
            <a:endParaRPr lang="fr-FR" sz="2000" dirty="0"/>
          </a:p>
        </p:txBody>
      </p:sp>
    </p:spTree>
    <p:extLst>
      <p:ext uri="{BB962C8B-B14F-4D97-AF65-F5344CB8AC3E}">
        <p14:creationId xmlns:p14="http://schemas.microsoft.com/office/powerpoint/2010/main" val="63004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6</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Modalités</a:t>
            </a:r>
            <a:endParaRPr lang="fr-FR" dirty="0"/>
          </a:p>
        </p:txBody>
      </p:sp>
      <p:sp>
        <p:nvSpPr>
          <p:cNvPr id="4099" name="Rectangle 3"/>
          <p:cNvSpPr>
            <a:spLocks noGrp="1" noChangeArrowheads="1"/>
          </p:cNvSpPr>
          <p:nvPr>
            <p:ph type="body" idx="1"/>
          </p:nvPr>
        </p:nvSpPr>
        <p:spPr>
          <a:xfrm>
            <a:off x="323528" y="1340768"/>
            <a:ext cx="8642350" cy="5184775"/>
          </a:xfrm>
        </p:spPr>
        <p:txBody>
          <a:bodyPr/>
          <a:lstStyle/>
          <a:p>
            <a:pPr>
              <a:buNone/>
            </a:pPr>
            <a:endParaRPr lang="fr-FR" sz="2000" dirty="0"/>
          </a:p>
          <a:p>
            <a:pPr>
              <a:buNone/>
            </a:pPr>
            <a:endParaRPr lang="fr-FR" sz="2000" dirty="0"/>
          </a:p>
        </p:txBody>
      </p:sp>
      <p:sp>
        <p:nvSpPr>
          <p:cNvPr id="2" name="Rectangle 1">
            <a:extLst>
              <a:ext uri="{FF2B5EF4-FFF2-40B4-BE49-F238E27FC236}">
                <a16:creationId xmlns:a16="http://schemas.microsoft.com/office/drawing/2014/main" id="{141385D5-0617-4D59-A208-264A2B9A6425}"/>
              </a:ext>
            </a:extLst>
          </p:cNvPr>
          <p:cNvSpPr/>
          <p:nvPr/>
        </p:nvSpPr>
        <p:spPr>
          <a:xfrm>
            <a:off x="684212" y="1484784"/>
            <a:ext cx="7848228" cy="5078313"/>
          </a:xfrm>
          <a:prstGeom prst="rect">
            <a:avLst/>
          </a:prstGeom>
        </p:spPr>
        <p:txBody>
          <a:bodyPr wrap="square">
            <a:spAutoFit/>
          </a:bodyPr>
          <a:lstStyle/>
          <a:p>
            <a:r>
              <a:rPr lang="fr-FR" sz="2000" b="1" cap="all" dirty="0"/>
              <a:t>CUMUL</a:t>
            </a:r>
          </a:p>
          <a:p>
            <a:r>
              <a:rPr lang="fr-FR" sz="2000" dirty="0"/>
              <a:t>La prime exceptionnelle est cumulable avec tout autre élément de rémunération lié à la manière de servir, à l'engagement professionnel, aux résultats ou à la performance ou versé en compensation des heures supplémentaires, des astreintes et interventions dans le cadre de ces astreintes.</a:t>
            </a:r>
          </a:p>
          <a:p>
            <a:r>
              <a:rPr lang="fr-FR" sz="2000" dirty="0"/>
              <a:t> </a:t>
            </a:r>
          </a:p>
          <a:p>
            <a:r>
              <a:rPr lang="fr-FR" sz="2000" dirty="0"/>
              <a:t>Les 2 primes exceptionnelles COVID ne sont pas cumulables.</a:t>
            </a:r>
          </a:p>
          <a:p>
            <a:r>
              <a:rPr lang="fr-FR" sz="2000" dirty="0"/>
              <a:t> </a:t>
            </a:r>
          </a:p>
          <a:p>
            <a:r>
              <a:rPr lang="fr-FR" sz="2000" b="1" cap="all" dirty="0"/>
              <a:t>EXONERATION DE COTISATION ET CONTRIBUTION</a:t>
            </a:r>
          </a:p>
          <a:p>
            <a:r>
              <a:rPr lang="fr-FR" sz="2000" dirty="0"/>
              <a:t>La prime exceptionnelle est exonérée d'impôt sur le revenu et de cotisations et contributions.</a:t>
            </a:r>
          </a:p>
          <a:p>
            <a:endParaRPr lang="fr-FR" sz="2400" dirty="0"/>
          </a:p>
          <a:p>
            <a:endParaRPr lang="fr-FR" sz="2000" dirty="0"/>
          </a:p>
          <a:p>
            <a:pPr marL="0" indent="0">
              <a:buNone/>
            </a:pPr>
            <a:endParaRPr lang="fr-FR" sz="2000" b="1" u="sng" dirty="0"/>
          </a:p>
          <a:p>
            <a:pPr marL="0" indent="0">
              <a:buNone/>
            </a:pPr>
            <a:endParaRPr lang="fr-FR" sz="2000" dirty="0"/>
          </a:p>
        </p:txBody>
      </p:sp>
    </p:spTree>
    <p:extLst>
      <p:ext uri="{BB962C8B-B14F-4D97-AF65-F5344CB8AC3E}">
        <p14:creationId xmlns:p14="http://schemas.microsoft.com/office/powerpoint/2010/main" val="3960096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7</a:t>
            </a:fld>
            <a:endParaRPr lang="fr-FR"/>
          </a:p>
        </p:txBody>
      </p:sp>
      <p:sp>
        <p:nvSpPr>
          <p:cNvPr id="4098" name="Rectangle 2"/>
          <p:cNvSpPr>
            <a:spLocks noGrp="1" noChangeArrowheads="1"/>
          </p:cNvSpPr>
          <p:nvPr>
            <p:ph type="title"/>
          </p:nvPr>
        </p:nvSpPr>
        <p:spPr>
          <a:xfrm>
            <a:off x="342106" y="2780928"/>
            <a:ext cx="8641655" cy="936625"/>
          </a:xfrm>
        </p:spPr>
        <p:txBody>
          <a:bodyPr/>
          <a:lstStyle/>
          <a:p>
            <a:r>
              <a:rPr lang="fr-FR" dirty="0">
                <a:solidFill>
                  <a:srgbClr val="A2BD30"/>
                </a:solidFill>
              </a:rPr>
              <a:t>Des modèles de délibération et d’arrêté individuel sont disponibles sur le site cdg61.fr.</a:t>
            </a:r>
            <a:br>
              <a:rPr lang="fr-FR" dirty="0">
                <a:solidFill>
                  <a:srgbClr val="A2BD30"/>
                </a:solidFill>
              </a:rPr>
            </a:br>
            <a:r>
              <a:rPr lang="fr-FR" dirty="0">
                <a:solidFill>
                  <a:srgbClr val="A2BD30"/>
                </a:solidFill>
              </a:rPr>
              <a:t>Ressources documentaires / Carrières/ Documents et fiches pratiques / COVID 19</a:t>
            </a:r>
            <a:endParaRPr lang="fr-FR" dirty="0"/>
          </a:p>
        </p:txBody>
      </p:sp>
    </p:spTree>
    <p:extLst>
      <p:ext uri="{BB962C8B-B14F-4D97-AF65-F5344CB8AC3E}">
        <p14:creationId xmlns:p14="http://schemas.microsoft.com/office/powerpoint/2010/main" val="3978852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B9082E-B291-48D3-AA61-8524F9816B76}"/>
              </a:ext>
            </a:extLst>
          </p:cNvPr>
          <p:cNvSpPr>
            <a:spLocks noGrp="1"/>
          </p:cNvSpPr>
          <p:nvPr>
            <p:ph type="title"/>
          </p:nvPr>
        </p:nvSpPr>
        <p:spPr>
          <a:xfrm>
            <a:off x="502345" y="2852936"/>
            <a:ext cx="8641655" cy="936625"/>
          </a:xfrm>
        </p:spPr>
        <p:txBody>
          <a:bodyPr/>
          <a:lstStyle/>
          <a:p>
            <a:r>
              <a:rPr lang="fr-FR" dirty="0"/>
              <a:t>Merci de votre attention</a:t>
            </a:r>
          </a:p>
        </p:txBody>
      </p:sp>
      <p:sp>
        <p:nvSpPr>
          <p:cNvPr id="3" name="Espace réservé du numéro de diapositive 2">
            <a:extLst>
              <a:ext uri="{FF2B5EF4-FFF2-40B4-BE49-F238E27FC236}">
                <a16:creationId xmlns:a16="http://schemas.microsoft.com/office/drawing/2014/main" id="{81B8E5EE-613A-4981-A579-1761C23C018F}"/>
              </a:ext>
            </a:extLst>
          </p:cNvPr>
          <p:cNvSpPr>
            <a:spLocks noGrp="1"/>
          </p:cNvSpPr>
          <p:nvPr>
            <p:ph type="sldNum" sz="quarter" idx="10"/>
          </p:nvPr>
        </p:nvSpPr>
        <p:spPr/>
        <p:txBody>
          <a:bodyPr/>
          <a:lstStyle/>
          <a:p>
            <a:fld id="{7B54CB16-3FA8-4BC4-933A-5010D0A3CCAB}" type="slidenum">
              <a:rPr lang="fr-FR" smtClean="0"/>
              <a:pPr/>
              <a:t>8</a:t>
            </a:fld>
            <a:endParaRPr lang="fr-FR" dirty="0"/>
          </a:p>
        </p:txBody>
      </p:sp>
    </p:spTree>
    <p:extLst>
      <p:ext uri="{BB962C8B-B14F-4D97-AF65-F5344CB8AC3E}">
        <p14:creationId xmlns:p14="http://schemas.microsoft.com/office/powerpoint/2010/main" val="1614686895"/>
      </p:ext>
    </p:extLst>
  </p:cSld>
  <p:clrMapOvr>
    <a:masterClrMapping/>
  </p:clrMapOvr>
</p:sld>
</file>

<file path=ppt/theme/theme1.xml><?xml version="1.0" encoding="utf-8"?>
<a:theme xmlns:a="http://schemas.openxmlformats.org/drawingml/2006/main" name="Présentation">
  <a:themeElements>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ème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ème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ème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ème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ème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ème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ème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ème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1920</TotalTime>
  <Words>515</Words>
  <Application>Microsoft Office PowerPoint</Application>
  <PresentationFormat>Affichage à l'écran (4:3)</PresentationFormat>
  <Paragraphs>55</Paragraphs>
  <Slides>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8</vt:i4>
      </vt:variant>
    </vt:vector>
  </HeadingPairs>
  <TitlesOfParts>
    <vt:vector size="12" baseType="lpstr">
      <vt:lpstr>Arial</vt:lpstr>
      <vt:lpstr>Verdana</vt:lpstr>
      <vt:lpstr>Wingdings</vt:lpstr>
      <vt:lpstr>Présentation</vt:lpstr>
      <vt:lpstr>Primes exceptionnelles  COVID 19</vt:lpstr>
      <vt:lpstr>Fondement juridique</vt:lpstr>
      <vt:lpstr>Principe</vt:lpstr>
      <vt:lpstr>Bénéficiaires</vt:lpstr>
      <vt:lpstr>Modalités</vt:lpstr>
      <vt:lpstr>Modalités</vt:lpstr>
      <vt:lpstr>Des modèles de délibération et d’arrêté individuel sont disponibles sur le site cdg61.fr. Ressources documentaires / Carrières/ Documents et fiches pratiques / COVID 19</vt:lpstr>
      <vt:lpstr>Merci de votre attention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page</dc:title>
  <dc:creator>Elodie</dc:creator>
  <cp:lastModifiedBy>Séverine BOULLE</cp:lastModifiedBy>
  <cp:revision>358</cp:revision>
  <dcterms:created xsi:type="dcterms:W3CDTF">2015-05-06T12:32:27Z</dcterms:created>
  <dcterms:modified xsi:type="dcterms:W3CDTF">2020-07-01T12:20:25Z</dcterms:modified>
</cp:coreProperties>
</file>