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92" r:id="rId4"/>
    <p:sldId id="294" r:id="rId5"/>
    <p:sldId id="297" r:id="rId6"/>
    <p:sldId id="295" r:id="rId7"/>
    <p:sldId id="296" r:id="rId8"/>
    <p:sldId id="279" r:id="rId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BD30"/>
    <a:srgbClr val="DD8D23"/>
    <a:srgbClr val="E99E17"/>
    <a:srgbClr val="0067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07" autoAdjust="0"/>
    <p:restoredTop sz="94668" autoAdjust="0"/>
  </p:normalViewPr>
  <p:slideViewPr>
    <p:cSldViewPr>
      <p:cViewPr varScale="1">
        <p:scale>
          <a:sx n="108" d="100"/>
          <a:sy n="108" d="100"/>
        </p:scale>
        <p:origin x="212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7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4777336-571B-42B1-B172-1B6DB53AFFD0}" type="slidenum">
              <a:rPr lang="fr-FR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77336-571B-42B1-B172-1B6DB53AFFD0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dirty="0"/>
          </a:p>
        </p:txBody>
      </p:sp>
      <p:pic>
        <p:nvPicPr>
          <p:cNvPr id="3079" name="Picture 7" descr="Logo CDG 61 Q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79388"/>
            <a:ext cx="1801812" cy="93027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287AE85-6BCA-4CAA-87B9-84CDACD6EB9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8146CC3-EEE2-4E28-AE8E-6FCC7E1DCFDD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0825" y="1412875"/>
            <a:ext cx="424497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24497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35AF75B-C9F5-42B0-B5E6-0CA06D078FCD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3B779B6-2D5C-49EE-B084-5C2D6206207C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B54CB16-3FA8-4BC4-933A-5010D0A3CCAB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EFC0D02-BA1B-4373-81F7-B3AB27FAD81A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89D419D-6601-4329-A316-4AC771C2104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E629AEE-F9E0-4C89-BB7C-52BB088ADC06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01449D0-A972-4115-B44B-1D4C117C09D0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2588" y="188913"/>
            <a:ext cx="2160587" cy="640873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0825" y="188913"/>
            <a:ext cx="6329363" cy="640873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4AEE806-DEF4-46AA-B475-C26091E475B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1520" y="188913"/>
            <a:ext cx="864165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412875"/>
            <a:ext cx="86423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97650"/>
            <a:ext cx="68421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+mn-lt"/>
              </a:defRPr>
            </a:lvl1pPr>
          </a:lstStyle>
          <a:p>
            <a:fld id="{90A8CD93-8148-45FD-8AC1-C2B43B422B29}" type="slidenum">
              <a:rPr lang="fr-FR"/>
              <a:pPr/>
              <a:t>‹N°›</a:t>
            </a:fld>
            <a:endParaRPr lang="fr-FR" dirty="0"/>
          </a:p>
        </p:txBody>
      </p:sp>
      <p:pic>
        <p:nvPicPr>
          <p:cNvPr id="6" name="Image 5" descr="sigle GDG61.png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419975" y="6076950"/>
            <a:ext cx="1724025" cy="7810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342900" indent="-342900" algn="just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just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just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just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  <a:cs typeface="+mn-cs"/>
        </a:defRPr>
      </a:lvl4pPr>
      <a:lvl5pPr marL="20574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5pPr>
      <a:lvl6pPr marL="25146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6pPr>
      <a:lvl7pPr marL="29718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7pPr>
      <a:lvl8pPr marL="34290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8pPr>
      <a:lvl9pPr marL="38862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france.gouv.fr/affichTexte.do;jsessionid=0EA6C9B1F1D4C7B044B0EF21D57F0076.tplgfr22s_2?cidTexte=JORFTEXT000041894324&amp;dateTexte=&amp;oldAction=rechJO&amp;categorieLien=id&amp;idJO=JORFCONT000041893802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2130425"/>
            <a:ext cx="8569325" cy="1470025"/>
          </a:xfrm>
        </p:spPr>
        <p:txBody>
          <a:bodyPr/>
          <a:lstStyle/>
          <a:p>
            <a:r>
              <a:rPr lang="fr-FR" b="1" dirty="0">
                <a:solidFill>
                  <a:srgbClr val="DD8D23"/>
                </a:solidFill>
              </a:rPr>
              <a:t>Majoration des heures complémentaires des agents à temps non complet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3331DEF-87BB-46F0-BED5-D91CFD525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5445224"/>
            <a:ext cx="6400800" cy="622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Tx/>
              <a:buNone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20574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25146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+mn-cs"/>
              </a:defRPr>
            </a:lvl6pPr>
            <a:lvl7pPr marL="29718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+mn-cs"/>
              </a:defRPr>
            </a:lvl7pPr>
            <a:lvl8pPr marL="34290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+mn-cs"/>
              </a:defRPr>
            </a:lvl8pPr>
            <a:lvl9pPr marL="38862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+mn-cs"/>
              </a:defRPr>
            </a:lvl9pPr>
          </a:lstStyle>
          <a:p>
            <a:pPr algn="l"/>
            <a:r>
              <a:rPr lang="fr-FR" sz="2000" u="sng" kern="0" dirty="0"/>
              <a:t>Webinaire du 02/07/2020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46C92-DD4D-4A00-BE0A-B7177F8BA77B}" type="slidenum">
              <a:rPr lang="fr-FR"/>
              <a:pPr/>
              <a:t>2</a:t>
            </a:fld>
            <a:endParaRPr lang="fr-FR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A2BD30"/>
                </a:solidFill>
              </a:rPr>
              <a:t>Fondement juridique</a:t>
            </a:r>
            <a:endParaRPr lang="fr-F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3982" y="1844824"/>
            <a:ext cx="8642350" cy="23762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fr-FR" sz="2000" dirty="0"/>
              <a:t> </a:t>
            </a:r>
            <a:r>
              <a:rPr lang="fr-FR" dirty="0">
                <a:hlinkClick r:id="rId3"/>
              </a:rPr>
              <a:t>décret n°2020-592 du 15 mai 2020</a:t>
            </a:r>
            <a:r>
              <a:rPr lang="fr-FR" dirty="0"/>
              <a:t> relatif aux modalités de calcul et à la majoration de la rémunération des heures complémentaires des agents de la fonction publique territoriale nommés dans des emplois permanents à temps non complet </a:t>
            </a:r>
          </a:p>
          <a:p>
            <a:pPr>
              <a:buNone/>
            </a:pPr>
            <a:endParaRPr lang="fr-FR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46C92-DD4D-4A00-BE0A-B7177F8BA77B}" type="slidenum">
              <a:rPr lang="fr-FR"/>
              <a:pPr/>
              <a:t>3</a:t>
            </a:fld>
            <a:endParaRPr lang="fr-FR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A2BD30"/>
                </a:solidFill>
              </a:rPr>
              <a:t>Principe</a:t>
            </a:r>
            <a:endParaRPr lang="fr-F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340768"/>
            <a:ext cx="8642350" cy="5184775"/>
          </a:xfrm>
        </p:spPr>
        <p:txBody>
          <a:bodyPr/>
          <a:lstStyle/>
          <a:p>
            <a:pPr>
              <a:buNone/>
            </a:pPr>
            <a:endParaRPr lang="fr-FR" sz="2000" dirty="0"/>
          </a:p>
          <a:p>
            <a:pPr>
              <a:buNone/>
            </a:pPr>
            <a:endParaRPr lang="fr-FR" sz="2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41385D5-0617-4D59-A208-264A2B9A6425}"/>
              </a:ext>
            </a:extLst>
          </p:cNvPr>
          <p:cNvSpPr/>
          <p:nvPr/>
        </p:nvSpPr>
        <p:spPr>
          <a:xfrm>
            <a:off x="670727" y="908720"/>
            <a:ext cx="784822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fr-FR" sz="2000" dirty="0"/>
              <a:t>Ce décret précise les modalités de calcul et à la majoration de la rémunération des heures complémentaires des agents de la fonction publique territoriale </a:t>
            </a:r>
            <a:r>
              <a:rPr lang="fr-FR" sz="2000" b="1" u="sng" dirty="0"/>
              <a:t>nommés dans des emplois permanents à temps non complet.</a:t>
            </a:r>
          </a:p>
          <a:p>
            <a:pPr marL="0" indent="0">
              <a:buNone/>
            </a:pPr>
            <a:endParaRPr lang="fr-FR" sz="2000" b="1" u="sng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dirty="0"/>
              <a:t>modalités de calcul et de majoration de l'indemnisation des heures complémentaires, heures accomplies par les agents à temps non complet des collectivités territoriales et de leurs établissements publics au-delà de la durée hebdomadaire de service afférente à leur emploi et inférieures à la durée légale de travail.</a:t>
            </a:r>
          </a:p>
          <a:p>
            <a:endParaRPr lang="fr-FR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b="1" u="sng" dirty="0"/>
              <a:t>possibilité pour l’organe délibérant de prévoir par délibération</a:t>
            </a:r>
            <a:r>
              <a:rPr lang="fr-FR" sz="2000" dirty="0"/>
              <a:t>, une majoration de ces heures complémentaires.</a:t>
            </a:r>
          </a:p>
          <a:p>
            <a:pPr marL="0" indent="0">
              <a:buNone/>
            </a:pPr>
            <a:endParaRPr lang="fr-FR" sz="2000" b="1" u="sng" dirty="0"/>
          </a:p>
          <a:p>
            <a:r>
              <a:rPr lang="fr-FR" sz="2000" dirty="0"/>
              <a:t>Publics concernés : fonctionnaires et agents contractuels des collectivités territoriales et de leurs établissements publics recrutés sur emplois permanents à temps non complet.</a:t>
            </a:r>
          </a:p>
          <a:p>
            <a:pPr marL="0" indent="0">
              <a:buNone/>
            </a:pPr>
            <a:endParaRPr lang="fr-FR" sz="2000" b="1" u="sng" dirty="0"/>
          </a:p>
          <a:p>
            <a:pPr marL="0" indent="0">
              <a:buNone/>
            </a:pPr>
            <a:endParaRPr lang="fr-FR" sz="2000" b="1" u="sng" dirty="0"/>
          </a:p>
          <a:p>
            <a:pPr marL="0" indent="0">
              <a:buNone/>
            </a:pPr>
            <a:endParaRPr lang="fr-FR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46C92-DD4D-4A00-BE0A-B7177F8BA77B}" type="slidenum">
              <a:rPr lang="fr-FR"/>
              <a:pPr/>
              <a:t>4</a:t>
            </a:fld>
            <a:endParaRPr lang="fr-FR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A2BD30"/>
                </a:solidFill>
              </a:rPr>
              <a:t>Modalités de calcul</a:t>
            </a:r>
            <a:endParaRPr lang="fr-F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340768"/>
            <a:ext cx="8642350" cy="5184775"/>
          </a:xfrm>
        </p:spPr>
        <p:txBody>
          <a:bodyPr/>
          <a:lstStyle/>
          <a:p>
            <a:pPr>
              <a:buNone/>
            </a:pPr>
            <a:endParaRPr lang="fr-FR" sz="2000" dirty="0"/>
          </a:p>
          <a:p>
            <a:pPr>
              <a:buNone/>
            </a:pPr>
            <a:endParaRPr lang="fr-FR" sz="2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41385D5-0617-4D59-A208-264A2B9A6425}"/>
              </a:ext>
            </a:extLst>
          </p:cNvPr>
          <p:cNvSpPr/>
          <p:nvPr/>
        </p:nvSpPr>
        <p:spPr>
          <a:xfrm>
            <a:off x="684212" y="1484784"/>
            <a:ext cx="78482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Cette majoration est de 10 % pour chacune des heures complémentaires accomplies dans la limite du dixième des heures hebdomadaires de service afférentes à l’emploi à temps non complet et de 25 % pour les heures suivantes.</a:t>
            </a:r>
          </a:p>
          <a:p>
            <a:endParaRPr lang="fr-FR" sz="2000" dirty="0"/>
          </a:p>
          <a:p>
            <a:r>
              <a:rPr lang="fr-FR" sz="2000" dirty="0"/>
              <a:t>Les heures effectuées au-delà de la durée légale de travail sont rémunérées, le cas échéant, dans les conditions fixées par l’article 2 du décret du 6 septembre 1991 (indemnités horaires pour travaux supplémentaires). </a:t>
            </a:r>
          </a:p>
          <a:p>
            <a:endParaRPr lang="fr-FR" sz="2000" dirty="0"/>
          </a:p>
          <a:p>
            <a:r>
              <a:rPr lang="fr-FR" sz="2000" dirty="0"/>
              <a:t>La rémunération d’une heure complémentaire est déterminée en divisant par 1820 la somme du montant annuel du traitement brut (y compris la NBI éventuelle) (article 2 du décret n° 2020-592)</a:t>
            </a:r>
          </a:p>
          <a:p>
            <a:endParaRPr lang="fr-FR" sz="2000" dirty="0"/>
          </a:p>
          <a:p>
            <a:pPr marL="0" indent="0">
              <a:buNone/>
            </a:pPr>
            <a:endParaRPr lang="fr-FR" sz="2000" b="1" u="sng" dirty="0"/>
          </a:p>
          <a:p>
            <a:pPr marL="0" indent="0">
              <a:buNone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630046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46C92-DD4D-4A00-BE0A-B7177F8BA77B}" type="slidenum">
              <a:rPr lang="fr-FR"/>
              <a:pPr/>
              <a:t>5</a:t>
            </a:fld>
            <a:endParaRPr lang="fr-FR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A2BD30"/>
                </a:solidFill>
              </a:rPr>
              <a:t>Exemple de calcul</a:t>
            </a:r>
            <a:endParaRPr lang="fr-F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340768"/>
            <a:ext cx="8642350" cy="5184775"/>
          </a:xfrm>
        </p:spPr>
        <p:txBody>
          <a:bodyPr/>
          <a:lstStyle/>
          <a:p>
            <a:pPr>
              <a:buNone/>
            </a:pPr>
            <a:endParaRPr lang="fr-FR" sz="2000" dirty="0"/>
          </a:p>
          <a:p>
            <a:pPr>
              <a:buNone/>
            </a:pPr>
            <a:endParaRPr lang="fr-FR" sz="2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41385D5-0617-4D59-A208-264A2B9A6425}"/>
              </a:ext>
            </a:extLst>
          </p:cNvPr>
          <p:cNvSpPr/>
          <p:nvPr/>
        </p:nvSpPr>
        <p:spPr>
          <a:xfrm>
            <a:off x="684212" y="1484784"/>
            <a:ext cx="78482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Exemple : Adjoint technique recruté à 18 heures hebdomadaires effectuant 5 heures complémentaires – 1</a:t>
            </a:r>
            <a:r>
              <a:rPr lang="fr-FR" sz="2000" baseline="30000" dirty="0"/>
              <a:t>er</a:t>
            </a:r>
            <a:r>
              <a:rPr lang="fr-FR" sz="2000" dirty="0"/>
              <a:t> échelon – base horaire de 10,10 euros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fr-FR" sz="2000" dirty="0"/>
          </a:p>
          <a:p>
            <a:endParaRPr lang="fr-F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sz="2000" dirty="0"/>
              <a:t>Majoration de 10% pour le 1/10</a:t>
            </a:r>
            <a:r>
              <a:rPr lang="fr-FR" sz="2000" baseline="30000" dirty="0"/>
              <a:t>ème</a:t>
            </a:r>
            <a:r>
              <a:rPr lang="fr-FR" sz="2000" dirty="0"/>
              <a:t> des heures, soit 1,80 heures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FR" sz="2000" dirty="0"/>
              <a:t>soit 11, 11 euros l’heure complémentaire</a:t>
            </a:r>
          </a:p>
          <a:p>
            <a:pPr lvl="1"/>
            <a:endParaRPr lang="fr-F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sz="2000" dirty="0"/>
              <a:t>Majoration de 25% pour les heures restantes, soit 3,20 heures (5h – 1,80)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FR" sz="2000" dirty="0"/>
              <a:t>Soit 12,62 euros l’heure complémentaire</a:t>
            </a:r>
          </a:p>
          <a:p>
            <a:pPr lvl="1"/>
            <a:endParaRPr lang="fr-FR" sz="2000" dirty="0"/>
          </a:p>
          <a:p>
            <a:pPr lvl="1"/>
            <a:r>
              <a:rPr lang="fr-FR" sz="2000" dirty="0"/>
              <a:t>TOTAL = (1,80 h x 11,11 €) + (3,20 h x 12,62 €) = 60,38 euros</a:t>
            </a:r>
          </a:p>
          <a:p>
            <a:endParaRPr lang="fr-FR" sz="2000" dirty="0"/>
          </a:p>
          <a:p>
            <a:endParaRPr lang="fr-FR" sz="2000" dirty="0"/>
          </a:p>
          <a:p>
            <a:pPr marL="0" indent="0">
              <a:buNone/>
            </a:pPr>
            <a:endParaRPr lang="fr-FR" sz="2000" b="1" u="sng" dirty="0"/>
          </a:p>
          <a:p>
            <a:pPr marL="0" indent="0">
              <a:buNone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398526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46C92-DD4D-4A00-BE0A-B7177F8BA77B}" type="slidenum">
              <a:rPr lang="fr-FR"/>
              <a:pPr/>
              <a:t>6</a:t>
            </a:fld>
            <a:endParaRPr lang="fr-FR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A2BD30"/>
                </a:solidFill>
              </a:rPr>
              <a:t>Moyen de contrôle</a:t>
            </a:r>
            <a:endParaRPr lang="fr-F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340768"/>
            <a:ext cx="8642350" cy="5184775"/>
          </a:xfrm>
        </p:spPr>
        <p:txBody>
          <a:bodyPr/>
          <a:lstStyle/>
          <a:p>
            <a:pPr>
              <a:buNone/>
            </a:pPr>
            <a:endParaRPr lang="fr-FR" sz="2000" dirty="0"/>
          </a:p>
          <a:p>
            <a:pPr>
              <a:buNone/>
            </a:pPr>
            <a:endParaRPr lang="fr-FR" sz="2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41385D5-0617-4D59-A208-264A2B9A6425}"/>
              </a:ext>
            </a:extLst>
          </p:cNvPr>
          <p:cNvSpPr/>
          <p:nvPr/>
        </p:nvSpPr>
        <p:spPr>
          <a:xfrm>
            <a:off x="647886" y="1125538"/>
            <a:ext cx="78482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000" dirty="0"/>
          </a:p>
          <a:p>
            <a:r>
              <a:rPr lang="fr-FR" sz="2000" b="1" u="sng" dirty="0"/>
              <a:t>Rappel</a:t>
            </a:r>
            <a:r>
              <a:rPr lang="fr-FR" sz="2000" dirty="0"/>
              <a:t> : l’accomplissement des heures complémentaires est subordonné à la demande de l’autorité territoriale.</a:t>
            </a:r>
          </a:p>
          <a:p>
            <a:endParaRPr lang="fr-FR" sz="2000" dirty="0"/>
          </a:p>
          <a:p>
            <a:r>
              <a:rPr lang="fr-FR" sz="2000" dirty="0"/>
              <a:t>Le décret rappelle que le recours aux heures complémentaires donnant lieu à indemnisation mensuelle est subordonné à la mise en œuvre par l'employeur de moyens de contrôle automatisé permettant de comptabiliser de façon exacte les heures complémentaires accomplies (badgeuse, feuille d’heures, …)</a:t>
            </a:r>
          </a:p>
          <a:p>
            <a:endParaRPr lang="fr-FR" sz="2000" dirty="0"/>
          </a:p>
          <a:p>
            <a:r>
              <a:rPr lang="fr-FR" sz="2000" dirty="0"/>
              <a:t>Pour les personnels exerçant leur activité hors de leurs locaux de rattachement, un décompte déclaratif contrôlable peut remplacer le dispositif de contrôle automatisé. </a:t>
            </a:r>
          </a:p>
          <a:p>
            <a:endParaRPr lang="fr-FR" sz="2000" dirty="0"/>
          </a:p>
          <a:p>
            <a:pPr marL="0" indent="0">
              <a:buNone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960096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46C92-DD4D-4A00-BE0A-B7177F8BA77B}" type="slidenum">
              <a:rPr lang="fr-FR"/>
              <a:pPr/>
              <a:t>7</a:t>
            </a:fld>
            <a:endParaRPr lang="fr-FR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42106" y="2780928"/>
            <a:ext cx="8641655" cy="936625"/>
          </a:xfrm>
        </p:spPr>
        <p:txBody>
          <a:bodyPr/>
          <a:lstStyle/>
          <a:p>
            <a:r>
              <a:rPr lang="fr-FR" dirty="0">
                <a:solidFill>
                  <a:srgbClr val="A2BD30"/>
                </a:solidFill>
              </a:rPr>
              <a:t>Un modèle de délibération est disponible sur le site cdg61.fr</a:t>
            </a:r>
            <a:br>
              <a:rPr lang="fr-FR" dirty="0">
                <a:solidFill>
                  <a:srgbClr val="A2BD30"/>
                </a:solidFill>
              </a:rPr>
            </a:br>
            <a:r>
              <a:rPr lang="fr-FR" dirty="0">
                <a:solidFill>
                  <a:srgbClr val="A2BD30"/>
                </a:solidFill>
              </a:rPr>
              <a:t>Ressources documentaires / Modèle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78852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B9082E-B291-48D3-AA61-8524F9816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345" y="2852936"/>
            <a:ext cx="8641655" cy="936625"/>
          </a:xfrm>
        </p:spPr>
        <p:txBody>
          <a:bodyPr/>
          <a:lstStyle/>
          <a:p>
            <a:r>
              <a:rPr lang="fr-FR" dirty="0"/>
              <a:t>Merci de votre attention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1B8E5EE-613A-4981-A579-1761C23C01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54CB16-3FA8-4BC4-933A-5010D0A3CCAB}" type="slidenum">
              <a:rPr lang="fr-FR" smtClean="0"/>
              <a:pPr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14686895"/>
      </p:ext>
    </p:extLst>
  </p:cSld>
  <p:clrMapOvr>
    <a:masterClrMapping/>
  </p:clrMapOvr>
</p:sld>
</file>

<file path=ppt/theme/theme1.xml><?xml version="1.0" encoding="utf-8"?>
<a:theme xmlns:a="http://schemas.openxmlformats.org/drawingml/2006/main" name="Présentation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ème Offic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1895</TotalTime>
  <Words>496</Words>
  <Application>Microsoft Office PowerPoint</Application>
  <PresentationFormat>Affichage à l'écran (4:3)</PresentationFormat>
  <Paragraphs>50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Arial</vt:lpstr>
      <vt:lpstr>Verdana</vt:lpstr>
      <vt:lpstr>Wingdings</vt:lpstr>
      <vt:lpstr>Présentation</vt:lpstr>
      <vt:lpstr>Majoration des heures complémentaires des agents à temps non complet</vt:lpstr>
      <vt:lpstr>Fondement juridique</vt:lpstr>
      <vt:lpstr>Principe</vt:lpstr>
      <vt:lpstr>Modalités de calcul</vt:lpstr>
      <vt:lpstr>Exemple de calcul</vt:lpstr>
      <vt:lpstr>Moyen de contrôle</vt:lpstr>
      <vt:lpstr>Un modèle de délibération est disponible sur le site cdg61.fr Ressources documentaires / Modèle</vt:lpstr>
      <vt:lpstr>Merci de votre attention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page</dc:title>
  <dc:creator>Elodie</dc:creator>
  <cp:lastModifiedBy>Séverine BOULLE</cp:lastModifiedBy>
  <cp:revision>360</cp:revision>
  <dcterms:created xsi:type="dcterms:W3CDTF">2015-05-06T12:32:27Z</dcterms:created>
  <dcterms:modified xsi:type="dcterms:W3CDTF">2020-07-01T12:12:35Z</dcterms:modified>
</cp:coreProperties>
</file>