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80" r:id="rId3"/>
    <p:sldId id="282" r:id="rId4"/>
    <p:sldId id="283" r:id="rId5"/>
    <p:sldId id="285" r:id="rId6"/>
    <p:sldId id="284" r:id="rId7"/>
    <p:sldId id="287" r:id="rId8"/>
    <p:sldId id="290" r:id="rId9"/>
    <p:sldId id="281" r:id="rId10"/>
    <p:sldId id="289" r:id="rId11"/>
    <p:sldId id="292" r:id="rId12"/>
    <p:sldId id="288" r:id="rId13"/>
    <p:sldId id="279" r:id="rId14"/>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BD30"/>
    <a:srgbClr val="DD8D23"/>
    <a:srgbClr val="E99E17"/>
    <a:srgbClr val="0067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07" autoAdjust="0"/>
    <p:restoredTop sz="94668" autoAdjust="0"/>
  </p:normalViewPr>
  <p:slideViewPr>
    <p:cSldViewPr>
      <p:cViewPr varScale="1">
        <p:scale>
          <a:sx n="78" d="100"/>
          <a:sy n="78" d="100"/>
        </p:scale>
        <p:origin x="185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17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dirty="0"/>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dirty="0"/>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dirty="0"/>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4777336-571B-42B1-B172-1B6DB53AFFD0}" type="slidenum">
              <a:rPr lang="fr-FR"/>
              <a:pPr/>
              <a:t>‹N°›</a:t>
            </a:fld>
            <a:endParaRPr lang="fr-FR"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25"/>
            <a:ext cx="7772400" cy="1470025"/>
          </a:xfrm>
        </p:spPr>
        <p:txBody>
          <a:bodyPr/>
          <a:lstStyle>
            <a:lvl1pPr>
              <a:defRPr/>
            </a:lvl1pPr>
          </a:lstStyle>
          <a:p>
            <a:r>
              <a:rPr lang="fr-FR"/>
              <a:t>Cliquez pour modifier le style du titre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fr-FR"/>
              <a:t>Cliquez pour modifier le style des sous-titres du masque</a:t>
            </a:r>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fr-FR" dirty="0"/>
          </a:p>
        </p:txBody>
      </p:sp>
      <p:pic>
        <p:nvPicPr>
          <p:cNvPr id="3079" name="Picture 7" descr="Logo CDG 61 Q"/>
          <p:cNvPicPr>
            <a:picLocks noChangeAspect="1" noChangeArrowheads="1"/>
          </p:cNvPicPr>
          <p:nvPr userDrawn="1"/>
        </p:nvPicPr>
        <p:blipFill>
          <a:blip r:embed="rId2" cstate="print"/>
          <a:srcRect/>
          <a:stretch>
            <a:fillRect/>
          </a:stretch>
        </p:blipFill>
        <p:spPr bwMode="auto">
          <a:xfrm>
            <a:off x="179388" y="179388"/>
            <a:ext cx="1801812" cy="9302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2287AE85-6BCA-4CAA-87B9-84CDACD6EB92}" type="slidenum">
              <a:rPr lang="fr-FR"/>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Espace réservé du numéro de diapositive 3"/>
          <p:cNvSpPr>
            <a:spLocks noGrp="1"/>
          </p:cNvSpPr>
          <p:nvPr>
            <p:ph type="sldNum" sz="quarter" idx="10"/>
          </p:nvPr>
        </p:nvSpPr>
        <p:spPr/>
        <p:txBody>
          <a:bodyPr/>
          <a:lstStyle>
            <a:lvl1pPr>
              <a:defRPr/>
            </a:lvl1pPr>
          </a:lstStyle>
          <a:p>
            <a:fld id="{C8146CC3-EEE2-4E28-AE8E-6FCC7E1DCFDD}" type="slidenum">
              <a:rPr lang="fr-FR"/>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250825"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numéro de diapositive 4"/>
          <p:cNvSpPr>
            <a:spLocks noGrp="1"/>
          </p:cNvSpPr>
          <p:nvPr>
            <p:ph type="sldNum" sz="quarter" idx="10"/>
          </p:nvPr>
        </p:nvSpPr>
        <p:spPr/>
        <p:txBody>
          <a:bodyPr/>
          <a:lstStyle>
            <a:lvl1pPr>
              <a:defRPr/>
            </a:lvl1pPr>
          </a:lstStyle>
          <a:p>
            <a:fld id="{D35AF75B-C9F5-42B0-B5E6-0CA06D078FCD}" type="slidenum">
              <a:rPr lang="fr-FR"/>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u numéro de diapositive 6"/>
          <p:cNvSpPr>
            <a:spLocks noGrp="1"/>
          </p:cNvSpPr>
          <p:nvPr>
            <p:ph type="sldNum" sz="quarter" idx="10"/>
          </p:nvPr>
        </p:nvSpPr>
        <p:spPr/>
        <p:txBody>
          <a:bodyPr/>
          <a:lstStyle>
            <a:lvl1pPr>
              <a:defRPr/>
            </a:lvl1pPr>
          </a:lstStyle>
          <a:p>
            <a:fld id="{43B779B6-2D5C-49EE-B084-5C2D6206207C}" type="slidenum">
              <a:rPr lang="fr-FR"/>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numéro de diapositive 2"/>
          <p:cNvSpPr>
            <a:spLocks noGrp="1"/>
          </p:cNvSpPr>
          <p:nvPr>
            <p:ph type="sldNum" sz="quarter" idx="10"/>
          </p:nvPr>
        </p:nvSpPr>
        <p:spPr/>
        <p:txBody>
          <a:bodyPr/>
          <a:lstStyle>
            <a:lvl1pPr>
              <a:defRPr/>
            </a:lvl1pPr>
          </a:lstStyle>
          <a:p>
            <a:fld id="{7B54CB16-3FA8-4BC4-933A-5010D0A3CCAB}" type="slidenum">
              <a:rPr lang="fr-FR"/>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0"/>
          </p:nvPr>
        </p:nvSpPr>
        <p:spPr/>
        <p:txBody>
          <a:bodyPr/>
          <a:lstStyle>
            <a:lvl1pPr>
              <a:defRPr/>
            </a:lvl1pPr>
          </a:lstStyle>
          <a:p>
            <a:fld id="{0EFC0D02-BA1B-4373-81F7-B3AB27FAD81A}" type="slidenum">
              <a:rPr lang="fr-FR"/>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789D419D-6601-4329-A316-4AC771C21042}" type="slidenum">
              <a:rPr lang="fr-FR"/>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3E629AEE-F9E0-4C89-BB7C-52BB088ADC06}" type="slidenum">
              <a:rPr lang="fr-FR"/>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001449D0-A972-4115-B44B-1D4C117C09D0}" type="slidenum">
              <a:rPr lang="fr-FR"/>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32588" y="188913"/>
            <a:ext cx="2160587" cy="6408737"/>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250825" y="188913"/>
            <a:ext cx="6329363" cy="640873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A4AEE806-DEF4-46AA-B475-C26091E475B2}" type="slidenum">
              <a:rPr lang="fr-FR"/>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1520" y="188913"/>
            <a:ext cx="8641655"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1027" name="Rectangle 3"/>
          <p:cNvSpPr>
            <a:spLocks noGrp="1" noChangeArrowheads="1"/>
          </p:cNvSpPr>
          <p:nvPr>
            <p:ph type="body" idx="1"/>
          </p:nvPr>
        </p:nvSpPr>
        <p:spPr bwMode="auto">
          <a:xfrm>
            <a:off x="250825" y="1412875"/>
            <a:ext cx="8642350" cy="5184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30" name="Rectangle 6"/>
          <p:cNvSpPr>
            <a:spLocks noGrp="1" noChangeArrowheads="1"/>
          </p:cNvSpPr>
          <p:nvPr>
            <p:ph type="sldNum" sz="quarter" idx="4"/>
          </p:nvPr>
        </p:nvSpPr>
        <p:spPr bwMode="auto">
          <a:xfrm>
            <a:off x="0" y="6597650"/>
            <a:ext cx="684212" cy="260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800">
                <a:latin typeface="+mn-lt"/>
              </a:defRPr>
            </a:lvl1pPr>
          </a:lstStyle>
          <a:p>
            <a:fld id="{90A8CD93-8148-45FD-8AC1-C2B43B422B29}" type="slidenum">
              <a:rPr lang="fr-FR"/>
              <a:pPr/>
              <a:t>‹N°›</a:t>
            </a:fld>
            <a:endParaRPr lang="fr-FR" dirty="0"/>
          </a:p>
        </p:txBody>
      </p:sp>
      <p:pic>
        <p:nvPicPr>
          <p:cNvPr id="6" name="Image 5" descr="sigle GDG61.png"/>
          <p:cNvPicPr/>
          <p:nvPr/>
        </p:nvPicPr>
        <p:blipFill>
          <a:blip r:embed="rId13" cstate="print"/>
          <a:stretch>
            <a:fillRect/>
          </a:stretch>
        </p:blipFill>
        <p:spPr>
          <a:xfrm>
            <a:off x="7419975" y="6076950"/>
            <a:ext cx="1724025" cy="7810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p:titleStyle>
    <p:bodyStyle>
      <a:lvl1pPr marL="342900" indent="-342900" algn="just"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0825" y="2130425"/>
            <a:ext cx="8569325" cy="1470025"/>
          </a:xfrm>
        </p:spPr>
        <p:txBody>
          <a:bodyPr/>
          <a:lstStyle/>
          <a:p>
            <a:r>
              <a:rPr lang="fr-FR" b="1" dirty="0">
                <a:solidFill>
                  <a:srgbClr val="DD8D23"/>
                </a:solidFill>
              </a:rPr>
              <a:t>COMPTE PERSONNEL DE FORMATION (CPF)</a:t>
            </a:r>
          </a:p>
        </p:txBody>
      </p:sp>
      <p:sp>
        <p:nvSpPr>
          <p:cNvPr id="2051" name="Rectangle 3"/>
          <p:cNvSpPr>
            <a:spLocks noGrp="1" noChangeArrowheads="1"/>
          </p:cNvSpPr>
          <p:nvPr>
            <p:ph type="subTitle" idx="1"/>
          </p:nvPr>
        </p:nvSpPr>
        <p:spPr>
          <a:xfrm>
            <a:off x="1371600" y="3886200"/>
            <a:ext cx="6400800" cy="622920"/>
          </a:xfrm>
        </p:spPr>
        <p:txBody>
          <a:bodyPr/>
          <a:lstStyle/>
          <a:p>
            <a:r>
              <a:rPr lang="fr-FR" dirty="0"/>
              <a:t>Les nouveautés au 01/01/2020</a:t>
            </a:r>
          </a:p>
        </p:txBody>
      </p:sp>
      <p:sp>
        <p:nvSpPr>
          <p:cNvPr id="4" name="Rectangle 3">
            <a:extLst>
              <a:ext uri="{FF2B5EF4-FFF2-40B4-BE49-F238E27FC236}">
                <a16:creationId xmlns:a16="http://schemas.microsoft.com/office/drawing/2014/main" id="{53331DEF-87BB-46F0-BED5-D91CFD525A50}"/>
              </a:ext>
            </a:extLst>
          </p:cNvPr>
          <p:cNvSpPr txBox="1">
            <a:spLocks noChangeArrowheads="1"/>
          </p:cNvSpPr>
          <p:nvPr/>
        </p:nvSpPr>
        <p:spPr bwMode="auto">
          <a:xfrm>
            <a:off x="323528" y="5445224"/>
            <a:ext cx="6400800" cy="6229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Tx/>
              <a:buNone/>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a:lstStyle>
          <a:p>
            <a:pPr algn="l"/>
            <a:r>
              <a:rPr lang="fr-FR" sz="2000" u="sng" kern="0" dirty="0"/>
              <a:t>Webinaire du 01/01/2020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b="1" dirty="0">
                <a:solidFill>
                  <a:srgbClr val="A2BD30"/>
                </a:solidFill>
              </a:rPr>
              <a:t>Fondement juridique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2</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marL="514350" indent="-514350" algn="just">
              <a:buFont typeface="Wingdings" panose="05000000000000000000" pitchFamily="2" charset="2"/>
              <a:buChar char="§"/>
            </a:pPr>
            <a:r>
              <a:rPr lang="fr-FR" sz="2800" kern="0" dirty="0">
                <a:solidFill>
                  <a:schemeClr val="tx1"/>
                </a:solidFill>
              </a:rPr>
              <a:t>Décret 2017-928 du 6 mai 2017 relatif à la mise en œuvre du compte personnel d’activité dans la fonction publique et à la formation professionnelle tout au long de la vie </a:t>
            </a:r>
          </a:p>
          <a:p>
            <a:pPr marL="514350" indent="-514350" algn="just">
              <a:buFont typeface="Wingdings" panose="05000000000000000000" pitchFamily="2" charset="2"/>
              <a:buChar char="§"/>
            </a:pPr>
            <a:r>
              <a:rPr lang="fr-FR" sz="2800" kern="0" dirty="0">
                <a:solidFill>
                  <a:schemeClr val="tx1"/>
                </a:solidFill>
              </a:rPr>
              <a:t>Modifié par le décret 2019-1392 du 17 décembre 2019 publié le 19 décembre</a:t>
            </a:r>
          </a:p>
          <a:p>
            <a:pPr marL="514350" indent="-514350" algn="just">
              <a:buFont typeface="Wingdings" panose="05000000000000000000" pitchFamily="2" charset="2"/>
              <a:buChar char="§"/>
            </a:pPr>
            <a:r>
              <a:rPr lang="fr-FR" sz="2800" kern="0" dirty="0">
                <a:solidFill>
                  <a:schemeClr val="tx1"/>
                </a:solidFill>
              </a:rPr>
              <a:t>En application de l’article 58 de la loi TFP du Aout 2019 </a:t>
            </a:r>
          </a:p>
          <a:p>
            <a:pPr marL="1885950" lvl="3" indent="-514350" algn="l">
              <a:buFont typeface="Wingdings" panose="05000000000000000000" pitchFamily="2" charset="2"/>
              <a:buChar char="Ø"/>
            </a:pPr>
            <a:r>
              <a:rPr lang="fr-FR" sz="2800" kern="0" dirty="0">
                <a:solidFill>
                  <a:srgbClr val="C00000"/>
                </a:solidFill>
              </a:rPr>
              <a:t>Effet au 01/01/2020</a:t>
            </a:r>
          </a:p>
          <a:p>
            <a:pPr marL="1885950" lvl="3" indent="-514350" algn="l">
              <a:buFont typeface="Wingdings" panose="05000000000000000000" pitchFamily="2" charset="2"/>
              <a:buChar char="Ø"/>
            </a:pPr>
            <a:endParaRPr lang="fr-FR" sz="2800" kern="0" dirty="0">
              <a:solidFill>
                <a:schemeClr val="tx1"/>
              </a:solidFill>
            </a:endParaRPr>
          </a:p>
        </p:txBody>
      </p:sp>
    </p:spTree>
    <p:extLst>
      <p:ext uri="{BB962C8B-B14F-4D97-AF65-F5344CB8AC3E}">
        <p14:creationId xmlns:p14="http://schemas.microsoft.com/office/powerpoint/2010/main" val="335106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L’alimentation des droits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3</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L’alimentation du CPF s’effectue à la fin de chaque année</a:t>
            </a:r>
          </a:p>
          <a:p>
            <a:pPr algn="just"/>
            <a:r>
              <a:rPr lang="fr-FR" sz="2800" kern="0" dirty="0">
                <a:solidFill>
                  <a:schemeClr val="tx1"/>
                </a:solidFill>
              </a:rPr>
              <a:t>Dans les proportions suivantes : </a:t>
            </a:r>
          </a:p>
          <a:p>
            <a:pPr marL="457200" indent="-457200" algn="just">
              <a:buFont typeface="Arial" panose="020B0604020202020204" pitchFamily="34" charset="0"/>
              <a:buChar char="•"/>
            </a:pPr>
            <a:r>
              <a:rPr lang="fr-FR" sz="2800" kern="0" dirty="0">
                <a:solidFill>
                  <a:schemeClr val="tx1"/>
                </a:solidFill>
              </a:rPr>
              <a:t>25H maximum au titre de chaque année civile ( au lieu de 24H jusqu’à 120 H et 12 H jusqu’à 150H)</a:t>
            </a:r>
          </a:p>
          <a:p>
            <a:pPr marL="457200" indent="-457200" algn="just">
              <a:buFont typeface="Arial" panose="020B0604020202020204" pitchFamily="34" charset="0"/>
              <a:buChar char="•"/>
            </a:pPr>
            <a:r>
              <a:rPr lang="fr-FR" sz="2800" kern="0" dirty="0">
                <a:solidFill>
                  <a:schemeClr val="tx1"/>
                </a:solidFill>
              </a:rPr>
              <a:t>Plafond : 150H</a:t>
            </a:r>
          </a:p>
          <a:p>
            <a:pPr algn="just"/>
            <a:endParaRPr lang="fr-FR" sz="2800" kern="0" dirty="0">
              <a:solidFill>
                <a:schemeClr val="tx1"/>
              </a:solidFill>
            </a:endParaRPr>
          </a:p>
          <a:p>
            <a:pPr marL="457200" indent="614363" algn="l">
              <a:buFont typeface="Wingdings" panose="05000000000000000000" pitchFamily="2" charset="2"/>
              <a:buChar char="v"/>
            </a:pPr>
            <a:r>
              <a:rPr lang="fr-FR" sz="2800" kern="0" dirty="0">
                <a:solidFill>
                  <a:schemeClr val="tx1"/>
                </a:solidFill>
              </a:rPr>
              <a:t>Au prorata du temps travaillé</a:t>
            </a:r>
          </a:p>
          <a:p>
            <a:pPr marL="457200" indent="614363" algn="l">
              <a:buFont typeface="Wingdings" panose="05000000000000000000" pitchFamily="2" charset="2"/>
              <a:buChar char="v"/>
            </a:pPr>
            <a:r>
              <a:rPr lang="fr-FR" sz="2800" kern="0" dirty="0">
                <a:solidFill>
                  <a:schemeClr val="tx1"/>
                </a:solidFill>
              </a:rPr>
              <a:t>Temps partiel assimilé au temps complet</a:t>
            </a:r>
          </a:p>
          <a:p>
            <a:pPr algn="just"/>
            <a:r>
              <a:rPr lang="fr-FR" sz="2800" kern="0" dirty="0">
                <a:solidFill>
                  <a:schemeClr val="tx1"/>
                </a:solidFill>
              </a:rPr>
              <a:t> </a:t>
            </a:r>
          </a:p>
        </p:txBody>
      </p:sp>
    </p:spTree>
    <p:extLst>
      <p:ext uri="{BB962C8B-B14F-4D97-AF65-F5344CB8AC3E}">
        <p14:creationId xmlns:p14="http://schemas.microsoft.com/office/powerpoint/2010/main" val="464421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L’alimentation des droits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4</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Disposition dérogatoire pour les fonctionnaires de catégorie C, de niveau inférieur au CAP</a:t>
            </a:r>
          </a:p>
          <a:p>
            <a:pPr algn="just"/>
            <a:endParaRPr lang="fr-FR" sz="2800" kern="0" dirty="0">
              <a:solidFill>
                <a:schemeClr val="tx1"/>
              </a:solidFill>
            </a:endParaRPr>
          </a:p>
          <a:p>
            <a:pPr algn="just"/>
            <a:r>
              <a:rPr lang="fr-FR" sz="2800" kern="0" dirty="0">
                <a:solidFill>
                  <a:schemeClr val="tx1"/>
                </a:solidFill>
              </a:rPr>
              <a:t>Dans les proportions suivantes : </a:t>
            </a:r>
          </a:p>
          <a:p>
            <a:pPr marL="457200" indent="-457200" algn="just">
              <a:buFont typeface="Arial" panose="020B0604020202020204" pitchFamily="34" charset="0"/>
              <a:buChar char="•"/>
            </a:pPr>
            <a:r>
              <a:rPr lang="fr-FR" sz="2800" kern="0" dirty="0">
                <a:solidFill>
                  <a:schemeClr val="tx1"/>
                </a:solidFill>
              </a:rPr>
              <a:t>50 heures maximum au titre de chaque année civile ( au lieu de 48 heures)</a:t>
            </a:r>
          </a:p>
          <a:p>
            <a:pPr marL="457200" indent="-457200" algn="just">
              <a:buFont typeface="Arial" panose="020B0604020202020204" pitchFamily="34" charset="0"/>
              <a:buChar char="•"/>
            </a:pPr>
            <a:r>
              <a:rPr lang="fr-FR" sz="2800" kern="0" dirty="0">
                <a:solidFill>
                  <a:schemeClr val="tx1"/>
                </a:solidFill>
              </a:rPr>
              <a:t>Plafond : 400 heures </a:t>
            </a:r>
          </a:p>
        </p:txBody>
      </p:sp>
    </p:spTree>
    <p:extLst>
      <p:ext uri="{BB962C8B-B14F-4D97-AF65-F5344CB8AC3E}">
        <p14:creationId xmlns:p14="http://schemas.microsoft.com/office/powerpoint/2010/main" val="2231375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Monétisation des droits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5</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72991" y="1597405"/>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Ainsi, à compter du 1</a:t>
            </a:r>
            <a:r>
              <a:rPr lang="fr-FR" sz="2800" kern="0" baseline="30000" dirty="0">
                <a:solidFill>
                  <a:schemeClr val="tx1"/>
                </a:solidFill>
              </a:rPr>
              <a:t>er</a:t>
            </a:r>
            <a:r>
              <a:rPr lang="fr-FR" sz="2800" kern="0" dirty="0">
                <a:solidFill>
                  <a:schemeClr val="tx1"/>
                </a:solidFill>
              </a:rPr>
              <a:t> janvier 2020, les droits acquis dans le secteur privé (comptabilisés en euros) sont convertis en heures pour une utilisation dans le secteur public et inversement si un agent veut utiliser dans le secteur privé des droits acquis dans le public.</a:t>
            </a:r>
          </a:p>
          <a:p>
            <a:pPr algn="just"/>
            <a:r>
              <a:rPr lang="fr-FR" sz="2800" kern="0" dirty="0">
                <a:solidFill>
                  <a:schemeClr val="tx1"/>
                </a:solidFill>
              </a:rPr>
              <a:t>Limite : plafond 150 heures</a:t>
            </a:r>
          </a:p>
          <a:p>
            <a:pPr algn="just"/>
            <a:endParaRPr lang="fr-FR" sz="2800" kern="0" dirty="0">
              <a:solidFill>
                <a:schemeClr val="tx1"/>
              </a:solidFill>
            </a:endParaRPr>
          </a:p>
          <a:p>
            <a:pPr algn="just"/>
            <a:r>
              <a:rPr lang="fr-FR" sz="1600" kern="0" dirty="0">
                <a:solidFill>
                  <a:schemeClr val="tx1"/>
                </a:solidFill>
              </a:rPr>
              <a:t>Si un titulaire exerce concomitamment une activité publique et privée ouvrant des droits alimentés en euros et en heures, il utilise ses droits acquis en euros ou en heures en fonction de son activité principale, si même quotité, utilisation indifférente.</a:t>
            </a:r>
          </a:p>
          <a:p>
            <a:pPr algn="just"/>
            <a:endParaRPr lang="fr-FR" sz="2800" kern="0" dirty="0">
              <a:solidFill>
                <a:schemeClr val="tx1"/>
              </a:solidFill>
            </a:endParaRPr>
          </a:p>
        </p:txBody>
      </p:sp>
    </p:spTree>
    <p:extLst>
      <p:ext uri="{BB962C8B-B14F-4D97-AF65-F5344CB8AC3E}">
        <p14:creationId xmlns:p14="http://schemas.microsoft.com/office/powerpoint/2010/main" val="1434131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Monétisation des droits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6</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72991" y="1597405"/>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Conversion des droits du CPF en heures ou en euros</a:t>
            </a:r>
          </a:p>
          <a:p>
            <a:pPr algn="just"/>
            <a:endParaRPr lang="fr-FR" sz="2800" kern="0" dirty="0">
              <a:solidFill>
                <a:schemeClr val="tx1"/>
              </a:solidFill>
            </a:endParaRPr>
          </a:p>
          <a:p>
            <a:r>
              <a:rPr lang="fr-FR" sz="2800" kern="0" dirty="0">
                <a:solidFill>
                  <a:schemeClr val="tx1"/>
                </a:solidFill>
              </a:rPr>
              <a:t>1 heure Public			15 € Privé</a:t>
            </a:r>
          </a:p>
          <a:p>
            <a:pPr algn="just"/>
            <a:endParaRPr lang="fr-FR" sz="2800" kern="0" dirty="0">
              <a:solidFill>
                <a:schemeClr val="tx1"/>
              </a:solidFill>
            </a:endParaRPr>
          </a:p>
        </p:txBody>
      </p:sp>
      <p:sp>
        <p:nvSpPr>
          <p:cNvPr id="5" name="Flèche : double flèche horizontale 4">
            <a:extLst>
              <a:ext uri="{FF2B5EF4-FFF2-40B4-BE49-F238E27FC236}">
                <a16:creationId xmlns:a16="http://schemas.microsoft.com/office/drawing/2014/main" id="{3B38A616-2860-4EDA-8215-71C147018BE2}"/>
              </a:ext>
            </a:extLst>
          </p:cNvPr>
          <p:cNvSpPr/>
          <p:nvPr/>
        </p:nvSpPr>
        <p:spPr>
          <a:xfrm>
            <a:off x="4572000" y="4293096"/>
            <a:ext cx="864096" cy="2880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43099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Monétisation des droits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7</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72991" y="1597405"/>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Pas de conversion en euros pour un agent public qui reste dans la fonction publique</a:t>
            </a:r>
          </a:p>
          <a:p>
            <a:pPr algn="just"/>
            <a:endParaRPr lang="fr-FR" sz="2800" kern="0" dirty="0">
              <a:solidFill>
                <a:schemeClr val="tx1"/>
              </a:solidFill>
            </a:endParaRPr>
          </a:p>
          <a:p>
            <a:pPr algn="just"/>
            <a:r>
              <a:rPr lang="fr-FR" sz="2800" kern="0" dirty="0">
                <a:solidFill>
                  <a:schemeClr val="tx1"/>
                </a:solidFill>
              </a:rPr>
              <a:t>Même si son projet professionnel le destine au secteur privé</a:t>
            </a:r>
          </a:p>
        </p:txBody>
      </p:sp>
    </p:spTree>
    <p:extLst>
      <p:ext uri="{BB962C8B-B14F-4D97-AF65-F5344CB8AC3E}">
        <p14:creationId xmlns:p14="http://schemas.microsoft.com/office/powerpoint/2010/main" val="356967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délibération</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8</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Le CPF ne nécessite pas que l’organe délibérant prenne une délibération pour le mettre en place.</a:t>
            </a:r>
          </a:p>
          <a:p>
            <a:pPr algn="just"/>
            <a:endParaRPr lang="fr-FR" sz="2800" dirty="0"/>
          </a:p>
          <a:p>
            <a:pPr algn="just"/>
            <a:r>
              <a:rPr lang="fr-FR" sz="2800" dirty="0"/>
              <a:t>L'absence de délibération ne peut avoir pour effet de priver le fonctionnaire du droit au CPF.</a:t>
            </a:r>
          </a:p>
          <a:p>
            <a:pPr algn="just"/>
            <a:endParaRPr lang="fr-FR" sz="2800" dirty="0"/>
          </a:p>
        </p:txBody>
      </p:sp>
    </p:spTree>
    <p:extLst>
      <p:ext uri="{BB962C8B-B14F-4D97-AF65-F5344CB8AC3E}">
        <p14:creationId xmlns:p14="http://schemas.microsoft.com/office/powerpoint/2010/main" val="1498334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délibération</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9</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67198" y="1701477"/>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La délibération peut garantir une </a:t>
            </a:r>
            <a:r>
              <a:rPr lang="fr-FR" sz="2800" b="1" dirty="0"/>
              <a:t>équité de traitement </a:t>
            </a:r>
            <a:r>
              <a:rPr lang="fr-FR" sz="2800" dirty="0"/>
              <a:t>dans l’instruction des demandes et doit conduire à définir une procédure lisible et précise</a:t>
            </a:r>
          </a:p>
        </p:txBody>
      </p:sp>
    </p:spTree>
    <p:extLst>
      <p:ext uri="{BB962C8B-B14F-4D97-AF65-F5344CB8AC3E}">
        <p14:creationId xmlns:p14="http://schemas.microsoft.com/office/powerpoint/2010/main" val="1182773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délibération</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10</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39599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La délibération détaille</a:t>
            </a:r>
            <a:r>
              <a:rPr lang="fr-FR" sz="2800" b="1" dirty="0"/>
              <a:t> les modalités </a:t>
            </a:r>
            <a:r>
              <a:rPr lang="fr-FR" sz="2800" dirty="0"/>
              <a:t>de fonctionnement et de prise en charge par la collectivité, ainsi que le plafonnement, le cas échéant, de la prise en charge financière des </a:t>
            </a:r>
            <a:r>
              <a:rPr lang="fr-FR" sz="2800" b="1" dirty="0"/>
              <a:t>frais pédagogiques et des frais de déplacement.</a:t>
            </a:r>
            <a:endParaRPr lang="fr-FR" sz="2800" kern="0" dirty="0">
              <a:solidFill>
                <a:schemeClr val="tx1"/>
              </a:solidFill>
            </a:endParaRPr>
          </a:p>
        </p:txBody>
      </p:sp>
    </p:spTree>
    <p:extLst>
      <p:ext uri="{BB962C8B-B14F-4D97-AF65-F5344CB8AC3E}">
        <p14:creationId xmlns:p14="http://schemas.microsoft.com/office/powerpoint/2010/main" val="4213394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délibération</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11</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340768"/>
            <a:ext cx="8641655" cy="4968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1800" b="1" dirty="0"/>
              <a:t>Déterminer les modalités de prise en charge</a:t>
            </a:r>
          </a:p>
          <a:p>
            <a:r>
              <a:rPr lang="fr-FR" sz="1800" b="1" dirty="0"/>
              <a:t>des frais pédagogiques et de déplacements</a:t>
            </a:r>
          </a:p>
          <a:p>
            <a:endParaRPr lang="fr-FR" sz="1800" b="1" dirty="0"/>
          </a:p>
          <a:p>
            <a:pPr algn="l"/>
            <a:r>
              <a:rPr lang="fr-FR" sz="1800" b="1" dirty="0"/>
              <a:t>Frais pédagogiques </a:t>
            </a:r>
            <a:r>
              <a:rPr lang="fr-FR" sz="1800" dirty="0"/>
              <a:t>: plafond déterminé par délibération</a:t>
            </a:r>
          </a:p>
          <a:p>
            <a:pPr algn="l"/>
            <a:endParaRPr lang="fr-FR" sz="1800" dirty="0"/>
          </a:p>
          <a:p>
            <a:pPr algn="l"/>
            <a:r>
              <a:rPr lang="fr-FR" sz="1800" dirty="0"/>
              <a:t>Un taux horaire : soit une heure de CPF égale X euros max (Ex : 10€ de l’heure de formation CPF)</a:t>
            </a:r>
          </a:p>
          <a:p>
            <a:pPr algn="l"/>
            <a:r>
              <a:rPr lang="fr-FR" sz="1800" dirty="0"/>
              <a:t>Et/ou Plafond par an pour la collectivité (Ex : 5000€ par an pour la collectivité – par projet (2000€ maximum par projet)</a:t>
            </a:r>
          </a:p>
          <a:p>
            <a:pPr algn="l"/>
            <a:r>
              <a:rPr lang="fr-FR" sz="1800" dirty="0"/>
              <a:t>Et/ou Plafond ou pourcentage du cout des frais pédagogiques par projet (Ex 20% du cout des frais pédagogiques)</a:t>
            </a:r>
          </a:p>
          <a:p>
            <a:pPr algn="l"/>
            <a:r>
              <a:rPr lang="fr-FR" sz="1800" dirty="0"/>
              <a:t> Ou Prise en charge de la totalité</a:t>
            </a:r>
          </a:p>
          <a:p>
            <a:endParaRPr lang="fr-FR" sz="1800" dirty="0"/>
          </a:p>
          <a:p>
            <a:pPr algn="l"/>
            <a:r>
              <a:rPr lang="fr-FR" sz="1800" b="1" dirty="0"/>
              <a:t>Frais de déplacement </a:t>
            </a:r>
            <a:r>
              <a:rPr lang="fr-FR" sz="1800" dirty="0"/>
              <a:t>:</a:t>
            </a:r>
          </a:p>
          <a:p>
            <a:r>
              <a:rPr lang="fr-FR" sz="1800" dirty="0"/>
              <a:t>Prise en charge de la totalité des frais</a:t>
            </a:r>
          </a:p>
          <a:p>
            <a:r>
              <a:rPr lang="fr-FR" sz="1800" dirty="0"/>
              <a:t>Prise en charge à hauteur de … € par action de formation</a:t>
            </a:r>
          </a:p>
          <a:p>
            <a:r>
              <a:rPr lang="fr-FR" sz="1800" dirty="0"/>
              <a:t>Prise en charge de ...% des frais</a:t>
            </a:r>
          </a:p>
          <a:p>
            <a:r>
              <a:rPr lang="fr-FR" sz="1800" dirty="0"/>
              <a:t>Pas de prise en charge</a:t>
            </a:r>
          </a:p>
        </p:txBody>
      </p:sp>
    </p:spTree>
    <p:extLst>
      <p:ext uri="{BB962C8B-B14F-4D97-AF65-F5344CB8AC3E}">
        <p14:creationId xmlns:p14="http://schemas.microsoft.com/office/powerpoint/2010/main" val="1621642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clôture du compte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12</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Désormais, lorsqu’un agent a fait valoir ses droits à la retraite:</a:t>
            </a:r>
          </a:p>
          <a:p>
            <a:pPr algn="just"/>
            <a:r>
              <a:rPr lang="fr-FR" sz="2800" kern="0" dirty="0">
                <a:solidFill>
                  <a:schemeClr val="tx1"/>
                </a:solidFill>
              </a:rPr>
              <a:t>- le CPF cesse d’être alimenté </a:t>
            </a:r>
          </a:p>
          <a:p>
            <a:pPr algn="just"/>
            <a:endParaRPr lang="fr-FR" sz="2800" kern="0" dirty="0">
              <a:solidFill>
                <a:schemeClr val="tx1"/>
              </a:solidFill>
            </a:endParaRPr>
          </a:p>
          <a:p>
            <a:pPr algn="just"/>
            <a:r>
              <a:rPr lang="fr-FR" sz="2800" kern="0" dirty="0">
                <a:solidFill>
                  <a:schemeClr val="tx1"/>
                </a:solidFill>
              </a:rPr>
              <a:t>- les droits qui y sont inscrits ne peuvent plus être utilisés.</a:t>
            </a:r>
          </a:p>
        </p:txBody>
      </p:sp>
    </p:spTree>
    <p:extLst>
      <p:ext uri="{BB962C8B-B14F-4D97-AF65-F5344CB8AC3E}">
        <p14:creationId xmlns:p14="http://schemas.microsoft.com/office/powerpoint/2010/main" val="76813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B9082E-B291-48D3-AA61-8524F9816B76}"/>
              </a:ext>
            </a:extLst>
          </p:cNvPr>
          <p:cNvSpPr>
            <a:spLocks noGrp="1"/>
          </p:cNvSpPr>
          <p:nvPr>
            <p:ph type="title"/>
          </p:nvPr>
        </p:nvSpPr>
        <p:spPr>
          <a:xfrm>
            <a:off x="502345" y="2852936"/>
            <a:ext cx="8641655" cy="936625"/>
          </a:xfrm>
        </p:spPr>
        <p:txBody>
          <a:bodyPr/>
          <a:lstStyle/>
          <a:p>
            <a:r>
              <a:rPr lang="fr-FR" dirty="0"/>
              <a:t>Merci de votre attention</a:t>
            </a:r>
          </a:p>
        </p:txBody>
      </p:sp>
      <p:sp>
        <p:nvSpPr>
          <p:cNvPr id="3" name="Espace réservé du numéro de diapositive 2">
            <a:extLst>
              <a:ext uri="{FF2B5EF4-FFF2-40B4-BE49-F238E27FC236}">
                <a16:creationId xmlns:a16="http://schemas.microsoft.com/office/drawing/2014/main" id="{81B8E5EE-613A-4981-A579-1761C23C018F}"/>
              </a:ext>
            </a:extLst>
          </p:cNvPr>
          <p:cNvSpPr>
            <a:spLocks noGrp="1"/>
          </p:cNvSpPr>
          <p:nvPr>
            <p:ph type="sldNum" sz="quarter" idx="10"/>
          </p:nvPr>
        </p:nvSpPr>
        <p:spPr/>
        <p:txBody>
          <a:bodyPr/>
          <a:lstStyle/>
          <a:p>
            <a:fld id="{7B54CB16-3FA8-4BC4-933A-5010D0A3CCAB}" type="slidenum">
              <a:rPr lang="fr-FR" smtClean="0"/>
              <a:pPr/>
              <a:t>13</a:t>
            </a:fld>
            <a:endParaRPr lang="fr-FR" dirty="0"/>
          </a:p>
        </p:txBody>
      </p:sp>
    </p:spTree>
    <p:extLst>
      <p:ext uri="{BB962C8B-B14F-4D97-AF65-F5344CB8AC3E}">
        <p14:creationId xmlns:p14="http://schemas.microsoft.com/office/powerpoint/2010/main" val="1614686895"/>
      </p:ext>
    </p:extLst>
  </p:cSld>
  <p:clrMapOvr>
    <a:masterClrMapping/>
  </p:clrMapOvr>
</p:sld>
</file>

<file path=ppt/theme/theme1.xml><?xml version="1.0" encoding="utf-8"?>
<a:theme xmlns:a="http://schemas.openxmlformats.org/drawingml/2006/main" name="Présentation">
  <a:themeElements>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ème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ème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ème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ème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ème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ème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ème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ème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1766</TotalTime>
  <Words>620</Words>
  <Application>Microsoft Office PowerPoint</Application>
  <PresentationFormat>Affichage à l'écran (4:3)</PresentationFormat>
  <Paragraphs>89</Paragraphs>
  <Slides>13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13</vt:i4>
      </vt:variant>
    </vt:vector>
  </HeadingPairs>
  <TitlesOfParts>
    <vt:vector size="17" baseType="lpstr">
      <vt:lpstr>Arial</vt:lpstr>
      <vt:lpstr>Verdana</vt:lpstr>
      <vt:lpstr>Wingdings</vt:lpstr>
      <vt:lpstr>Présentation</vt:lpstr>
      <vt:lpstr>COMPTE PERSONNEL DE FORMATION (CPF)</vt:lpstr>
      <vt:lpstr>Fondement juridique</vt:lpstr>
      <vt:lpstr>L’alimentation des droits</vt:lpstr>
      <vt:lpstr>L’alimentation des droits</vt:lpstr>
      <vt:lpstr>Monétisation des droits</vt:lpstr>
      <vt:lpstr>Monétisation des droits</vt:lpstr>
      <vt:lpstr>Monétisation des droits</vt:lpstr>
      <vt:lpstr>La délibération</vt:lpstr>
      <vt:lpstr>La délibération</vt:lpstr>
      <vt:lpstr>La délibération</vt:lpstr>
      <vt:lpstr>La délibération</vt:lpstr>
      <vt:lpstr>La clôture du compte</vt:lpstr>
      <vt:lpstr>Merci de votre attention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page</dc:title>
  <dc:creator>Elodie</dc:creator>
  <cp:lastModifiedBy>Anne DELABARRE</cp:lastModifiedBy>
  <cp:revision>339</cp:revision>
  <dcterms:created xsi:type="dcterms:W3CDTF">2015-05-06T12:32:27Z</dcterms:created>
  <dcterms:modified xsi:type="dcterms:W3CDTF">2020-06-29T15:14:45Z</dcterms:modified>
</cp:coreProperties>
</file>