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78" r:id="rId3"/>
    <p:sldId id="330" r:id="rId4"/>
    <p:sldId id="342" r:id="rId5"/>
    <p:sldId id="292" r:id="rId6"/>
    <p:sldId id="327" r:id="rId7"/>
    <p:sldId id="331" r:id="rId8"/>
    <p:sldId id="328" r:id="rId9"/>
    <p:sldId id="332" r:id="rId10"/>
    <p:sldId id="333" r:id="rId11"/>
    <p:sldId id="334" r:id="rId12"/>
    <p:sldId id="343" r:id="rId13"/>
    <p:sldId id="335" r:id="rId14"/>
    <p:sldId id="351" r:id="rId15"/>
    <p:sldId id="336" r:id="rId16"/>
    <p:sldId id="339" r:id="rId17"/>
    <p:sldId id="337" r:id="rId18"/>
    <p:sldId id="352" r:id="rId19"/>
    <p:sldId id="340" r:id="rId20"/>
    <p:sldId id="353" r:id="rId21"/>
    <p:sldId id="329" r:id="rId22"/>
    <p:sldId id="348" r:id="rId23"/>
    <p:sldId id="350" r:id="rId24"/>
    <p:sldId id="346" r:id="rId25"/>
    <p:sldId id="345" r:id="rId26"/>
    <p:sldId id="355" r:id="rId27"/>
    <p:sldId id="354" r:id="rId28"/>
    <p:sldId id="344" r:id="rId29"/>
    <p:sldId id="357" r:id="rId30"/>
    <p:sldId id="356" r:id="rId31"/>
    <p:sldId id="365" r:id="rId32"/>
    <p:sldId id="338" r:id="rId33"/>
    <p:sldId id="359" r:id="rId34"/>
    <p:sldId id="360" r:id="rId35"/>
    <p:sldId id="362" r:id="rId36"/>
    <p:sldId id="363" r:id="rId37"/>
    <p:sldId id="364" r:id="rId38"/>
    <p:sldId id="358" r:id="rId39"/>
    <p:sldId id="325" r:id="rId40"/>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BD30"/>
    <a:srgbClr val="DD8D23"/>
    <a:srgbClr val="E99E17"/>
    <a:srgbClr val="0067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07" autoAdjust="0"/>
    <p:restoredTop sz="94668" autoAdjust="0"/>
  </p:normalViewPr>
  <p:slideViewPr>
    <p:cSldViewPr>
      <p:cViewPr varScale="1">
        <p:scale>
          <a:sx n="78" d="100"/>
          <a:sy n="78" d="100"/>
        </p:scale>
        <p:origin x="185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7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r-FR" dirty="0"/>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fr-FR" dirty="0"/>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r-FR" dirty="0"/>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4777336-571B-42B1-B172-1B6DB53AFFD0}" type="slidenum">
              <a:rPr lang="fr-FR"/>
              <a:pPr/>
              <a:t>‹N°›</a:t>
            </a:fld>
            <a:endParaRPr lang="fr-FR"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077" name="Rectangle 5"/>
          <p:cNvSpPr>
            <a:spLocks noGrp="1" noChangeArrowheads="1"/>
          </p:cNvSpPr>
          <p:nvPr>
            <p:ph type="ftr" sz="quarter" idx="3"/>
          </p:nvPr>
        </p:nvSpPr>
        <p:spPr bwMode="auto">
          <a:xfrm>
            <a:off x="3124200" y="6245225"/>
            <a:ext cx="2895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fr-FR" dirty="0"/>
          </a:p>
        </p:txBody>
      </p:sp>
      <p:pic>
        <p:nvPicPr>
          <p:cNvPr id="3079" name="Picture 7" descr="Logo CDG 61 Q"/>
          <p:cNvPicPr>
            <a:picLocks noChangeAspect="1" noChangeArrowheads="1"/>
          </p:cNvPicPr>
          <p:nvPr userDrawn="1"/>
        </p:nvPicPr>
        <p:blipFill>
          <a:blip r:embed="rId2" cstate="print"/>
          <a:srcRect/>
          <a:stretch>
            <a:fillRect/>
          </a:stretch>
        </p:blipFill>
        <p:spPr bwMode="auto">
          <a:xfrm>
            <a:off x="179388" y="179388"/>
            <a:ext cx="1801812" cy="9302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p:cNvSpPr>
            <a:spLocks noGrp="1"/>
          </p:cNvSpPr>
          <p:nvPr>
            <p:ph type="sldNum" sz="quarter" idx="10"/>
          </p:nvPr>
        </p:nvSpPr>
        <p:spPr/>
        <p:txBody>
          <a:bodyPr/>
          <a:lstStyle>
            <a:lvl1pPr>
              <a:defRPr/>
            </a:lvl1pPr>
          </a:lstStyle>
          <a:p>
            <a:fld id="{001449D0-A972-4115-B44B-1D4C117C09D0}" type="slidenum">
              <a:rPr lang="fr-F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32588" y="188913"/>
            <a:ext cx="2160587" cy="6408737"/>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250825" y="188913"/>
            <a:ext cx="6329363" cy="640873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p:cNvSpPr>
            <a:spLocks noGrp="1"/>
          </p:cNvSpPr>
          <p:nvPr>
            <p:ph type="sldNum" sz="quarter" idx="10"/>
          </p:nvPr>
        </p:nvSpPr>
        <p:spPr/>
        <p:txBody>
          <a:bodyPr/>
          <a:lstStyle>
            <a:lvl1pPr>
              <a:defRPr/>
            </a:lvl1pPr>
          </a:lstStyle>
          <a:p>
            <a:fld id="{A4AEE806-DEF4-46AA-B475-C26091E475B2}" type="slidenum">
              <a:rPr lang="fr-F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p:cNvSpPr>
            <a:spLocks noGrp="1"/>
          </p:cNvSpPr>
          <p:nvPr>
            <p:ph type="sldNum" sz="quarter" idx="10"/>
          </p:nvPr>
        </p:nvSpPr>
        <p:spPr/>
        <p:txBody>
          <a:bodyPr/>
          <a:lstStyle>
            <a:lvl1pPr>
              <a:defRPr/>
            </a:lvl1pPr>
          </a:lstStyle>
          <a:p>
            <a:fld id="{2287AE85-6BCA-4CAA-87B9-84CDACD6EB92}" type="slidenum">
              <a:rPr lang="fr-F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u numéro de diapositive 3"/>
          <p:cNvSpPr>
            <a:spLocks noGrp="1"/>
          </p:cNvSpPr>
          <p:nvPr>
            <p:ph type="sldNum" sz="quarter" idx="10"/>
          </p:nvPr>
        </p:nvSpPr>
        <p:spPr/>
        <p:txBody>
          <a:bodyPr/>
          <a:lstStyle>
            <a:lvl1pPr>
              <a:defRPr/>
            </a:lvl1pPr>
          </a:lstStyle>
          <a:p>
            <a:fld id="{C8146CC3-EEE2-4E28-AE8E-6FCC7E1DCFDD}" type="slidenum">
              <a:rPr lang="fr-F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0825" y="1412875"/>
            <a:ext cx="4244975" cy="5184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412875"/>
            <a:ext cx="4244975" cy="5184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numéro de diapositive 4"/>
          <p:cNvSpPr>
            <a:spLocks noGrp="1"/>
          </p:cNvSpPr>
          <p:nvPr>
            <p:ph type="sldNum" sz="quarter" idx="10"/>
          </p:nvPr>
        </p:nvSpPr>
        <p:spPr/>
        <p:txBody>
          <a:bodyPr/>
          <a:lstStyle>
            <a:lvl1pPr>
              <a:defRPr/>
            </a:lvl1pPr>
          </a:lstStyle>
          <a:p>
            <a:fld id="{D35AF75B-C9F5-42B0-B5E6-0CA06D078FCD}" type="slidenum">
              <a:rPr lang="fr-F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p:cNvSpPr>
            <a:spLocks noGrp="1"/>
          </p:cNvSpPr>
          <p:nvPr>
            <p:ph type="sldNum" sz="quarter" idx="10"/>
          </p:nvPr>
        </p:nvSpPr>
        <p:spPr/>
        <p:txBody>
          <a:bodyPr/>
          <a:lstStyle>
            <a:lvl1pPr>
              <a:defRPr/>
            </a:lvl1pPr>
          </a:lstStyle>
          <a:p>
            <a:fld id="{43B779B6-2D5C-49EE-B084-5C2D6206207C}" type="slidenum">
              <a:rPr lang="fr-F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numéro de diapositive 2"/>
          <p:cNvSpPr>
            <a:spLocks noGrp="1"/>
          </p:cNvSpPr>
          <p:nvPr>
            <p:ph type="sldNum" sz="quarter" idx="10"/>
          </p:nvPr>
        </p:nvSpPr>
        <p:spPr/>
        <p:txBody>
          <a:bodyPr/>
          <a:lstStyle>
            <a:lvl1pPr>
              <a:defRPr/>
            </a:lvl1pPr>
          </a:lstStyle>
          <a:p>
            <a:fld id="{7B54CB16-3FA8-4BC4-933A-5010D0A3CCAB}" type="slidenum">
              <a:rPr lang="fr-F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0"/>
          </p:nvPr>
        </p:nvSpPr>
        <p:spPr/>
        <p:txBody>
          <a:bodyPr/>
          <a:lstStyle>
            <a:lvl1pPr>
              <a:defRPr/>
            </a:lvl1pPr>
          </a:lstStyle>
          <a:p>
            <a:fld id="{0EFC0D02-BA1B-4373-81F7-B3AB27FAD81A}" type="slidenum">
              <a:rPr lang="fr-F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u numéro de diapositive 4"/>
          <p:cNvSpPr>
            <a:spLocks noGrp="1"/>
          </p:cNvSpPr>
          <p:nvPr>
            <p:ph type="sldNum" sz="quarter" idx="10"/>
          </p:nvPr>
        </p:nvSpPr>
        <p:spPr/>
        <p:txBody>
          <a:bodyPr/>
          <a:lstStyle>
            <a:lvl1pPr>
              <a:defRPr/>
            </a:lvl1pPr>
          </a:lstStyle>
          <a:p>
            <a:fld id="{789D419D-6601-4329-A316-4AC771C21042}" type="slidenum">
              <a:rPr lang="fr-F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u numéro de diapositive 4"/>
          <p:cNvSpPr>
            <a:spLocks noGrp="1"/>
          </p:cNvSpPr>
          <p:nvPr>
            <p:ph type="sldNum" sz="quarter" idx="10"/>
          </p:nvPr>
        </p:nvSpPr>
        <p:spPr/>
        <p:txBody>
          <a:bodyPr/>
          <a:lstStyle>
            <a:lvl1pPr>
              <a:defRPr/>
            </a:lvl1pPr>
          </a:lstStyle>
          <a:p>
            <a:fld id="{3E629AEE-F9E0-4C89-BB7C-52BB088ADC06}" type="slidenum">
              <a:rPr lang="fr-F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1520" y="188913"/>
            <a:ext cx="864165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dirty="0"/>
              <a:t>Cliquez pour modifier le style du titre</a:t>
            </a:r>
          </a:p>
        </p:txBody>
      </p:sp>
      <p:sp>
        <p:nvSpPr>
          <p:cNvPr id="1027" name="Rectangle 3"/>
          <p:cNvSpPr>
            <a:spLocks noGrp="1" noChangeArrowheads="1"/>
          </p:cNvSpPr>
          <p:nvPr>
            <p:ph type="body" idx="1"/>
          </p:nvPr>
        </p:nvSpPr>
        <p:spPr bwMode="auto">
          <a:xfrm>
            <a:off x="250825" y="1412875"/>
            <a:ext cx="8642350" cy="5184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30" name="Rectangle 6"/>
          <p:cNvSpPr>
            <a:spLocks noGrp="1" noChangeArrowheads="1"/>
          </p:cNvSpPr>
          <p:nvPr>
            <p:ph type="sldNum" sz="quarter" idx="4"/>
          </p:nvPr>
        </p:nvSpPr>
        <p:spPr bwMode="auto">
          <a:xfrm>
            <a:off x="0" y="6597650"/>
            <a:ext cx="684212"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fld id="{90A8CD93-8148-45FD-8AC1-C2B43B422B29}" type="slidenum">
              <a:rPr lang="fr-FR"/>
              <a:pPr/>
              <a:t>‹N°›</a:t>
            </a:fld>
            <a:endParaRPr lang="fr-FR" dirty="0"/>
          </a:p>
        </p:txBody>
      </p:sp>
      <p:pic>
        <p:nvPicPr>
          <p:cNvPr id="6" name="Image 5" descr="sigle GDG61.png"/>
          <p:cNvPicPr/>
          <p:nvPr/>
        </p:nvPicPr>
        <p:blipFill>
          <a:blip r:embed="rId13" cstate="print"/>
          <a:stretch>
            <a:fillRect/>
          </a:stretch>
        </p:blipFill>
        <p:spPr>
          <a:xfrm>
            <a:off x="7419975" y="6076950"/>
            <a:ext cx="1724025" cy="78105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36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Verdana" pitchFamily="34" charset="0"/>
          <a:cs typeface="Arial" charset="0"/>
        </a:defRPr>
      </a:lvl2pPr>
      <a:lvl3pPr algn="ctr" rtl="0" eaLnBrk="1" fontAlgn="base" hangingPunct="1">
        <a:spcBef>
          <a:spcPct val="0"/>
        </a:spcBef>
        <a:spcAft>
          <a:spcPct val="0"/>
        </a:spcAft>
        <a:defRPr sz="3600">
          <a:solidFill>
            <a:schemeClr val="tx2"/>
          </a:solidFill>
          <a:latin typeface="Verdana" pitchFamily="34" charset="0"/>
          <a:cs typeface="Arial" charset="0"/>
        </a:defRPr>
      </a:lvl3pPr>
      <a:lvl4pPr algn="ctr" rtl="0" eaLnBrk="1" fontAlgn="base" hangingPunct="1">
        <a:spcBef>
          <a:spcPct val="0"/>
        </a:spcBef>
        <a:spcAft>
          <a:spcPct val="0"/>
        </a:spcAft>
        <a:defRPr sz="3600">
          <a:solidFill>
            <a:schemeClr val="tx2"/>
          </a:solidFill>
          <a:latin typeface="Verdana" pitchFamily="34" charset="0"/>
          <a:cs typeface="Arial" charset="0"/>
        </a:defRPr>
      </a:lvl4pPr>
      <a:lvl5pPr algn="ctr" rtl="0" eaLnBrk="1" fontAlgn="base" hangingPunct="1">
        <a:spcBef>
          <a:spcPct val="0"/>
        </a:spcBef>
        <a:spcAft>
          <a:spcPct val="0"/>
        </a:spcAft>
        <a:defRPr sz="3600">
          <a:solidFill>
            <a:schemeClr val="tx2"/>
          </a:solidFill>
          <a:latin typeface="Verdana" pitchFamily="34" charset="0"/>
          <a:cs typeface="Arial" charset="0"/>
        </a:defRPr>
      </a:lvl5pPr>
      <a:lvl6pPr marL="457200" algn="ctr" rtl="0" eaLnBrk="1" fontAlgn="base" hangingPunct="1">
        <a:spcBef>
          <a:spcPct val="0"/>
        </a:spcBef>
        <a:spcAft>
          <a:spcPct val="0"/>
        </a:spcAft>
        <a:defRPr sz="3600">
          <a:solidFill>
            <a:schemeClr val="tx2"/>
          </a:solidFill>
          <a:latin typeface="Verdana" pitchFamily="34" charset="0"/>
          <a:cs typeface="Arial" charset="0"/>
        </a:defRPr>
      </a:lvl6pPr>
      <a:lvl7pPr marL="914400" algn="ctr" rtl="0" eaLnBrk="1" fontAlgn="base" hangingPunct="1">
        <a:spcBef>
          <a:spcPct val="0"/>
        </a:spcBef>
        <a:spcAft>
          <a:spcPct val="0"/>
        </a:spcAft>
        <a:defRPr sz="3600">
          <a:solidFill>
            <a:schemeClr val="tx2"/>
          </a:solidFill>
          <a:latin typeface="Verdana" pitchFamily="34" charset="0"/>
          <a:cs typeface="Arial" charset="0"/>
        </a:defRPr>
      </a:lvl7pPr>
      <a:lvl8pPr marL="1371600" algn="ctr" rtl="0" eaLnBrk="1" fontAlgn="base" hangingPunct="1">
        <a:spcBef>
          <a:spcPct val="0"/>
        </a:spcBef>
        <a:spcAft>
          <a:spcPct val="0"/>
        </a:spcAft>
        <a:defRPr sz="3600">
          <a:solidFill>
            <a:schemeClr val="tx2"/>
          </a:solidFill>
          <a:latin typeface="Verdana" pitchFamily="34" charset="0"/>
          <a:cs typeface="Arial" charset="0"/>
        </a:defRPr>
      </a:lvl8pPr>
      <a:lvl9pPr marL="1828800" algn="ctr" rtl="0" eaLnBrk="1" fontAlgn="base" hangingPunct="1">
        <a:spcBef>
          <a:spcPct val="0"/>
        </a:spcBef>
        <a:spcAft>
          <a:spcPct val="0"/>
        </a:spcAft>
        <a:defRPr sz="3600">
          <a:solidFill>
            <a:schemeClr val="tx2"/>
          </a:solidFill>
          <a:latin typeface="Verdana" pitchFamily="34" charset="0"/>
          <a:cs typeface="Arial" charset="0"/>
        </a:defRPr>
      </a:lvl9pPr>
    </p:titleStyle>
    <p:bodyStyle>
      <a:lvl1pPr marL="342900" indent="-342900" algn="just"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just" rtl="0" eaLnBrk="1" fontAlgn="base" hangingPunct="1">
        <a:spcBef>
          <a:spcPct val="20000"/>
        </a:spcBef>
        <a:spcAft>
          <a:spcPct val="0"/>
        </a:spcAft>
        <a:buChar char="–"/>
        <a:defRPr sz="2400">
          <a:solidFill>
            <a:schemeClr val="tx1"/>
          </a:solidFill>
          <a:latin typeface="+mn-lt"/>
          <a:cs typeface="+mn-cs"/>
        </a:defRPr>
      </a:lvl2pPr>
      <a:lvl3pPr marL="1143000" indent="-228600" algn="just" rtl="0" eaLnBrk="1" fontAlgn="base" hangingPunct="1">
        <a:spcBef>
          <a:spcPct val="20000"/>
        </a:spcBef>
        <a:spcAft>
          <a:spcPct val="0"/>
        </a:spcAft>
        <a:buChar char="•"/>
        <a:defRPr sz="2000">
          <a:solidFill>
            <a:schemeClr val="tx1"/>
          </a:solidFill>
          <a:latin typeface="+mn-lt"/>
          <a:cs typeface="+mn-cs"/>
        </a:defRPr>
      </a:lvl3pPr>
      <a:lvl4pPr marL="1600200" indent="-228600" algn="just" rtl="0" eaLnBrk="1" fontAlgn="base" hangingPunct="1">
        <a:spcBef>
          <a:spcPct val="20000"/>
        </a:spcBef>
        <a:spcAft>
          <a:spcPct val="0"/>
        </a:spcAft>
        <a:buChar char="–"/>
        <a:defRPr sz="2000">
          <a:solidFill>
            <a:schemeClr val="tx1"/>
          </a:solidFill>
          <a:latin typeface="Arial" charset="0"/>
          <a:cs typeface="+mn-cs"/>
        </a:defRPr>
      </a:lvl4pPr>
      <a:lvl5pPr marL="2057400" indent="-228600" algn="just" rtl="0" eaLnBrk="1" fontAlgn="base" hangingPunct="1">
        <a:spcBef>
          <a:spcPct val="20000"/>
        </a:spcBef>
        <a:spcAft>
          <a:spcPct val="0"/>
        </a:spcAft>
        <a:buChar char="»"/>
        <a:defRPr sz="2000">
          <a:solidFill>
            <a:schemeClr val="tx1"/>
          </a:solidFill>
          <a:latin typeface="Arial" charset="0"/>
          <a:cs typeface="+mn-cs"/>
        </a:defRPr>
      </a:lvl5pPr>
      <a:lvl6pPr marL="2514600" indent="-228600" algn="just" rtl="0" eaLnBrk="1" fontAlgn="base" hangingPunct="1">
        <a:spcBef>
          <a:spcPct val="20000"/>
        </a:spcBef>
        <a:spcAft>
          <a:spcPct val="0"/>
        </a:spcAft>
        <a:buChar char="»"/>
        <a:defRPr sz="2000">
          <a:solidFill>
            <a:schemeClr val="tx1"/>
          </a:solidFill>
          <a:latin typeface="Arial" charset="0"/>
          <a:cs typeface="+mn-cs"/>
        </a:defRPr>
      </a:lvl6pPr>
      <a:lvl7pPr marL="2971800" indent="-228600" algn="just" rtl="0" eaLnBrk="1" fontAlgn="base" hangingPunct="1">
        <a:spcBef>
          <a:spcPct val="20000"/>
        </a:spcBef>
        <a:spcAft>
          <a:spcPct val="0"/>
        </a:spcAft>
        <a:buChar char="»"/>
        <a:defRPr sz="2000">
          <a:solidFill>
            <a:schemeClr val="tx1"/>
          </a:solidFill>
          <a:latin typeface="Arial" charset="0"/>
          <a:cs typeface="+mn-cs"/>
        </a:defRPr>
      </a:lvl7pPr>
      <a:lvl8pPr marL="3429000" indent="-228600" algn="just" rtl="0" eaLnBrk="1" fontAlgn="base" hangingPunct="1">
        <a:spcBef>
          <a:spcPct val="20000"/>
        </a:spcBef>
        <a:spcAft>
          <a:spcPct val="0"/>
        </a:spcAft>
        <a:buChar char="»"/>
        <a:defRPr sz="2000">
          <a:solidFill>
            <a:schemeClr val="tx1"/>
          </a:solidFill>
          <a:latin typeface="Arial" charset="0"/>
          <a:cs typeface="+mn-cs"/>
        </a:defRPr>
      </a:lvl8pPr>
      <a:lvl9pPr marL="3886200" indent="-228600" algn="just" rtl="0" eaLnBrk="1" fontAlgn="base" hangingPunct="1">
        <a:spcBef>
          <a:spcPct val="20000"/>
        </a:spcBef>
        <a:spcAft>
          <a:spcPct val="0"/>
        </a:spcAft>
        <a:buChar char="»"/>
        <a:defRPr sz="2000">
          <a:solidFill>
            <a:schemeClr val="tx1"/>
          </a:solidFill>
          <a:latin typeface="Arial" charset="0"/>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file:///\\srv2008\commun\CARRIERES-CNRACL\CARRIERES\CORONAVIRUS\PAsse%20Sanitaire\information-modalit%25C3%25A9s-d'autorisations-speciales%20d" TargetMode="External"/><Relationship Id="rId2" Type="http://schemas.openxmlformats.org/officeDocument/2006/relationships/hyperlink" Target="https://www.collectivites-locales.gouv.fr/files/Covid-19/13-08-2021%20FAQ%20FPT.pdf"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hyperlink" Target="https://www.cdg61.fr/information-modalit%C3%A9s-d'autorisations-speciales%20d" TargetMode="Externa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file:///\\srv2008\commun\CARRIERES-CNRACL\CARRIERES\CORONAVIRUS\PAsse%20Sanitaire\arrete_dhabilitation_passe_sanitaire.docx"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0825" y="2130425"/>
            <a:ext cx="8569325" cy="1470025"/>
          </a:xfrm>
        </p:spPr>
        <p:txBody>
          <a:bodyPr/>
          <a:lstStyle/>
          <a:p>
            <a:r>
              <a:rPr lang="fr-FR" b="1" dirty="0">
                <a:solidFill>
                  <a:srgbClr val="DD8D23"/>
                </a:solidFill>
              </a:rPr>
              <a:t>Le PASSE SANITAIRE et </a:t>
            </a:r>
            <a:br>
              <a:rPr lang="fr-FR" b="1" dirty="0">
                <a:solidFill>
                  <a:srgbClr val="DD8D23"/>
                </a:solidFill>
              </a:rPr>
            </a:br>
            <a:r>
              <a:rPr lang="fr-FR" b="1" dirty="0">
                <a:solidFill>
                  <a:srgbClr val="DD8D23"/>
                </a:solidFill>
              </a:rPr>
              <a:t>l’OBLIGATION VACCINALE</a:t>
            </a:r>
          </a:p>
        </p:txBody>
      </p:sp>
      <p:sp>
        <p:nvSpPr>
          <p:cNvPr id="2051" name="Rectangle 3"/>
          <p:cNvSpPr>
            <a:spLocks noGrp="1" noChangeArrowheads="1"/>
          </p:cNvSpPr>
          <p:nvPr>
            <p:ph type="subTitle" idx="1"/>
          </p:nvPr>
        </p:nvSpPr>
        <p:spPr>
          <a:xfrm>
            <a:off x="1371600" y="3886200"/>
            <a:ext cx="6400800" cy="622920"/>
          </a:xfrm>
        </p:spPr>
        <p:txBody>
          <a:bodyPr/>
          <a:lstStyle/>
          <a:p>
            <a:r>
              <a:rPr lang="fr-FR" dirty="0"/>
              <a:t>Covid 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10</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du personnel de ces établissements</a:t>
            </a:r>
          </a:p>
          <a:p>
            <a:pPr algn="just">
              <a:lnSpc>
                <a:spcPct val="150000"/>
              </a:lnSpc>
            </a:pP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Du 30 août au 15 novembre 2021 les agents territoriaux, quel que soit leur cadre d’emplois, intervenant dans les établissements et services soumis à l’obligation de présentation d’un passe sanitaire </a:t>
            </a:r>
            <a:r>
              <a:rPr lang="fr-FR" sz="1800" b="1" u="sng" dirty="0">
                <a:effectLst/>
                <a:latin typeface="Verdana" panose="020B0604030504040204" pitchFamily="34" charset="0"/>
                <a:ea typeface="Times New Roman" panose="02020603050405020304" pitchFamily="18" charset="0"/>
                <a:cs typeface="Times New Roman" panose="02020603050405020304" pitchFamily="18" charset="0"/>
              </a:rPr>
              <a:t>lorsque leur activité se déroule dans les espaces et aux heures où ils sont accessibles au public</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sauf intervention d’urgence devront également présenter un passe valide.</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1809481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11</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du personnel de ces établissements</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Bold"/>
              </a:rPr>
              <a:t>Les agents territoriaux peuvent justifier d’une </a:t>
            </a:r>
            <a:r>
              <a:rPr lang="fr-FR" sz="1800" b="1" dirty="0">
                <a:solidFill>
                  <a:srgbClr val="00000A"/>
                </a:solidFill>
                <a:effectLst/>
                <a:latin typeface="Verdana" panose="020B0604030504040204" pitchFamily="34" charset="0"/>
                <a:ea typeface="Calibri" panose="020F0502020204030204" pitchFamily="34" charset="0"/>
                <a:cs typeface="Marianne-Bold"/>
              </a:rPr>
              <a:t>contre-indication</a:t>
            </a:r>
            <a:r>
              <a:rPr lang="fr-FR" sz="1800" dirty="0">
                <a:solidFill>
                  <a:srgbClr val="00000A"/>
                </a:solidFill>
                <a:effectLst/>
                <a:latin typeface="Verdana" panose="020B0604030504040204" pitchFamily="34" charset="0"/>
                <a:ea typeface="Calibri" panose="020F0502020204030204" pitchFamily="34" charset="0"/>
                <a:cs typeface="Marianne-Bold"/>
              </a:rPr>
              <a:t> à la vaccination et ainsi ne sont pas soumis à l’obligation de présenter un passe sanitaire (</a:t>
            </a:r>
            <a:r>
              <a:rPr lang="fr-FR" sz="1800" dirty="0" err="1">
                <a:solidFill>
                  <a:srgbClr val="00000A"/>
                </a:solidFill>
                <a:effectLst/>
                <a:latin typeface="Verdana" panose="020B0604030504040204" pitchFamily="34" charset="0"/>
                <a:ea typeface="Calibri" panose="020F0502020204030204" pitchFamily="34" charset="0"/>
                <a:cs typeface="Marianne-Bold"/>
              </a:rPr>
              <a:t>cf</a:t>
            </a:r>
            <a:r>
              <a:rPr lang="fr-FR" sz="1800" dirty="0">
                <a:solidFill>
                  <a:srgbClr val="00000A"/>
                </a:solidFill>
                <a:effectLst/>
                <a:latin typeface="Verdana" panose="020B0604030504040204" pitchFamily="34" charset="0"/>
                <a:ea typeface="Calibri" panose="020F0502020204030204" pitchFamily="34" charset="0"/>
                <a:cs typeface="Marianne-Bold"/>
              </a:rPr>
              <a:t> FAQ de la DGCL)</a:t>
            </a:r>
            <a:endParaRPr lang="fr-FR" sz="1800" dirty="0">
              <a:effectLst/>
              <a:latin typeface="Calibri" panose="020F0502020204030204" pitchFamily="34" charset="0"/>
              <a:ea typeface="Calibri" panose="020F0502020204030204" pitchFamily="34" charset="0"/>
            </a:endParaRPr>
          </a:p>
          <a:p>
            <a:pPr>
              <a:lnSpc>
                <a:spcPct val="150000"/>
              </a:lnSpc>
            </a:pPr>
            <a:endParaRPr lang="fr-FR" sz="1800" dirty="0">
              <a:effectLst/>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50000"/>
              </a:lnSpc>
            </a:pPr>
            <a:r>
              <a:rPr lang="fr-FR" sz="1800" b="0" i="0" u="none" strike="noStrike" baseline="0" dirty="0">
                <a:solidFill>
                  <a:srgbClr val="00000A"/>
                </a:solidFill>
                <a:latin typeface="+mj-lt"/>
              </a:rPr>
              <a:t>La preuve de la contre-indication à la vaccination vaut pour eux présentation d’un passe valide. </a:t>
            </a:r>
            <a:r>
              <a:rPr lang="fr-FR" dirty="0">
                <a:solidFill>
                  <a:srgbClr val="00000A"/>
                </a:solidFill>
                <a:latin typeface="+mj-lt"/>
              </a:rPr>
              <a:t>Les agents doivent remettre un</a:t>
            </a:r>
            <a:r>
              <a:rPr lang="fr-FR" sz="1800" b="0" i="0" u="none" strike="noStrike" baseline="0" dirty="0">
                <a:solidFill>
                  <a:srgbClr val="00000A"/>
                </a:solidFill>
                <a:latin typeface="+mj-lt"/>
              </a:rPr>
              <a:t> document du médecin attestant d’une contre-indication médicale.</a:t>
            </a:r>
          </a:p>
          <a:p>
            <a:pPr algn="just">
              <a:lnSpc>
                <a:spcPct val="150000"/>
              </a:lnSpc>
            </a:pPr>
            <a:r>
              <a:rPr lang="fr-FR" sz="1800" b="0" i="0" u="none" strike="noStrike" baseline="0" dirty="0">
                <a:solidFill>
                  <a:srgbClr val="00000A"/>
                </a:solidFill>
                <a:latin typeface="+mj-lt"/>
              </a:rPr>
              <a:t>Les cas de contre-indication médicale à la vaccination sont prévus en annexe 2 du décret du 1er juin modifié.</a:t>
            </a:r>
          </a:p>
          <a:p>
            <a:pPr algn="just">
              <a:lnSpc>
                <a:spcPct val="150000"/>
              </a:lnSpc>
            </a:pPr>
            <a:r>
              <a:rPr lang="fr-FR" sz="1800" b="0" i="0" u="none" strike="noStrike" baseline="0" dirty="0">
                <a:solidFill>
                  <a:srgbClr val="00000A"/>
                </a:solidFill>
                <a:latin typeface="+mj-lt"/>
              </a:rPr>
              <a:t>Le médecin du travail détermine les aménagements du poste et les mesures de prévention complémentaires le cas échéant.</a:t>
            </a:r>
            <a:endParaRPr lang="fr-FR" sz="1800" dirty="0">
              <a:effectLst/>
              <a:latin typeface="+mj-lt"/>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159390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12</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du personnel de ces établissements</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Lorsqu’un agent public soumis à cette obligation ne présente pas les justificatifs, certificats ou résultats et s’il ne choisit pas de mobiliser, avec l’accord de son employeur, </a:t>
            </a: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des jours de congés</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ce dernier lui notifie le jour même, </a:t>
            </a:r>
            <a:r>
              <a:rPr lang="fr-FR" sz="1800" u="sng" dirty="0">
                <a:effectLst/>
                <a:latin typeface="Verdana" panose="020B0604030504040204" pitchFamily="34" charset="0"/>
                <a:ea typeface="Times New Roman" panose="02020603050405020304" pitchFamily="18" charset="0"/>
                <a:cs typeface="Times New Roman" panose="02020603050405020304" pitchFamily="18" charset="0"/>
              </a:rPr>
              <a:t>notamment par une remise en main propre contre émargement ou devant témoins, d’un document écrit, </a:t>
            </a:r>
            <a:r>
              <a:rPr lang="fr-FR" sz="1800" b="1" u="sng" dirty="0">
                <a:effectLst/>
                <a:latin typeface="Verdana" panose="020B0604030504040204" pitchFamily="34" charset="0"/>
                <a:ea typeface="Times New Roman" panose="02020603050405020304" pitchFamily="18" charset="0"/>
                <a:cs typeface="Times New Roman" panose="02020603050405020304" pitchFamily="18" charset="0"/>
              </a:rPr>
              <a:t>la suspension de ses fonctions</a:t>
            </a:r>
            <a:r>
              <a:rPr lang="fr-FR" sz="1800" u="sng" dirty="0">
                <a:effectLst/>
                <a:latin typeface="Verdana" panose="020B0604030504040204" pitchFamily="34" charset="0"/>
                <a:ea typeface="Times New Roman" panose="02020603050405020304" pitchFamily="18" charset="0"/>
                <a:cs typeface="Times New Roman" panose="02020603050405020304" pitchFamily="18" charset="0"/>
              </a:rPr>
              <a:t> ou de son contrat de travail</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2174881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13</a:t>
            </a:fld>
            <a:endParaRPr lang="fr-FR" dirty="0"/>
          </a:p>
        </p:txBody>
      </p:sp>
      <p:sp>
        <p:nvSpPr>
          <p:cNvPr id="4" name="Rectangle 3"/>
          <p:cNvSpPr txBox="1">
            <a:spLocks noChangeArrowheads="1"/>
          </p:cNvSpPr>
          <p:nvPr/>
        </p:nvSpPr>
        <p:spPr>
          <a:xfrm>
            <a:off x="457507" y="1244362"/>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0" i="0" u="none" strike="noStrike" baseline="0" dirty="0">
                <a:solidFill>
                  <a:srgbClr val="00000A"/>
                </a:solidFill>
                <a:latin typeface="+mj-lt"/>
              </a:rPr>
              <a:t>La suspension est effective tant que l’agent ne justifie pas d’un passe sanitaire valide.</a:t>
            </a:r>
          </a:p>
          <a:p>
            <a:pPr algn="just">
              <a:lnSpc>
                <a:spcPct val="150000"/>
              </a:lnSpc>
            </a:pPr>
            <a:endParaRPr lang="fr-FR" sz="1800" b="0" i="0" u="none" strike="noStrike" baseline="0" dirty="0">
              <a:solidFill>
                <a:srgbClr val="00000A"/>
              </a:solidFill>
              <a:latin typeface="+mj-lt"/>
            </a:endParaRPr>
          </a:p>
          <a:p>
            <a:pPr algn="just">
              <a:lnSpc>
                <a:spcPct val="150000"/>
              </a:lnSpc>
            </a:pPr>
            <a:r>
              <a:rPr lang="fr-FR" sz="1800" b="0" i="0" u="none" strike="noStrike" baseline="0" dirty="0">
                <a:solidFill>
                  <a:srgbClr val="00000A"/>
                </a:solidFill>
                <a:latin typeface="+mj-lt"/>
              </a:rPr>
              <a:t>Elle prend fin dans tous les cas au 15 novembre prochain, échéance prévue par la loi du 5 août 2021.</a:t>
            </a:r>
            <a:endParaRPr lang="fr-FR" kern="0" dirty="0">
              <a:latin typeface="+mj-lt"/>
              <a:cs typeface="+mn-cs"/>
            </a:endParaRPr>
          </a:p>
        </p:txBody>
      </p:sp>
    </p:spTree>
    <p:extLst>
      <p:ext uri="{BB962C8B-B14F-4D97-AF65-F5344CB8AC3E}">
        <p14:creationId xmlns:p14="http://schemas.microsoft.com/office/powerpoint/2010/main" val="484120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14</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de l’agent suspendu</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r>
              <a:rPr lang="fr-FR" dirty="0">
                <a:latin typeface="+mj-lt"/>
              </a:rPr>
              <a:t>La décision de suspension </a:t>
            </a:r>
            <a:r>
              <a:rPr lang="fr-FR" b="1" dirty="0">
                <a:latin typeface="+mj-lt"/>
              </a:rPr>
              <a:t>n’est pas une sanction disciplinaire </a:t>
            </a:r>
            <a:r>
              <a:rPr lang="fr-FR" dirty="0">
                <a:latin typeface="+mj-lt"/>
              </a:rPr>
              <a:t>et ne repose pas sur les fondements de la suspension de l’article 30 du statut général. </a:t>
            </a:r>
          </a:p>
          <a:p>
            <a:pPr marL="342900" marR="0" lvl="0" indent="-342900" algn="just" defTabSz="914400" rtl="0" eaLnBrk="1" fontAlgn="base" latinLnBrk="0" hangingPunct="1">
              <a:lnSpc>
                <a:spcPct val="150000"/>
              </a:lnSpc>
              <a:spcBef>
                <a:spcPct val="20000"/>
              </a:spcBef>
              <a:spcAft>
                <a:spcPct val="0"/>
              </a:spcAft>
              <a:buClrTx/>
              <a:buSzTx/>
              <a:tabLst/>
              <a:defRPr/>
            </a:pPr>
            <a:endParaRPr lang="fr-FR" dirty="0">
              <a:latin typeface="+mj-lt"/>
            </a:endParaRPr>
          </a:p>
          <a:p>
            <a:pPr marL="342900" marR="0" lvl="0" indent="-342900" algn="just" defTabSz="914400" rtl="0" eaLnBrk="1" fontAlgn="base" latinLnBrk="0" hangingPunct="1">
              <a:lnSpc>
                <a:spcPct val="150000"/>
              </a:lnSpc>
              <a:spcBef>
                <a:spcPct val="20000"/>
              </a:spcBef>
              <a:spcAft>
                <a:spcPct val="0"/>
              </a:spcAft>
              <a:buClrTx/>
              <a:buSzTx/>
              <a:tabLst/>
              <a:defRPr/>
            </a:pPr>
            <a:r>
              <a:rPr lang="fr-FR" dirty="0">
                <a:latin typeface="+mj-lt"/>
              </a:rPr>
              <a:t>Il s’agit d’une mesure prise dans l’intérêt du service pour des raisons d'ordre public afin de protéger la santé des personnes.</a:t>
            </a:r>
            <a:endParaRPr lang="fr-FR" kern="0" dirty="0">
              <a:latin typeface="+mj-lt"/>
              <a:cs typeface="+mn-cs"/>
            </a:endParaRPr>
          </a:p>
        </p:txBody>
      </p:sp>
    </p:spTree>
    <p:extLst>
      <p:ext uri="{BB962C8B-B14F-4D97-AF65-F5344CB8AC3E}">
        <p14:creationId xmlns:p14="http://schemas.microsoft.com/office/powerpoint/2010/main" val="3439269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15</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La suspension entraine :</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algn="just">
              <a:lnSpc>
                <a:spcPct val="150000"/>
              </a:lnSpc>
            </a:pPr>
            <a:r>
              <a:rPr lang="fr-FR" b="1" dirty="0">
                <a:latin typeface="+mj-lt"/>
              </a:rPr>
              <a:t>-L’i</a:t>
            </a:r>
            <a:r>
              <a:rPr lang="fr-FR" b="1" dirty="0">
                <a:effectLst/>
                <a:latin typeface="+mj-lt"/>
              </a:rPr>
              <a:t>nterruption de la rémunération </a:t>
            </a:r>
            <a:r>
              <a:rPr lang="fr-FR" dirty="0">
                <a:effectLst/>
                <a:latin typeface="+mj-lt"/>
              </a:rPr>
              <a:t>qui s’applique au traitement mais aussi à l'indemnité de résidence, au supplément familial de traitement ainsi qu’à toutes primes et indemnités liées à l’exercice des fonctions</a:t>
            </a:r>
          </a:p>
          <a:p>
            <a:pPr algn="just">
              <a:lnSpc>
                <a:spcPct val="150000"/>
              </a:lnSpc>
            </a:pPr>
            <a:endParaRPr lang="fr-FR" dirty="0">
              <a:effectLst/>
              <a:latin typeface="+mj-lt"/>
            </a:endParaRPr>
          </a:p>
          <a:p>
            <a:pPr algn="just">
              <a:lnSpc>
                <a:spcPct val="150000"/>
              </a:lnSpc>
            </a:pPr>
            <a:r>
              <a:rPr lang="fr-FR" dirty="0">
                <a:effectLst/>
                <a:latin typeface="+mj-lt"/>
              </a:rPr>
              <a:t>-Le fonctionnaire demeure en position d'activité, Il continue de bénéficier de l’ensemble des droits reconnus par son statut, notamment des droits à congé de maladie, des droits à avancement d’échelon et de grade. </a:t>
            </a:r>
          </a:p>
          <a:p>
            <a:pPr algn="just">
              <a:lnSpc>
                <a:spcPct val="150000"/>
              </a:lnSpc>
            </a:pPr>
            <a:endParaRPr lang="fr-FR" dirty="0">
              <a:latin typeface="+mj-lt"/>
            </a:endParaRPr>
          </a:p>
          <a:p>
            <a:pPr algn="just">
              <a:lnSpc>
                <a:spcPct val="150000"/>
              </a:lnSpc>
            </a:pPr>
            <a:r>
              <a:rPr lang="fr-FR" dirty="0">
                <a:latin typeface="+mj-lt"/>
              </a:rPr>
              <a:t>L</a:t>
            </a:r>
            <a:r>
              <a:rPr lang="fr-FR" dirty="0">
                <a:effectLst/>
                <a:latin typeface="+mj-lt"/>
              </a:rPr>
              <a:t>a suspension n’a pas pour effet de rendre l’emploi vacant. </a:t>
            </a: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381154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16</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mn-lt"/>
                <a:ea typeface="Times New Roman" panose="02020603050405020304" pitchFamily="18" charset="0"/>
                <a:cs typeface="Times New Roman" panose="02020603050405020304" pitchFamily="18" charset="0"/>
              </a:rPr>
              <a:t>Les périodes de suspension</a:t>
            </a:r>
            <a:endParaRPr lang="fr-FR" sz="1800" dirty="0">
              <a:effectLst/>
              <a:latin typeface="+mn-lt"/>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r>
              <a:rPr lang="fr-FR" dirty="0">
                <a:latin typeface="+mn-lt"/>
              </a:rPr>
              <a:t>-ne génèrent pas de droit à congé. </a:t>
            </a:r>
          </a:p>
          <a:p>
            <a:pPr marL="342900" marR="0" lvl="0" indent="-342900" algn="just" defTabSz="914400" rtl="0" eaLnBrk="1" fontAlgn="base" latinLnBrk="0" hangingPunct="1">
              <a:lnSpc>
                <a:spcPct val="150000"/>
              </a:lnSpc>
              <a:spcBef>
                <a:spcPct val="20000"/>
              </a:spcBef>
              <a:spcAft>
                <a:spcPct val="0"/>
              </a:spcAft>
              <a:buClrTx/>
              <a:buSzTx/>
              <a:tabLst/>
              <a:defRPr/>
            </a:pPr>
            <a:r>
              <a:rPr lang="fr-FR" dirty="0">
                <a:latin typeface="+mn-lt"/>
              </a:rPr>
              <a:t>-n’entrent pas en compte pour l’ouverture des droits à certains congés des agents contractuels de droit public soumis à une condition d’ancienneté. </a:t>
            </a:r>
          </a:p>
          <a:p>
            <a:pPr marL="342900" marR="0" lvl="0" indent="-342900" algn="just" defTabSz="914400" rtl="0" eaLnBrk="1" fontAlgn="base" latinLnBrk="0" hangingPunct="1">
              <a:lnSpc>
                <a:spcPct val="150000"/>
              </a:lnSpc>
              <a:spcBef>
                <a:spcPct val="20000"/>
              </a:spcBef>
              <a:spcAft>
                <a:spcPct val="0"/>
              </a:spcAft>
              <a:buClrTx/>
              <a:buSzTx/>
              <a:tabLst/>
              <a:defRPr/>
            </a:pPr>
            <a:r>
              <a:rPr lang="fr-FR" dirty="0">
                <a:latin typeface="+mn-lt"/>
              </a:rPr>
              <a:t>- constituant une période pendant laquelle l’agent n’accomplit pas son service, l’absence de service fait implique de l’absence de versement de rémunération et l’absence de prélèvement des cotisations, notamment les cotisations pour pension. La période de suspension ne peut dès lors être prise en compte pour la constitution des droits à pension. </a:t>
            </a:r>
            <a:endParaRPr lang="fr-FR" kern="0" dirty="0">
              <a:latin typeface="+mn-lt"/>
              <a:cs typeface="+mn-cs"/>
            </a:endParaRPr>
          </a:p>
        </p:txBody>
      </p:sp>
    </p:spTree>
    <p:extLst>
      <p:ext uri="{BB962C8B-B14F-4D97-AF65-F5344CB8AC3E}">
        <p14:creationId xmlns:p14="http://schemas.microsoft.com/office/powerpoint/2010/main" val="4213934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17</a:t>
            </a:fld>
            <a:endParaRPr lang="fr-FR" dirty="0"/>
          </a:p>
        </p:txBody>
      </p:sp>
      <p:sp>
        <p:nvSpPr>
          <p:cNvPr id="4" name="Rectangle 3"/>
          <p:cNvSpPr txBox="1">
            <a:spLocks noChangeArrowheads="1"/>
          </p:cNvSpPr>
          <p:nvPr/>
        </p:nvSpPr>
        <p:spPr>
          <a:xfrm>
            <a:off x="107504" y="1124744"/>
            <a:ext cx="8642350" cy="5333451"/>
          </a:xfrm>
          <a:prstGeom prst="rect">
            <a:avLst/>
          </a:prstGeom>
        </p:spPr>
        <p:txBody>
          <a:bodyPr/>
          <a:lstStyle/>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a:t>
            </a:r>
            <a:r>
              <a:rPr lang="fr-FR" sz="1800" b="1" dirty="0">
                <a:effectLst/>
                <a:latin typeface="+mn-lt"/>
                <a:ea typeface="Times New Roman" panose="02020603050405020304" pitchFamily="18" charset="0"/>
                <a:cs typeface="Times New Roman" panose="02020603050405020304" pitchFamily="18" charset="0"/>
              </a:rPr>
              <a:t>Lorsque la situation se prolonge pendant une durée équivalente à 3 jours travaillés, l</a:t>
            </a:r>
            <a:r>
              <a:rPr lang="fr-FR" dirty="0">
                <a:effectLst/>
                <a:latin typeface="+mn-lt"/>
              </a:rPr>
              <a:t>’employeur convoque l’agent à un entretien pour examiner les moyens de régulariser sa situation qui est l’occasion : </a:t>
            </a:r>
          </a:p>
          <a:p>
            <a:pPr marL="285750" indent="-285750" algn="just">
              <a:lnSpc>
                <a:spcPct val="150000"/>
              </a:lnSpc>
              <a:buFont typeface="Arial" panose="020B0604020202020204" pitchFamily="34" charset="0"/>
              <a:buChar char="•"/>
            </a:pPr>
            <a:r>
              <a:rPr lang="fr-FR" dirty="0">
                <a:effectLst/>
                <a:latin typeface="+mn-lt"/>
              </a:rPr>
              <a:t>d’inciter l’agent à se conformer à ces obligations, </a:t>
            </a:r>
          </a:p>
          <a:p>
            <a:pPr marL="285750" indent="-285750" algn="just">
              <a:lnSpc>
                <a:spcPct val="150000"/>
              </a:lnSpc>
              <a:buFont typeface="Arial" panose="020B0604020202020204" pitchFamily="34" charset="0"/>
              <a:buChar char="•"/>
            </a:pPr>
            <a:r>
              <a:rPr lang="fr-FR" dirty="0">
                <a:effectLst/>
                <a:latin typeface="+mn-lt"/>
              </a:rPr>
              <a:t>de lui rappeler l’existence de barnums ou créneaux dédiés aux agents publics dans les centres de vaccination, </a:t>
            </a:r>
          </a:p>
          <a:p>
            <a:pPr marL="285750" indent="-285750" algn="just">
              <a:lnSpc>
                <a:spcPct val="150000"/>
              </a:lnSpc>
              <a:buFont typeface="Arial" panose="020B0604020202020204" pitchFamily="34" charset="0"/>
              <a:buChar char="•"/>
            </a:pPr>
            <a:r>
              <a:rPr lang="fr-FR" dirty="0">
                <a:effectLst/>
                <a:latin typeface="+mn-lt"/>
              </a:rPr>
              <a:t>d’examiner les possibilités d’affecter l’agent sur un autre poste non-soumis à l’obligation de passe </a:t>
            </a:r>
          </a:p>
          <a:p>
            <a:pPr marL="285750" indent="-285750" algn="just">
              <a:lnSpc>
                <a:spcPct val="150000"/>
              </a:lnSpc>
              <a:buFont typeface="Arial" panose="020B0604020202020204" pitchFamily="34" charset="0"/>
              <a:buChar char="•"/>
            </a:pPr>
            <a:r>
              <a:rPr lang="fr-FR" dirty="0">
                <a:effectLst/>
                <a:latin typeface="+mn-lt"/>
              </a:rPr>
              <a:t>ou d’envisager, si les missions le permettent, le télétravail le cas échéant.</a:t>
            </a: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1821926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18</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i="0" u="none" strike="noStrike" baseline="0" dirty="0">
                <a:solidFill>
                  <a:srgbClr val="00000A"/>
                </a:solidFill>
                <a:latin typeface="+mn-lt"/>
              </a:rPr>
              <a:t>En cas de suspension, l’employeur est-il tenu de proposer une autre affectation ?</a:t>
            </a:r>
          </a:p>
          <a:p>
            <a:pPr algn="just">
              <a:lnSpc>
                <a:spcPct val="150000"/>
              </a:lnSpc>
            </a:pPr>
            <a:endParaRPr lang="fr-FR" sz="1800" b="0" i="0" u="none" strike="noStrike" baseline="0" dirty="0">
              <a:solidFill>
                <a:srgbClr val="00000A"/>
              </a:solidFill>
              <a:latin typeface="+mn-lt"/>
            </a:endParaRPr>
          </a:p>
          <a:p>
            <a:pPr algn="just">
              <a:lnSpc>
                <a:spcPct val="150000"/>
              </a:lnSpc>
            </a:pPr>
            <a:r>
              <a:rPr lang="fr-FR" sz="1800" b="0" i="0" u="none" strike="noStrike" baseline="0" dirty="0">
                <a:solidFill>
                  <a:srgbClr val="00000A"/>
                </a:solidFill>
                <a:latin typeface="+mn-lt"/>
              </a:rPr>
              <a:t>La possibilité d’une autre affectation ne constitue pas, pour l’employeur, une obligation de reclassement. Elle s’effectue, le cas échéant, dans le respect de l’organisation et des besoins du service.</a:t>
            </a:r>
          </a:p>
          <a:p>
            <a:pPr algn="just">
              <a:lnSpc>
                <a:spcPct val="150000"/>
              </a:lnSpc>
            </a:pPr>
            <a:endParaRPr lang="fr-FR" sz="1800" b="0" i="0" u="none" strike="noStrike" baseline="0" dirty="0">
              <a:solidFill>
                <a:srgbClr val="00000A"/>
              </a:solidFill>
              <a:latin typeface="+mn-lt"/>
            </a:endParaRPr>
          </a:p>
          <a:p>
            <a:pPr algn="just">
              <a:lnSpc>
                <a:spcPct val="150000"/>
              </a:lnSpc>
            </a:pPr>
            <a:r>
              <a:rPr lang="fr-FR" sz="1800" b="0" i="0" u="none" strike="noStrike" baseline="0" dirty="0">
                <a:solidFill>
                  <a:srgbClr val="00000A"/>
                </a:solidFill>
                <a:latin typeface="+mn-lt"/>
              </a:rPr>
              <a:t>En tout état de cause, la réaffectation de l’agent ne peut s’opérer que dans un emploi correspondant au grade de l’agent, ou à son niveau de qualification, s’il est contractuel</a:t>
            </a:r>
            <a:r>
              <a:rPr lang="fr-FR" dirty="0">
                <a:effectLst/>
                <a:latin typeface="+mn-lt"/>
              </a:rPr>
              <a:t>.</a:t>
            </a: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3005291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19</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mj-lt"/>
                <a:ea typeface="Times New Roman" panose="02020603050405020304" pitchFamily="18" charset="0"/>
                <a:cs typeface="Times New Roman" panose="02020603050405020304" pitchFamily="18" charset="0"/>
              </a:rPr>
              <a:t>Fin de la suspension et rétablissement dans ses fonctions si</a:t>
            </a:r>
            <a:endParaRPr lang="fr-FR" sz="1800" dirty="0">
              <a:effectLst/>
              <a:latin typeface="+mj-lt"/>
              <a:ea typeface="Calibri" panose="020F0502020204030204" pitchFamily="34" charset="0"/>
            </a:endParaRPr>
          </a:p>
          <a:p>
            <a:endParaRPr lang="fr-FR" b="1" dirty="0">
              <a:effectLst/>
              <a:latin typeface="+mj-lt"/>
            </a:endParaRPr>
          </a:p>
          <a:p>
            <a:pPr algn="just">
              <a:lnSpc>
                <a:spcPct val="150000"/>
              </a:lnSpc>
            </a:pPr>
            <a:r>
              <a:rPr lang="fr-FR" dirty="0">
                <a:effectLst/>
                <a:latin typeface="+mj-lt"/>
              </a:rPr>
              <a:t>L’agent satisfait aux conditions de présentation des justificatifs, certificats ou résultats dont les dispositions de la loi lui imposent la présentation</a:t>
            </a:r>
          </a:p>
          <a:p>
            <a:pPr algn="just">
              <a:lnSpc>
                <a:spcPct val="150000"/>
              </a:lnSpc>
            </a:pPr>
            <a:endParaRPr lang="fr-FR" dirty="0">
              <a:latin typeface="+mj-lt"/>
            </a:endParaRPr>
          </a:p>
          <a:p>
            <a:pPr algn="just">
              <a:lnSpc>
                <a:spcPct val="150000"/>
              </a:lnSpc>
            </a:pPr>
            <a:r>
              <a:rPr lang="fr-FR" dirty="0">
                <a:effectLst/>
                <a:latin typeface="+mj-lt"/>
              </a:rPr>
              <a:t>Ce rétablissement ne donne toutefois pas lieu au rappel de rémunération pour la période correspondant à la durée de la suspension.</a:t>
            </a: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255433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85728"/>
            <a:ext cx="8641655" cy="857257"/>
          </a:xfrm>
        </p:spPr>
        <p:txBody>
          <a:bodyPr/>
          <a:lstStyle/>
          <a:p>
            <a:pPr lvl="0"/>
            <a:r>
              <a:rPr lang="fr-FR" sz="3200" dirty="0">
                <a:solidFill>
                  <a:srgbClr val="A2BD30"/>
                </a:solidFill>
              </a:rPr>
              <a:t>Les textes à votre disposition</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p:txBody>
      </p:sp>
      <p:sp>
        <p:nvSpPr>
          <p:cNvPr id="5" name="Rectangle 4"/>
          <p:cNvSpPr/>
          <p:nvPr/>
        </p:nvSpPr>
        <p:spPr>
          <a:xfrm>
            <a:off x="642910" y="1166843"/>
            <a:ext cx="8072494" cy="369332"/>
          </a:xfrm>
          <a:prstGeom prst="rect">
            <a:avLst/>
          </a:prstGeom>
        </p:spPr>
        <p:txBody>
          <a:bodyPr wrap="square">
            <a:spAutoFit/>
          </a:bodyPr>
          <a:lstStyle/>
          <a:p>
            <a:r>
              <a:rPr lang="fr-FR" dirty="0"/>
              <a:t> </a:t>
            </a:r>
          </a:p>
        </p:txBody>
      </p:sp>
      <p:sp>
        <p:nvSpPr>
          <p:cNvPr id="7" name="ZoneTexte 6">
            <a:extLst>
              <a:ext uri="{FF2B5EF4-FFF2-40B4-BE49-F238E27FC236}">
                <a16:creationId xmlns:a16="http://schemas.microsoft.com/office/drawing/2014/main" id="{110AC95F-79C1-474C-8F60-24B58796A2CB}"/>
              </a:ext>
            </a:extLst>
          </p:cNvPr>
          <p:cNvSpPr txBox="1"/>
          <p:nvPr/>
        </p:nvSpPr>
        <p:spPr>
          <a:xfrm>
            <a:off x="356549" y="1679050"/>
            <a:ext cx="8028384" cy="4744056"/>
          </a:xfrm>
          <a:prstGeom prst="rect">
            <a:avLst/>
          </a:prstGeom>
          <a:noFill/>
        </p:spPr>
        <p:txBody>
          <a:bodyPr wrap="square">
            <a:spAutoFit/>
          </a:bodyPr>
          <a:lstStyle/>
          <a:p>
            <a:pPr algn="just">
              <a:lnSpc>
                <a:spcPct val="150000"/>
              </a:lnSpc>
            </a:pPr>
            <a:r>
              <a:rPr lang="fr-FR" b="1" dirty="0">
                <a:latin typeface="Verdana" panose="020B0604030504040204" pitchFamily="34" charset="0"/>
                <a:ea typeface="Calibri" panose="020F0502020204030204" pitchFamily="34" charset="0"/>
              </a:rPr>
              <a:t>La loi n° 2021-1040 </a:t>
            </a:r>
            <a:r>
              <a:rPr lang="fr-FR" dirty="0">
                <a:latin typeface="Verdana" panose="020B0604030504040204" pitchFamily="34" charset="0"/>
                <a:ea typeface="Calibri" panose="020F0502020204030204" pitchFamily="34" charset="0"/>
              </a:rPr>
              <a:t>du 5 août 2021 relative à la gestion de la crise sanitaire </a:t>
            </a:r>
          </a:p>
          <a:p>
            <a:pPr algn="just">
              <a:lnSpc>
                <a:spcPct val="150000"/>
              </a:lnSpc>
            </a:pPr>
            <a:r>
              <a:rPr lang="fr-FR" dirty="0">
                <a:latin typeface="Verdana" panose="020B0604030504040204" pitchFamily="34" charset="0"/>
                <a:ea typeface="Calibri" panose="020F0502020204030204" pitchFamily="34" charset="0"/>
              </a:rPr>
              <a:t>Objectifs :</a:t>
            </a:r>
          </a:p>
          <a:p>
            <a:pPr marL="717550" algn="just">
              <a:lnSpc>
                <a:spcPct val="150000"/>
              </a:lnSpc>
            </a:pPr>
            <a:r>
              <a:rPr lang="fr-FR" sz="1800" dirty="0">
                <a:effectLst/>
                <a:latin typeface="Verdana" panose="020B0604030504040204" pitchFamily="34" charset="0"/>
                <a:ea typeface="Calibri" panose="020F0502020204030204" pitchFamily="34" charset="0"/>
              </a:rPr>
              <a:t>- endiguer la recrudescence des cas de contamination liée au virus SARS-CoV-2, </a:t>
            </a:r>
          </a:p>
          <a:p>
            <a:pPr marL="717550" algn="just">
              <a:lnSpc>
                <a:spcPct val="150000"/>
              </a:lnSpc>
            </a:pPr>
            <a:r>
              <a:rPr lang="fr-FR" dirty="0">
                <a:latin typeface="Verdana" panose="020B0604030504040204" pitchFamily="34" charset="0"/>
                <a:ea typeface="Calibri" panose="020F0502020204030204" pitchFamily="34" charset="0"/>
              </a:rPr>
              <a:t>-</a:t>
            </a:r>
            <a:r>
              <a:rPr lang="fr-FR" sz="1800" dirty="0">
                <a:effectLst/>
                <a:latin typeface="Verdana" panose="020B0604030504040204" pitchFamily="34" charset="0"/>
                <a:ea typeface="Calibri" panose="020F0502020204030204" pitchFamily="34" charset="0"/>
              </a:rPr>
              <a:t>de protéger la population </a:t>
            </a:r>
          </a:p>
          <a:p>
            <a:pPr marL="717550" algn="just">
              <a:lnSpc>
                <a:spcPct val="150000"/>
              </a:lnSpc>
            </a:pPr>
            <a:r>
              <a:rPr lang="fr-FR" sz="1800" dirty="0">
                <a:effectLst/>
                <a:latin typeface="Verdana" panose="020B0604030504040204" pitchFamily="34" charset="0"/>
                <a:ea typeface="Calibri" panose="020F0502020204030204" pitchFamily="34" charset="0"/>
              </a:rPr>
              <a:t>- d'éviter une saturation du système hospitalier, </a:t>
            </a:r>
          </a:p>
          <a:p>
            <a:pPr marL="285750" indent="-285750" algn="just">
              <a:lnSpc>
                <a:spcPct val="150000"/>
              </a:lnSpc>
              <a:buFontTx/>
              <a:buChar char="-"/>
            </a:pPr>
            <a:endParaRPr lang="fr-FR" dirty="0">
              <a:latin typeface="Verdana" panose="020B0604030504040204" pitchFamily="34" charset="0"/>
              <a:ea typeface="Calibri" panose="020F0502020204030204" pitchFamily="34" charset="0"/>
            </a:endParaRP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Calibri" panose="020F0502020204030204" pitchFamily="34" charset="0"/>
              </a:rPr>
              <a:t>Étend le</a:t>
            </a:r>
            <a:r>
              <a:rPr lang="fr-FR" sz="1800" dirty="0">
                <a:effectLst/>
                <a:latin typeface="Verdana" panose="020B0604030504040204" pitchFamily="34" charset="0"/>
                <a:ea typeface="Calibri" panose="020F0502020204030204" pitchFamily="34" charset="0"/>
              </a:rPr>
              <a:t> passe sanitaire </a:t>
            </a:r>
          </a:p>
          <a:p>
            <a:pPr marL="285750" indent="-285750" algn="just">
              <a:lnSpc>
                <a:spcPct val="150000"/>
              </a:lnSpc>
              <a:buFont typeface="Wingdings" panose="05000000000000000000" pitchFamily="2" charset="2"/>
              <a:buChar char="Ø"/>
            </a:pPr>
            <a:r>
              <a:rPr lang="fr-FR" sz="1800" dirty="0">
                <a:effectLst/>
                <a:latin typeface="Verdana" panose="020B0604030504040204" pitchFamily="34" charset="0"/>
                <a:ea typeface="Calibri" panose="020F0502020204030204" pitchFamily="34" charset="0"/>
              </a:rPr>
              <a:t>prévoit l'obligation vaccinale</a:t>
            </a:r>
          </a:p>
          <a:p>
            <a:pPr algn="just">
              <a:lnSpc>
                <a:spcPct val="150000"/>
              </a:lnSpc>
            </a:pPr>
            <a:endParaRPr lang="fr-FR" sz="2400" dirty="0">
              <a:effectLst/>
              <a:latin typeface="Calibri" panose="020F0502020204030204" pitchFamily="34" charset="0"/>
              <a:ea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20</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i="0" u="none" strike="noStrike" baseline="0" dirty="0">
                <a:solidFill>
                  <a:srgbClr val="00000A"/>
                </a:solidFill>
                <a:latin typeface="+mn-lt"/>
              </a:rPr>
              <a:t>CDD et stagiaires</a:t>
            </a:r>
          </a:p>
          <a:p>
            <a:pPr algn="just">
              <a:lnSpc>
                <a:spcPct val="150000"/>
              </a:lnSpc>
            </a:pPr>
            <a:r>
              <a:rPr lang="fr-FR" sz="1800" b="0" i="0" u="none" strike="noStrike" baseline="0" dirty="0">
                <a:solidFill>
                  <a:srgbClr val="00000A"/>
                </a:solidFill>
                <a:latin typeface="+mn-lt"/>
              </a:rPr>
              <a:t>La suspension ne produit aucun effet sur la durée du CDD d’un agent contractuel de droit public.</a:t>
            </a:r>
          </a:p>
          <a:p>
            <a:pPr algn="just">
              <a:lnSpc>
                <a:spcPct val="150000"/>
              </a:lnSpc>
            </a:pPr>
            <a:endParaRPr lang="fr-FR" sz="1800" b="0" i="0" u="none" strike="noStrike" baseline="0" dirty="0">
              <a:solidFill>
                <a:srgbClr val="00000A"/>
              </a:solidFill>
              <a:latin typeface="+mn-lt"/>
            </a:endParaRPr>
          </a:p>
          <a:p>
            <a:pPr algn="just">
              <a:lnSpc>
                <a:spcPct val="150000"/>
              </a:lnSpc>
            </a:pPr>
            <a:r>
              <a:rPr lang="fr-FR" sz="1800" b="0" i="0" u="none" strike="noStrike" baseline="0" dirty="0">
                <a:solidFill>
                  <a:srgbClr val="00000A"/>
                </a:solidFill>
                <a:latin typeface="+mn-lt"/>
              </a:rPr>
              <a:t>Lorsque le contrat arrive à son terme pendant cette période de suspension, le contrat prend fin au terme initialement prévu.</a:t>
            </a:r>
          </a:p>
          <a:p>
            <a:pPr algn="just">
              <a:lnSpc>
                <a:spcPct val="150000"/>
              </a:lnSpc>
            </a:pPr>
            <a:endParaRPr lang="fr-FR" dirty="0">
              <a:solidFill>
                <a:srgbClr val="00000A"/>
              </a:solidFill>
              <a:effectLst/>
              <a:latin typeface="+mn-lt"/>
              <a:ea typeface="Calibri" panose="020F0502020204030204" pitchFamily="34" charset="0"/>
              <a:cs typeface="Marianne-Bold"/>
            </a:endParaRPr>
          </a:p>
          <a:p>
            <a:pPr algn="just">
              <a:lnSpc>
                <a:spcPct val="150000"/>
              </a:lnSpc>
            </a:pPr>
            <a:r>
              <a:rPr lang="fr-FR" sz="1800" b="0" i="0" u="none" strike="noStrike" baseline="0" dirty="0">
                <a:latin typeface="+mj-lt"/>
              </a:rPr>
              <a:t>Pour les agents ayant vocation à être titularisés à l’issue d’une période de stage probatoire ou de formation, la période de suspension des fonctions n’entre pas en compte comme période de stage.</a:t>
            </a:r>
            <a:endParaRPr lang="fr-FR" sz="1800" dirty="0">
              <a:solidFill>
                <a:srgbClr val="00000A"/>
              </a:solidFill>
              <a:effectLst/>
              <a:latin typeface="+mj-lt"/>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2895177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21</a:t>
            </a:fld>
            <a:endParaRPr lang="fr-FR" dirty="0"/>
          </a:p>
        </p:txBody>
      </p:sp>
      <p:sp>
        <p:nvSpPr>
          <p:cNvPr id="4" name="Rectangle 3"/>
          <p:cNvSpPr txBox="1">
            <a:spLocks noChangeArrowheads="1"/>
          </p:cNvSpPr>
          <p:nvPr/>
        </p:nvSpPr>
        <p:spPr>
          <a:xfrm>
            <a:off x="342106" y="1527313"/>
            <a:ext cx="8642350" cy="5333451"/>
          </a:xfrm>
          <a:prstGeom prst="rect">
            <a:avLst/>
          </a:prstGeom>
        </p:spPr>
        <p:txBody>
          <a:bodyPr/>
          <a:lstStyle/>
          <a:p>
            <a:pPr algn="just">
              <a:lnSpc>
                <a:spcPct val="150000"/>
              </a:lnSpc>
            </a:pPr>
            <a:r>
              <a:rPr lang="fr-FR" sz="1800" b="1" dirty="0">
                <a:solidFill>
                  <a:srgbClr val="00000A"/>
                </a:solidFill>
                <a:effectLst/>
                <a:latin typeface="Verdana" panose="020B0604030504040204" pitchFamily="34" charset="0"/>
                <a:ea typeface="Calibri" panose="020F0502020204030204" pitchFamily="34" charset="0"/>
                <a:cs typeface="Marianne-Bold"/>
              </a:rPr>
              <a:t>Dans les lieux dont l’accès est soumis à présentation d’un passe sanitaire, l</a:t>
            </a:r>
            <a:r>
              <a:rPr lang="fr-FR" sz="1800" dirty="0">
                <a:solidFill>
                  <a:srgbClr val="00000A"/>
                </a:solidFill>
                <a:effectLst/>
                <a:latin typeface="Verdana" panose="020B0604030504040204" pitchFamily="34" charset="0"/>
                <a:ea typeface="Calibri" panose="020F0502020204030204" pitchFamily="34" charset="0"/>
                <a:cs typeface="Marianne-Regular"/>
              </a:rPr>
              <a:t>e </a:t>
            </a:r>
            <a:r>
              <a:rPr lang="fr-FR" sz="1800" u="sng" dirty="0">
                <a:solidFill>
                  <a:srgbClr val="00000A"/>
                </a:solidFill>
                <a:effectLst>
                  <a:outerShdw blurRad="38100" dist="38100" dir="2700000" algn="tl">
                    <a:srgbClr val="000000">
                      <a:alpha val="43137"/>
                    </a:srgbClr>
                  </a:outerShdw>
                </a:effectLst>
                <a:latin typeface="Verdana" panose="020B0604030504040204" pitchFamily="34" charset="0"/>
                <a:ea typeface="Calibri" panose="020F0502020204030204" pitchFamily="34" charset="0"/>
                <a:cs typeface="Marianne-Regular"/>
              </a:rPr>
              <a:t>port du masque n’est plus obligatoire </a:t>
            </a:r>
            <a:r>
              <a:rPr lang="fr-FR" sz="1800" dirty="0">
                <a:solidFill>
                  <a:srgbClr val="00000A"/>
                </a:solidFill>
                <a:effectLst/>
                <a:latin typeface="Verdana" panose="020B0604030504040204" pitchFamily="34" charset="0"/>
                <a:ea typeface="Calibri" panose="020F0502020204030204" pitchFamily="34" charset="0"/>
                <a:cs typeface="Marianne-Regular"/>
              </a:rPr>
              <a:t>pour les personnes accédant aux établissements, lieux, services et événements soumis à la présentation d’un passe sanitaire. Toutefois, cette obligation peut être maintenue soit par l’autorité territoriale soit par le préfet de département lorsque les circonstances locales le justifient.</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Dans l’attente de la mise en </a:t>
            </a:r>
            <a:r>
              <a:rPr lang="fr-FR" sz="1800" dirty="0" err="1">
                <a:solidFill>
                  <a:srgbClr val="00000A"/>
                </a:solidFill>
                <a:effectLst/>
                <a:latin typeface="Verdana" panose="020B0604030504040204" pitchFamily="34" charset="0"/>
                <a:ea typeface="Calibri" panose="020F0502020204030204" pitchFamily="34" charset="0"/>
                <a:cs typeface="Marianne-Regular"/>
              </a:rPr>
              <a:t>oeuvre</a:t>
            </a:r>
            <a:r>
              <a:rPr lang="fr-FR" sz="1800" dirty="0">
                <a:solidFill>
                  <a:srgbClr val="00000A"/>
                </a:solidFill>
                <a:effectLst/>
                <a:latin typeface="Verdana" panose="020B0604030504040204" pitchFamily="34" charset="0"/>
                <a:ea typeface="Calibri" panose="020F0502020204030204" pitchFamily="34" charset="0"/>
                <a:cs typeface="Marianne-Regular"/>
              </a:rPr>
              <a:t> de l’obligation de présentation d’un passe sanitaire, le port du masque reste obligatoire pour les professionnels intervenant dans ces lieux jusqu’au 30 août 2021.</a:t>
            </a:r>
            <a:endParaRPr lang="fr-FR" sz="1800" dirty="0">
              <a:effectLst/>
              <a:latin typeface="Calibri" panose="020F0502020204030204" pitchFamily="34" charset="0"/>
              <a:ea typeface="Calibri" panose="020F0502020204030204" pitchFamily="34" charset="0"/>
            </a:endParaRPr>
          </a:p>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2111769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22</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Modalités de contrôle</a:t>
            </a:r>
            <a:endParaRPr lang="fr-FR" sz="1800" dirty="0">
              <a:effectLst/>
              <a:latin typeface="Calibri" panose="020F0502020204030204" pitchFamily="34" charset="0"/>
              <a:ea typeface="Calibri" panose="020F0502020204030204" pitchFamily="34" charset="0"/>
            </a:endParaRPr>
          </a:p>
          <a:p>
            <a:pPr algn="just"/>
            <a:endParaRPr lang="fr-FR" sz="1800" dirty="0">
              <a:solidFill>
                <a:srgbClr val="00000A"/>
              </a:solidFill>
              <a:effectLst/>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Il incombe aux employeurs territoriaux de contrôler le respect de l’obligation de présentation d’un passe sanitaire. </a:t>
            </a:r>
          </a:p>
          <a:p>
            <a:pPr algn="just">
              <a:lnSpc>
                <a:spcPct val="150000"/>
              </a:lnSpc>
            </a:pPr>
            <a:endParaRPr lang="fr-FR" dirty="0">
              <a:solidFill>
                <a:srgbClr val="00000A"/>
              </a:solidFill>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Il appartient à chaque employeur </a:t>
            </a:r>
          </a:p>
          <a:p>
            <a:pPr marL="285750" indent="-285750" algn="just">
              <a:lnSpc>
                <a:spcPct val="150000"/>
              </a:lnSpc>
              <a:buFontTx/>
              <a:buChar char="-"/>
            </a:pPr>
            <a:r>
              <a:rPr lang="fr-FR" sz="1800" b="1" dirty="0">
                <a:solidFill>
                  <a:srgbClr val="00000A"/>
                </a:solidFill>
                <a:effectLst/>
                <a:latin typeface="Verdana" panose="020B0604030504040204" pitchFamily="34" charset="0"/>
                <a:ea typeface="Calibri" panose="020F0502020204030204" pitchFamily="34" charset="0"/>
                <a:cs typeface="Marianne-Regular"/>
              </a:rPr>
              <a:t>d’habiliter nommément les personnes </a:t>
            </a:r>
            <a:r>
              <a:rPr lang="fr-FR" sz="1800" dirty="0">
                <a:solidFill>
                  <a:srgbClr val="00000A"/>
                </a:solidFill>
                <a:effectLst/>
                <a:latin typeface="Verdana" panose="020B0604030504040204" pitchFamily="34" charset="0"/>
                <a:ea typeface="Calibri" panose="020F0502020204030204" pitchFamily="34" charset="0"/>
                <a:cs typeface="Marianne-Regular"/>
              </a:rPr>
              <a:t>autorisées à contrôler les justificatifs </a:t>
            </a:r>
          </a:p>
          <a:p>
            <a:pPr marL="285750" indent="-285750" algn="just">
              <a:lnSpc>
                <a:spcPct val="150000"/>
              </a:lnSpc>
              <a:buFontTx/>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et de </a:t>
            </a:r>
            <a:r>
              <a:rPr lang="fr-FR" sz="1800" b="1" dirty="0">
                <a:solidFill>
                  <a:srgbClr val="00000A"/>
                </a:solidFill>
                <a:effectLst/>
                <a:latin typeface="Verdana" panose="020B0604030504040204" pitchFamily="34" charset="0"/>
                <a:ea typeface="Calibri" panose="020F0502020204030204" pitchFamily="34" charset="0"/>
                <a:cs typeface="Marianne-Regular"/>
              </a:rPr>
              <a:t>tenir un registre </a:t>
            </a:r>
            <a:r>
              <a:rPr lang="fr-FR" sz="1800" dirty="0">
                <a:solidFill>
                  <a:srgbClr val="00000A"/>
                </a:solidFill>
                <a:effectLst/>
                <a:latin typeface="Verdana" panose="020B0604030504040204" pitchFamily="34" charset="0"/>
                <a:ea typeface="Calibri" panose="020F0502020204030204" pitchFamily="34" charset="0"/>
                <a:cs typeface="Marianne-Regular"/>
              </a:rPr>
              <a:t>détaillant les personnes ainsi habilitées et la date de leur habilitation, ainsi que les jours et horaires des contrôles effectués par ces personnes.</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1870430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23</a:t>
            </a:fld>
            <a:endParaRPr lang="fr-FR" dirty="0"/>
          </a:p>
        </p:txBody>
      </p:sp>
      <p:sp>
        <p:nvSpPr>
          <p:cNvPr id="4" name="Rectangle 3"/>
          <p:cNvSpPr txBox="1">
            <a:spLocks noChangeArrowheads="1"/>
          </p:cNvSpPr>
          <p:nvPr/>
        </p:nvSpPr>
        <p:spPr>
          <a:xfrm>
            <a:off x="268466" y="1344551"/>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Modalités de contrôle</a:t>
            </a:r>
            <a:endParaRPr lang="fr-FR" sz="1800" dirty="0">
              <a:effectLst/>
              <a:latin typeface="Calibri" panose="020F0502020204030204" pitchFamily="34" charset="0"/>
              <a:ea typeface="Calibri" panose="020F0502020204030204" pitchFamily="34" charset="0"/>
            </a:endParaRPr>
          </a:p>
          <a:p>
            <a:pPr algn="just"/>
            <a:endParaRPr lang="fr-FR" sz="1800" dirty="0">
              <a:solidFill>
                <a:srgbClr val="00000A"/>
              </a:solidFill>
              <a:effectLst/>
              <a:latin typeface="Verdana" panose="020B0604030504040204" pitchFamily="34" charset="0"/>
              <a:ea typeface="Calibri" panose="020F0502020204030204" pitchFamily="34" charset="0"/>
              <a:cs typeface="Marianne-Regular"/>
            </a:endParaRPr>
          </a:p>
          <a:p>
            <a:pPr algn="just">
              <a:lnSpc>
                <a:spcPct val="150000"/>
              </a:lnSpc>
            </a:pPr>
            <a:r>
              <a:rPr lang="fr-FR" sz="1800" b="0" i="0" u="none" strike="noStrike" baseline="0" dirty="0">
                <a:solidFill>
                  <a:srgbClr val="00000A"/>
                </a:solidFill>
                <a:latin typeface="+mn-lt"/>
              </a:rPr>
              <a:t>Les personnes habilitées contrôlent </a:t>
            </a:r>
            <a:r>
              <a:rPr lang="fr-FR" sz="1800" b="1" i="0" u="none" strike="noStrike" baseline="0" dirty="0">
                <a:solidFill>
                  <a:srgbClr val="00000A"/>
                </a:solidFill>
                <a:latin typeface="+mn-lt"/>
              </a:rPr>
              <a:t>le passe du public </a:t>
            </a:r>
            <a:r>
              <a:rPr lang="fr-FR" sz="1800" b="0" i="0" u="none" strike="noStrike" baseline="0" dirty="0">
                <a:solidFill>
                  <a:srgbClr val="00000A"/>
                </a:solidFill>
                <a:latin typeface="+mn-lt"/>
              </a:rPr>
              <a:t>à l’entrée en scannant le QR Code présent sur les documents numériques ou papier, au moyen de l’application mobile dénommée  </a:t>
            </a:r>
            <a:r>
              <a:rPr lang="fr-FR" sz="1800" b="0" i="0" u="none" strike="noStrike" baseline="0" dirty="0" err="1">
                <a:solidFill>
                  <a:srgbClr val="00000A"/>
                </a:solidFill>
                <a:latin typeface="+mn-lt"/>
              </a:rPr>
              <a:t>TousAntiCovid</a:t>
            </a:r>
            <a:r>
              <a:rPr lang="fr-FR" sz="1800" b="0" i="0" u="none" strike="noStrike" baseline="0" dirty="0">
                <a:solidFill>
                  <a:srgbClr val="00000A"/>
                </a:solidFill>
                <a:latin typeface="+mn-lt"/>
              </a:rPr>
              <a:t> Vérif .</a:t>
            </a:r>
          </a:p>
          <a:p>
            <a:pPr algn="just">
              <a:lnSpc>
                <a:spcPct val="150000"/>
              </a:lnSpc>
            </a:pPr>
            <a:endParaRPr lang="fr-FR" dirty="0">
              <a:solidFill>
                <a:srgbClr val="00000A"/>
              </a:solidFill>
              <a:effectLst/>
              <a:latin typeface="+mn-lt"/>
              <a:ea typeface="Calibri" panose="020F0502020204030204" pitchFamily="34" charset="0"/>
              <a:cs typeface="Marianne-Bold"/>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Pour le contrôle du passe sanitaire des agents</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 La présentation du justificatif peut se faire sous format papier ou numérique.</a:t>
            </a:r>
          </a:p>
          <a:p>
            <a:pPr algn="just">
              <a:lnSpc>
                <a:spcPct val="150000"/>
              </a:lnSpc>
            </a:pPr>
            <a:endParaRPr lang="fr-FR" sz="1800" dirty="0">
              <a:effectLst/>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50000"/>
              </a:lnSpc>
            </a:pPr>
            <a:r>
              <a:rPr lang="fr-FR" sz="1100" dirty="0">
                <a:solidFill>
                  <a:srgbClr val="00000A"/>
                </a:solidFill>
                <a:effectLst/>
                <a:latin typeface="Verdana" panose="020B0604030504040204" pitchFamily="34" charset="0"/>
                <a:ea typeface="Calibri" panose="020F0502020204030204" pitchFamily="34" charset="0"/>
                <a:cs typeface="Marianne-Regular"/>
              </a:rPr>
              <a:t>(les agents publics qui exercent leurs fonctions dans un lieu où le passe est obligatoire peuvent, uniquement à leur initiative, présenter à leur employeur un justificatif montrant que leur schéma vaccinal est complet. Dans ce cas, l’employeur peut le conserver jusqu’à ce que le passe ne soit plus obligatoire pour l’agent et leur délivrer le cas échéant un titre spécifique permettant une vérification simplifiée)</a:t>
            </a:r>
            <a:endParaRPr lang="fr-FR" sz="1100" dirty="0">
              <a:solidFill>
                <a:srgbClr val="00000A"/>
              </a:solidFill>
              <a:effectLst/>
              <a:latin typeface="+mn-lt"/>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2811472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24</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endParaRPr lang="fr-FR" dirty="0">
              <a:latin typeface="Verdana" panose="020B0604030504040204" pitchFamily="34" charset="0"/>
              <a:ea typeface="Calibri" panose="020F0502020204030204" pitchFamily="34" charset="0"/>
              <a:cs typeface="Times New Roman" panose="02020603050405020304" pitchFamily="18" charset="0"/>
            </a:endParaRPr>
          </a:p>
          <a:p>
            <a:pPr algn="just">
              <a:lnSpc>
                <a:spcPct val="150000"/>
              </a:lnSpc>
            </a:pPr>
            <a:r>
              <a:rPr lang="fr-FR" sz="1800" b="0" i="0" u="none" strike="noStrike" baseline="0" dirty="0">
                <a:solidFill>
                  <a:srgbClr val="00000A"/>
                </a:solidFill>
                <a:latin typeface="+mj-lt"/>
              </a:rPr>
              <a:t>Cette application permet à ces personnes de lire les noms, prénoms et date de naissance de la personne concernée par le justificatif, ainsi qu'un résultat positif ou négatif de détention de l’une des trois preuves : schéma vaccinal complet, test négatif ou test attestant du rétablissement de la Covid-19.</a:t>
            </a:r>
          </a:p>
          <a:p>
            <a:pPr algn="just">
              <a:lnSpc>
                <a:spcPct val="150000"/>
              </a:lnSpc>
            </a:pPr>
            <a:endParaRPr lang="fr-FR" sz="1800" b="0" i="0" u="none" strike="noStrike" baseline="0" dirty="0">
              <a:solidFill>
                <a:srgbClr val="00000A"/>
              </a:solidFill>
              <a:latin typeface="+mj-lt"/>
            </a:endParaRPr>
          </a:p>
          <a:p>
            <a:pPr algn="just">
              <a:lnSpc>
                <a:spcPct val="150000"/>
              </a:lnSpc>
            </a:pPr>
            <a:r>
              <a:rPr lang="fr-FR" sz="1800" b="0" i="0" u="none" strike="noStrike" baseline="0" dirty="0">
                <a:solidFill>
                  <a:srgbClr val="00000A"/>
                </a:solidFill>
                <a:latin typeface="+mj-lt"/>
              </a:rPr>
              <a:t>Les données </a:t>
            </a:r>
            <a:r>
              <a:rPr lang="fr-FR" sz="1800" b="1" i="0" u="none" strike="noStrike" baseline="0" dirty="0">
                <a:solidFill>
                  <a:srgbClr val="00000A"/>
                </a:solidFill>
                <a:latin typeface="+mj-lt"/>
              </a:rPr>
              <a:t>ne sont pas conservées </a:t>
            </a:r>
            <a:r>
              <a:rPr lang="fr-FR" sz="1800" b="0" i="0" u="none" strike="noStrike" baseline="0" dirty="0">
                <a:solidFill>
                  <a:srgbClr val="00000A"/>
                </a:solidFill>
                <a:latin typeface="+mj-lt"/>
              </a:rPr>
              <a:t>et ne sont traitées qu’une fois lors de la lecture du QR code. Elles ne peuvent pas être utilisées à d’autres fins que l’accès aux activités concernées. </a:t>
            </a:r>
          </a:p>
          <a:p>
            <a:pPr algn="just">
              <a:lnSpc>
                <a:spcPct val="150000"/>
              </a:lnSpc>
            </a:pPr>
            <a:endParaRPr lang="fr-FR" dirty="0">
              <a:solidFill>
                <a:srgbClr val="00000A"/>
              </a:solidFill>
              <a:latin typeface="+mj-lt"/>
            </a:endParaRPr>
          </a:p>
          <a:p>
            <a:pPr algn="just">
              <a:lnSpc>
                <a:spcPct val="150000"/>
              </a:lnSpc>
            </a:pPr>
            <a:r>
              <a:rPr lang="fr-FR" sz="1800" b="0" i="0" u="none" strike="noStrike" baseline="0" dirty="0">
                <a:solidFill>
                  <a:srgbClr val="00000A"/>
                </a:solidFill>
                <a:latin typeface="+mj-lt"/>
              </a:rPr>
              <a:t>L’ensemble de ces éléments garantit ainsi le secret médical.</a:t>
            </a:r>
            <a:endParaRPr lang="fr-FR" sz="1800" dirty="0">
              <a:effectLst/>
              <a:latin typeface="+mj-lt"/>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4197572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La VACCINATION obligatoire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25</a:t>
            </a:fld>
            <a:endParaRPr lang="fr-FR" dirty="0"/>
          </a:p>
        </p:txBody>
      </p:sp>
      <p:sp>
        <p:nvSpPr>
          <p:cNvPr id="4" name="Rectangle 3"/>
          <p:cNvSpPr txBox="1">
            <a:spLocks noChangeArrowheads="1"/>
          </p:cNvSpPr>
          <p:nvPr/>
        </p:nvSpPr>
        <p:spPr>
          <a:xfrm>
            <a:off x="278299" y="1361522"/>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mn-lt"/>
                <a:ea typeface="Times New Roman" panose="02020603050405020304" pitchFamily="18" charset="0"/>
                <a:cs typeface="Times New Roman" panose="02020603050405020304" pitchFamily="18" charset="0"/>
              </a:rPr>
              <a:t>Personnels concernés : personnes exerçant dans certains établissements </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Marianne-Regular"/>
              </a:rPr>
              <a:t>-Les agents territoriaux, titulaires et contractuels, quel que soit leur cadre d’emplois.</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Marianne-Regular"/>
              </a:rPr>
              <a:t> </a:t>
            </a:r>
            <a:endParaRPr lang="fr-FR" sz="1800" dirty="0">
              <a:effectLst/>
              <a:latin typeface="+mn-lt"/>
              <a:ea typeface="Calibri" panose="020F0502020204030204" pitchFamily="34" charset="0"/>
            </a:endParaRPr>
          </a:p>
          <a:p>
            <a:pPr algn="just">
              <a:lnSpc>
                <a:spcPct val="150000"/>
              </a:lnSpc>
            </a:pPr>
            <a:r>
              <a:rPr lang="fr-FR" dirty="0">
                <a:solidFill>
                  <a:srgbClr val="00000A"/>
                </a:solidFill>
                <a:latin typeface="+mn-lt"/>
                <a:ea typeface="Calibri" panose="020F0502020204030204" pitchFamily="34" charset="0"/>
                <a:cs typeface="Marianne-Regular"/>
              </a:rPr>
              <a:t>-S’</a:t>
            </a:r>
            <a:r>
              <a:rPr lang="fr-FR" sz="1800" dirty="0">
                <a:solidFill>
                  <a:srgbClr val="00000A"/>
                </a:solidFill>
                <a:effectLst/>
                <a:latin typeface="+mn-lt"/>
                <a:ea typeface="Calibri" panose="020F0502020204030204" pitchFamily="34" charset="0"/>
                <a:cs typeface="Marianne-Regular"/>
              </a:rPr>
              <a:t>agissant des agents des collectivités territoriales :</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Arial" panose="020B0604020202020204" pitchFamily="34" charset="0"/>
              </a:rPr>
              <a:t>- </a:t>
            </a:r>
            <a:r>
              <a:rPr lang="fr-FR" sz="1800" dirty="0">
                <a:solidFill>
                  <a:srgbClr val="00000A"/>
                </a:solidFill>
                <a:effectLst/>
                <a:latin typeface="+mn-lt"/>
                <a:ea typeface="Calibri" panose="020F0502020204030204" pitchFamily="34" charset="0"/>
                <a:cs typeface="Marianne-Regular"/>
              </a:rPr>
              <a:t>Les centres de santé ;</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Arial" panose="020B0604020202020204" pitchFamily="34" charset="0"/>
              </a:rPr>
              <a:t>- </a:t>
            </a:r>
            <a:r>
              <a:rPr lang="fr-FR" sz="1800" dirty="0">
                <a:solidFill>
                  <a:srgbClr val="00000A"/>
                </a:solidFill>
                <a:effectLst/>
                <a:latin typeface="+mn-lt"/>
                <a:ea typeface="Calibri" panose="020F0502020204030204" pitchFamily="34" charset="0"/>
                <a:cs typeface="Marianne-Regular"/>
              </a:rPr>
              <a:t>Les centres gratuits d'information, de dépistage et de diagnostic </a:t>
            </a:r>
            <a:r>
              <a:rPr lang="fr-FR" sz="1800" dirty="0">
                <a:solidFill>
                  <a:srgbClr val="00000A"/>
                </a:solidFill>
                <a:effectLst/>
                <a:latin typeface="+mn-lt"/>
                <a:ea typeface="Calibri" panose="020F0502020204030204" pitchFamily="34" charset="0"/>
                <a:cs typeface="Arial" panose="020B0604020202020204" pitchFamily="34" charset="0"/>
              </a:rPr>
              <a:t>;</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Arial" panose="020B0604020202020204" pitchFamily="34" charset="0"/>
              </a:rPr>
              <a:t>- </a:t>
            </a:r>
            <a:r>
              <a:rPr lang="fr-FR" sz="1800" dirty="0">
                <a:solidFill>
                  <a:srgbClr val="00000A"/>
                </a:solidFill>
                <a:effectLst/>
                <a:latin typeface="+mn-lt"/>
                <a:ea typeface="Calibri" panose="020F0502020204030204" pitchFamily="34" charset="0"/>
                <a:cs typeface="Marianne-Regular"/>
              </a:rPr>
              <a:t>Les services de médecine préventive </a:t>
            </a:r>
            <a:r>
              <a:rPr lang="fr-FR" sz="1800" dirty="0">
                <a:solidFill>
                  <a:srgbClr val="00000A"/>
                </a:solidFill>
                <a:effectLst/>
                <a:latin typeface="+mn-lt"/>
                <a:ea typeface="Calibri" panose="020F0502020204030204" pitchFamily="34" charset="0"/>
                <a:cs typeface="Arial" panose="020B0604020202020204" pitchFamily="34" charset="0"/>
              </a:rPr>
              <a:t>;</a:t>
            </a:r>
            <a:endParaRPr lang="fr-FR" sz="1800" dirty="0">
              <a:effectLst/>
              <a:latin typeface="+mn-lt"/>
              <a:ea typeface="Calibri" panose="020F0502020204030204" pitchFamily="34" charset="0"/>
            </a:endParaRPr>
          </a:p>
          <a:p>
            <a:pPr algn="just">
              <a:lnSpc>
                <a:spcPct val="150000"/>
              </a:lnSpc>
            </a:pPr>
            <a:r>
              <a:rPr lang="fr-FR" sz="1800" dirty="0">
                <a:solidFill>
                  <a:srgbClr val="00000A"/>
                </a:solidFill>
                <a:effectLst/>
                <a:latin typeface="+mn-lt"/>
                <a:ea typeface="Calibri" panose="020F0502020204030204" pitchFamily="34" charset="0"/>
                <a:cs typeface="Arial" panose="020B0604020202020204" pitchFamily="34" charset="0"/>
              </a:rPr>
              <a:t>- </a:t>
            </a:r>
            <a:r>
              <a:rPr lang="fr-FR" sz="1800" dirty="0">
                <a:solidFill>
                  <a:srgbClr val="00000A"/>
                </a:solidFill>
                <a:effectLst/>
                <a:latin typeface="+mn-lt"/>
                <a:ea typeface="Calibri" panose="020F0502020204030204" pitchFamily="34" charset="0"/>
                <a:cs typeface="Marianne-Regular"/>
              </a:rPr>
              <a:t>Les établissements et services médico-sociaux pour personnes âgées et pour personnes handicapées tels que les EHPAD, les établissements d’hébergement pour personnes âgées, les services de soins infirmiers à domicile, les services d’aide et d’accompagnement à domicile.</a:t>
            </a:r>
            <a:endParaRPr lang="fr-FR" sz="1800" dirty="0">
              <a:effectLst/>
              <a:latin typeface="+mn-lt"/>
              <a:ea typeface="Calibri" panose="020F0502020204030204" pitchFamily="34" charset="0"/>
            </a:endParaRPr>
          </a:p>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30578395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La VACCINATION obligatoire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26</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Personnels concernés : les professionnels de santé</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 professions médicales, pharmacie, paramédicales</a:t>
            </a:r>
          </a:p>
          <a:p>
            <a:pPr algn="just">
              <a:lnSpc>
                <a:spcPct val="150000"/>
              </a:lnSpc>
            </a:pPr>
            <a:endParaRPr lang="fr-FR" sz="1800" dirty="0">
              <a:effectLst/>
              <a:latin typeface="Calibri" panose="020F0502020204030204" pitchFamily="34" charset="0"/>
              <a:ea typeface="Calibri" panose="020F0502020204030204" pitchFamily="34" charset="0"/>
            </a:endParaRPr>
          </a:p>
          <a:p>
            <a:pPr algn="just">
              <a:lnSpc>
                <a:spcPct val="150000"/>
              </a:lnSpc>
            </a:pPr>
            <a:r>
              <a:rPr lang="fr-FR" dirty="0">
                <a:solidFill>
                  <a:srgbClr val="00000A"/>
                </a:solidFill>
                <a:latin typeface="Verdana" panose="020B0604030504040204" pitchFamily="34" charset="0"/>
                <a:ea typeface="Calibri" panose="020F0502020204030204" pitchFamily="34" charset="0"/>
                <a:cs typeface="Marianne-Regular"/>
              </a:rPr>
              <a:t>- L</a:t>
            </a:r>
            <a:r>
              <a:rPr lang="fr-FR" sz="1800" dirty="0">
                <a:solidFill>
                  <a:srgbClr val="00000A"/>
                </a:solidFill>
                <a:effectLst/>
                <a:latin typeface="Verdana" panose="020B0604030504040204" pitchFamily="34" charset="0"/>
                <a:ea typeface="Calibri" panose="020F0502020204030204" pitchFamily="34" charset="0"/>
                <a:cs typeface="Marianne-Regular"/>
              </a:rPr>
              <a:t>es professionnels exerçant les métiers de psychologue, ostéopathe, chiropracteur et psychothérapeute et ce quel que soit leur lieu d’affectation. </a:t>
            </a:r>
          </a:p>
          <a:p>
            <a:pPr algn="just">
              <a:lnSpc>
                <a:spcPct val="150000"/>
              </a:lnSpc>
            </a:pPr>
            <a:endParaRPr lang="fr-FR" dirty="0">
              <a:solidFill>
                <a:srgbClr val="00000A"/>
              </a:solidFill>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Sont également soumis à l’obligation de vaccination les agents travaillant dans les mêmes locaux que ces professionnels.</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2386115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27</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Personnels concernés</a:t>
            </a:r>
            <a:endParaRPr lang="fr-FR" sz="1800" dirty="0">
              <a:effectLst/>
              <a:latin typeface="Calibri" panose="020F0502020204030204" pitchFamily="34" charset="0"/>
              <a:ea typeface="Calibri" panose="020F0502020204030204" pitchFamily="34" charset="0"/>
            </a:endParaRPr>
          </a:p>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dirty="0">
              <a:solidFill>
                <a:srgbClr val="00000A"/>
              </a:solidFill>
              <a:latin typeface="Verdana" panose="020B0604030504040204" pitchFamily="34" charset="0"/>
              <a:ea typeface="Calibri" panose="020F0502020204030204" pitchFamily="34" charset="0"/>
              <a:cs typeface="Marianne-Regular"/>
            </a:endParaRPr>
          </a:p>
          <a:p>
            <a:pPr algn="just">
              <a:lnSpc>
                <a:spcPct val="150000"/>
              </a:lnSpc>
            </a:pPr>
            <a:r>
              <a:rPr lang="fr-FR" sz="1800" dirty="0">
                <a:effectLst/>
                <a:latin typeface="+mn-lt"/>
                <a:ea typeface="Times New Roman" panose="02020603050405020304" pitchFamily="18" charset="0"/>
                <a:cs typeface="Times New Roman" panose="02020603050405020304" pitchFamily="18" charset="0"/>
              </a:rPr>
              <a:t>La DGCL vient de préciser dans sa FAQ que </a:t>
            </a:r>
            <a:r>
              <a:rPr lang="fr-FR" sz="1800" i="1" dirty="0">
                <a:effectLst/>
                <a:latin typeface="+mn-lt"/>
                <a:ea typeface="Times New Roman" panose="02020603050405020304" pitchFamily="18" charset="0"/>
                <a:cs typeface="Times New Roman" panose="02020603050405020304" pitchFamily="18" charset="0"/>
              </a:rPr>
              <a:t>"</a:t>
            </a:r>
            <a:r>
              <a:rPr lang="fr-FR" sz="1800" b="1" i="1" dirty="0">
                <a:effectLst/>
                <a:latin typeface="+mn-lt"/>
                <a:ea typeface="Times New Roman" panose="02020603050405020304" pitchFamily="18" charset="0"/>
                <a:cs typeface="Times New Roman" panose="02020603050405020304" pitchFamily="18" charset="0"/>
              </a:rPr>
              <a:t>les professionnels de crèche</a:t>
            </a:r>
            <a:r>
              <a:rPr lang="fr-FR" sz="1800" i="1" dirty="0">
                <a:effectLst/>
                <a:latin typeface="+mn-lt"/>
                <a:ea typeface="Times New Roman" panose="02020603050405020304" pitchFamily="18" charset="0"/>
                <a:cs typeface="Times New Roman" panose="02020603050405020304" pitchFamily="18" charset="0"/>
              </a:rPr>
              <a:t>, d’établissements ou de services de soutien à la parentalité ou d’établissements et services de protection de l’enfance ne sont pas concernés par l’obligation vaccinale. </a:t>
            </a:r>
            <a:endParaRPr lang="fr-FR" sz="1800" dirty="0">
              <a:effectLst/>
              <a:latin typeface="+mn-lt"/>
              <a:ea typeface="Calibri" panose="020F0502020204030204" pitchFamily="34" charset="0"/>
            </a:endParaRPr>
          </a:p>
          <a:p>
            <a:pPr algn="just">
              <a:lnSpc>
                <a:spcPct val="150000"/>
              </a:lnSpc>
            </a:pPr>
            <a:endParaRPr lang="fr-FR" sz="1800" dirty="0">
              <a:effectLst/>
              <a:latin typeface="+mn-lt"/>
              <a:ea typeface="Times New Roman" panose="02020603050405020304" pitchFamily="18" charset="0"/>
              <a:cs typeface="Times New Roman" panose="02020603050405020304" pitchFamily="18" charset="0"/>
            </a:endParaRPr>
          </a:p>
          <a:p>
            <a:pPr algn="just">
              <a:lnSpc>
                <a:spcPct val="150000"/>
              </a:lnSpc>
            </a:pPr>
            <a:r>
              <a:rPr lang="fr-FR" sz="1800" dirty="0">
                <a:effectLst/>
                <a:latin typeface="+mn-lt"/>
                <a:ea typeface="Times New Roman" panose="02020603050405020304" pitchFamily="18" charset="0"/>
                <a:cs typeface="Times New Roman" panose="02020603050405020304" pitchFamily="18" charset="0"/>
              </a:rPr>
              <a:t>Cette obligation </a:t>
            </a:r>
            <a:r>
              <a:rPr lang="fr-FR" sz="1800" u="sng" dirty="0">
                <a:effectLst/>
                <a:latin typeface="+mn-lt"/>
                <a:ea typeface="Times New Roman" panose="02020603050405020304" pitchFamily="18" charset="0"/>
                <a:cs typeface="Times New Roman" panose="02020603050405020304" pitchFamily="18" charset="0"/>
              </a:rPr>
              <a:t>ne s'applique pas </a:t>
            </a:r>
            <a:r>
              <a:rPr lang="fr-FR" sz="1800" dirty="0">
                <a:effectLst/>
                <a:latin typeface="+mn-lt"/>
                <a:ea typeface="Times New Roman" panose="02020603050405020304" pitchFamily="18" charset="0"/>
                <a:cs typeface="Times New Roman" panose="02020603050405020304" pitchFamily="18" charset="0"/>
              </a:rPr>
              <a:t>aux personnes chargées de l'exécution d'une tâche ponctuelle au sein des locaux dans lesquels les personnes mentionnées ci-dessus exercent ou travaillent.</a:t>
            </a:r>
            <a:endParaRPr lang="fr-FR" sz="1800" dirty="0">
              <a:effectLst/>
              <a:latin typeface="+mn-lt"/>
              <a:ea typeface="Calibri" panose="020F0502020204030204" pitchFamily="34" charset="0"/>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1902857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28</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La mise en œuvre calendaire de l’obligation vaccinale est la suivante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Font typeface="Verdana" panose="020B0604030504040204" pitchFamily="34" charset="0"/>
              <a:buChar char="-"/>
            </a:pPr>
            <a:r>
              <a:rPr lang="fr-FR" sz="1800" b="1" dirty="0">
                <a:solidFill>
                  <a:srgbClr val="00000A"/>
                </a:solidFill>
                <a:effectLst/>
                <a:latin typeface="Verdana" panose="020B0604030504040204" pitchFamily="34" charset="0"/>
                <a:ea typeface="Calibri" panose="020F0502020204030204" pitchFamily="34" charset="0"/>
                <a:cs typeface="Marianne-Regular"/>
              </a:rPr>
              <a:t>A partir du 7 août et jusqu’au 14 septembre 2021 inclus</a:t>
            </a:r>
            <a:r>
              <a:rPr lang="fr-FR" sz="1800" dirty="0">
                <a:solidFill>
                  <a:srgbClr val="00000A"/>
                </a:solidFill>
                <a:effectLst/>
                <a:latin typeface="Verdana" panose="020B0604030504040204" pitchFamily="34" charset="0"/>
                <a:ea typeface="Calibri" panose="020F0502020204030204" pitchFamily="34" charset="0"/>
                <a:cs typeface="Marianne-Regular"/>
              </a:rPr>
              <a:t> : les personnes concernées devront présenter leur certificat de statut vaccinal ou, à défaut, le résultat d’un test virologique négatif issu d’un examen de dépistage RT-PCR, d’un test antigénique ou d’un autotest réalisé sous la supervision d’un des professionnels de santé, d’au plus 72 heures ;</a:t>
            </a:r>
            <a:endParaRPr lang="fr-FR" sz="1800" dirty="0">
              <a:effectLst/>
              <a:latin typeface="Calibri" panose="020F0502020204030204" pitchFamily="34" charset="0"/>
              <a:ea typeface="Calibri" panose="020F0502020204030204" pitchFamily="34" charset="0"/>
              <a:cs typeface="Wingdings" panose="05000000000000000000" pitchFamily="2" charset="2"/>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2667965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29</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La mise en œuvre calendaire de l’obligation vaccinale est la suivante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Font typeface="Verdana" panose="020B0604030504040204" pitchFamily="34" charset="0"/>
              <a:buChar char="-"/>
            </a:pPr>
            <a:r>
              <a:rPr lang="fr-FR" sz="1800" b="1" dirty="0">
                <a:solidFill>
                  <a:srgbClr val="00000A"/>
                </a:solidFill>
                <a:effectLst/>
                <a:latin typeface="Verdana" panose="020B0604030504040204" pitchFamily="34" charset="0"/>
                <a:ea typeface="Calibri" panose="020F0502020204030204" pitchFamily="34" charset="0"/>
                <a:cs typeface="Marianne-Regular"/>
              </a:rPr>
              <a:t>A compter du 15 septembre 2021 et jusqu’au 15 octobre 2021 inclus</a:t>
            </a:r>
            <a:r>
              <a:rPr lang="fr-FR" sz="1800" dirty="0">
                <a:solidFill>
                  <a:srgbClr val="00000A"/>
                </a:solidFill>
                <a:effectLst/>
                <a:latin typeface="Verdana" panose="020B0604030504040204" pitchFamily="34" charset="0"/>
                <a:ea typeface="Calibri" panose="020F0502020204030204" pitchFamily="34" charset="0"/>
                <a:cs typeface="Marianne-Regular"/>
              </a:rPr>
              <a:t> : les personnes concernées devront présenter leur certificat de statut vaccinal ou, à défaut, le justificatif d’une première dose et d’un test virologique négatif</a:t>
            </a:r>
          </a:p>
          <a:p>
            <a:pPr lvl="0" algn="just">
              <a:lnSpc>
                <a:spcPct val="150000"/>
              </a:lnSpc>
            </a:pPr>
            <a:endParaRPr lang="fr-FR" sz="1800" dirty="0">
              <a:effectLst/>
              <a:latin typeface="Calibri" panose="020F0502020204030204" pitchFamily="34" charset="0"/>
              <a:ea typeface="Calibri" panose="020F0502020204030204" pitchFamily="34" charset="0"/>
              <a:cs typeface="Wingdings" panose="05000000000000000000" pitchFamily="2" charset="2"/>
            </a:endParaRPr>
          </a:p>
          <a:p>
            <a:pPr marL="342900" lvl="0" indent="-342900" algn="just">
              <a:lnSpc>
                <a:spcPct val="150000"/>
              </a:lnSpc>
              <a:buFont typeface="Verdana" panose="020B0604030504040204" pitchFamily="34" charset="0"/>
              <a:buChar char="-"/>
            </a:pPr>
            <a:r>
              <a:rPr lang="fr-FR" sz="1800" b="1" dirty="0">
                <a:solidFill>
                  <a:srgbClr val="00000A"/>
                </a:solidFill>
                <a:effectLst/>
                <a:latin typeface="Verdana" panose="020B0604030504040204" pitchFamily="34" charset="0"/>
                <a:ea typeface="Calibri" panose="020F0502020204030204" pitchFamily="34" charset="0"/>
                <a:cs typeface="Marianne-Regular"/>
              </a:rPr>
              <a:t>A compter du 16 octobre 2021</a:t>
            </a:r>
            <a:r>
              <a:rPr lang="fr-FR" sz="1800" dirty="0">
                <a:solidFill>
                  <a:srgbClr val="00000A"/>
                </a:solidFill>
                <a:effectLst/>
                <a:latin typeface="Verdana" panose="020B0604030504040204" pitchFamily="34" charset="0"/>
                <a:ea typeface="Calibri" panose="020F0502020204030204" pitchFamily="34" charset="0"/>
                <a:cs typeface="Marianne-Regular"/>
              </a:rPr>
              <a:t> : les personnes concernées devront présenter leur certificat de statut vaccinal.</a:t>
            </a:r>
            <a:endParaRPr lang="fr-FR" sz="1800" dirty="0">
              <a:effectLst/>
              <a:latin typeface="Calibri" panose="020F0502020204030204" pitchFamily="34" charset="0"/>
              <a:ea typeface="Calibri" panose="020F0502020204030204" pitchFamily="34" charset="0"/>
              <a:cs typeface="Wingdings" panose="05000000000000000000" pitchFamily="2" charset="2"/>
            </a:endParaRP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Bold"/>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356772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85728"/>
            <a:ext cx="8641655" cy="857257"/>
          </a:xfrm>
        </p:spPr>
        <p:txBody>
          <a:bodyPr/>
          <a:lstStyle/>
          <a:p>
            <a:pPr lvl="0"/>
            <a:r>
              <a:rPr lang="fr-FR" sz="3200" dirty="0">
                <a:solidFill>
                  <a:srgbClr val="A2BD30"/>
                </a:solidFill>
              </a:rPr>
              <a:t>Les textes à votre disposition</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p:txBody>
      </p:sp>
      <p:sp>
        <p:nvSpPr>
          <p:cNvPr id="5" name="Rectangle 4"/>
          <p:cNvSpPr/>
          <p:nvPr/>
        </p:nvSpPr>
        <p:spPr>
          <a:xfrm>
            <a:off x="642910" y="1166843"/>
            <a:ext cx="8072494" cy="369332"/>
          </a:xfrm>
          <a:prstGeom prst="rect">
            <a:avLst/>
          </a:prstGeom>
        </p:spPr>
        <p:txBody>
          <a:bodyPr wrap="square">
            <a:spAutoFit/>
          </a:bodyPr>
          <a:lstStyle/>
          <a:p>
            <a:r>
              <a:rPr lang="fr-FR" dirty="0"/>
              <a:t> </a:t>
            </a:r>
          </a:p>
        </p:txBody>
      </p:sp>
      <p:sp>
        <p:nvSpPr>
          <p:cNvPr id="7" name="ZoneTexte 6">
            <a:extLst>
              <a:ext uri="{FF2B5EF4-FFF2-40B4-BE49-F238E27FC236}">
                <a16:creationId xmlns:a16="http://schemas.microsoft.com/office/drawing/2014/main" id="{110AC95F-79C1-474C-8F60-24B58796A2CB}"/>
              </a:ext>
            </a:extLst>
          </p:cNvPr>
          <p:cNvSpPr txBox="1"/>
          <p:nvPr/>
        </p:nvSpPr>
        <p:spPr>
          <a:xfrm>
            <a:off x="355692" y="1420249"/>
            <a:ext cx="8028384" cy="5448095"/>
          </a:xfrm>
          <a:prstGeom prst="rect">
            <a:avLst/>
          </a:prstGeom>
          <a:noFill/>
        </p:spPr>
        <p:txBody>
          <a:bodyPr wrap="square">
            <a:spAutoFit/>
          </a:bodyPr>
          <a:lstStyle/>
          <a:p>
            <a:pPr marL="342900" lvl="0" indent="-342900" algn="just">
              <a:lnSpc>
                <a:spcPct val="150000"/>
              </a:lnSpc>
              <a:buSzPts val="1000"/>
              <a:buFont typeface="Symbol" panose="05050102010706020507" pitchFamily="18" charset="2"/>
              <a:buChar char=""/>
              <a:tabLst>
                <a:tab pos="457200" algn="l"/>
              </a:tabLst>
            </a:pP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hlinkClick r:id="rId2"/>
              </a:rPr>
              <a:t>FAQ de la DGCL </a:t>
            </a: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rPr>
              <a:t>(01/09/2021)</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342900" lvl="0" indent="-342900" algn="just">
              <a:lnSpc>
                <a:spcPct val="150000"/>
              </a:lnSpc>
              <a:buSzPts val="1000"/>
              <a:buFont typeface="Symbol" panose="05050102010706020507" pitchFamily="18" charset="2"/>
              <a:buChar char=""/>
              <a:tabLst>
                <a:tab pos="457200" algn="l"/>
              </a:tabLst>
            </a:pPr>
            <a:r>
              <a:rPr lang="fr-FR" sz="1800" dirty="0">
                <a:solidFill>
                  <a:schemeClr val="accent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Décret 2021 699 du 1</a:t>
            </a:r>
            <a:r>
              <a:rPr lang="fr-FR" sz="1800" baseline="30000" dirty="0">
                <a:solidFill>
                  <a:schemeClr val="accent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er</a:t>
            </a:r>
            <a:r>
              <a:rPr lang="fr-FR" sz="1800" dirty="0">
                <a:solidFill>
                  <a:schemeClr val="accent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 juin 2021 </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prescrivant les mesures générales nécessaires à la gestion de la sortie de la crise sanitaire</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solidFill>
                  <a:schemeClr val="accent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Note d’information de la DGCL </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en date du 11/08/2021 relative à l’obligation de présentation d’un passe sanitaire sur le lieu de travail et à la vaccination obligatoire contre la Covid 19 dans la FPT</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hlinkClick r:id="rId3" action="ppaction://hlinkfile"/>
              </a:rPr>
              <a:t>Note d’information</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relative aux modalités d’octroi d’ASA dans la FPT pour la vaccination contre la Covid-19</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solidFill>
                  <a:schemeClr val="accent1">
                    <a:lumMod val="50000"/>
                  </a:schemeClr>
                </a:solidFill>
                <a:effectLst/>
                <a:latin typeface="Verdana" panose="020B0604030504040204" pitchFamily="34" charset="0"/>
                <a:ea typeface="Times New Roman" panose="02020603050405020304" pitchFamily="18" charset="0"/>
                <a:cs typeface="Times New Roman" panose="02020603050405020304" pitchFamily="18" charset="0"/>
              </a:rPr>
              <a:t>La circulaire du 10 août 2021 </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portant sur les mesures issues de la loi relative à la gestion de la crise sanitaire applicables aux agents publics de l'Etat</a:t>
            </a:r>
            <a:endParaRPr lang="fr-FR"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16542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30</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
        <p:nvSpPr>
          <p:cNvPr id="6" name="ZoneTexte 5">
            <a:extLst>
              <a:ext uri="{FF2B5EF4-FFF2-40B4-BE49-F238E27FC236}">
                <a16:creationId xmlns:a16="http://schemas.microsoft.com/office/drawing/2014/main" id="{5E105A9D-2C82-465C-9B10-67B197E011AF}"/>
              </a:ext>
            </a:extLst>
          </p:cNvPr>
          <p:cNvSpPr txBox="1"/>
          <p:nvPr/>
        </p:nvSpPr>
        <p:spPr>
          <a:xfrm>
            <a:off x="791041" y="1340768"/>
            <a:ext cx="7488832" cy="4606774"/>
          </a:xfrm>
          <a:prstGeom prst="rect">
            <a:avLst/>
          </a:prstGeom>
          <a:noFill/>
        </p:spPr>
        <p:txBody>
          <a:bodyPr wrap="square">
            <a:spAutoFit/>
          </a:bodyPr>
          <a:lstStyle/>
          <a:p>
            <a:pPr algn="just">
              <a:lnSpc>
                <a:spcPct val="150000"/>
              </a:lnSpc>
            </a:pPr>
            <a:r>
              <a:rPr lang="fr-FR" sz="1800" b="0" i="0" u="none" strike="noStrike" baseline="0" dirty="0">
                <a:solidFill>
                  <a:srgbClr val="00000A"/>
                </a:solidFill>
                <a:latin typeface="+mn-lt"/>
              </a:rPr>
              <a:t>Les agents territoriaux justifiant d’une </a:t>
            </a:r>
            <a:r>
              <a:rPr lang="fr-FR" sz="1800" b="1" i="0" u="none" strike="noStrike" baseline="0" dirty="0">
                <a:solidFill>
                  <a:srgbClr val="00000A"/>
                </a:solidFill>
                <a:latin typeface="+mn-lt"/>
              </a:rPr>
              <a:t>contre-indication médicale</a:t>
            </a:r>
            <a:r>
              <a:rPr lang="fr-FR" sz="1800" b="0" i="0" u="none" strike="noStrike" baseline="0" dirty="0">
                <a:solidFill>
                  <a:srgbClr val="00000A"/>
                </a:solidFill>
                <a:latin typeface="+mn-lt"/>
              </a:rPr>
              <a:t> reconnue à la vaccination sont, pour leur part, exemptés de l’obligation de vaccination.</a:t>
            </a:r>
          </a:p>
          <a:p>
            <a:pPr algn="just">
              <a:lnSpc>
                <a:spcPct val="150000"/>
              </a:lnSpc>
            </a:pPr>
            <a:endParaRPr lang="fr-FR" dirty="0">
              <a:solidFill>
                <a:srgbClr val="00000A"/>
              </a:solidFill>
              <a:latin typeface="+mn-lt"/>
            </a:endParaRPr>
          </a:p>
          <a:p>
            <a:pPr algn="just">
              <a:lnSpc>
                <a:spcPct val="150000"/>
              </a:lnSpc>
            </a:pPr>
            <a:r>
              <a:rPr lang="fr-FR" sz="1800" b="0" i="0" u="none" strike="noStrike" baseline="0" dirty="0">
                <a:solidFill>
                  <a:srgbClr val="00000A"/>
                </a:solidFill>
                <a:latin typeface="+mn-lt"/>
              </a:rPr>
              <a:t>Les agent transmettent le certificat médical de contre-indication au médecin du travail compétent, qui informe l’employeur, sans délai, de la satisfaction à l’obligation vaccinale avec, le cas échéant, le terme de validité du certificat transmis. </a:t>
            </a:r>
          </a:p>
          <a:p>
            <a:pPr algn="just">
              <a:lnSpc>
                <a:spcPct val="150000"/>
              </a:lnSpc>
            </a:pPr>
            <a:r>
              <a:rPr lang="fr-FR" dirty="0">
                <a:solidFill>
                  <a:srgbClr val="00000A"/>
                </a:solidFill>
                <a:latin typeface="+mn-lt"/>
              </a:rPr>
              <a:t>L</a:t>
            </a:r>
            <a:r>
              <a:rPr lang="fr-FR" sz="1800" b="0" i="0" u="none" strike="noStrike" baseline="0" dirty="0">
                <a:solidFill>
                  <a:srgbClr val="00000A"/>
                </a:solidFill>
                <a:latin typeface="+mn-lt"/>
              </a:rPr>
              <a:t>e médecin du travail détermine les aménagements du poste et les mesures de prévention complémentaires le cas échéant.</a:t>
            </a:r>
            <a:endParaRPr lang="fr-FR" dirty="0">
              <a:latin typeface="+mn-lt"/>
            </a:endParaRPr>
          </a:p>
        </p:txBody>
      </p:sp>
    </p:spTree>
    <p:extLst>
      <p:ext uri="{BB962C8B-B14F-4D97-AF65-F5344CB8AC3E}">
        <p14:creationId xmlns:p14="http://schemas.microsoft.com/office/powerpoint/2010/main" val="1991822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31</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
        <p:nvSpPr>
          <p:cNvPr id="6" name="ZoneTexte 5">
            <a:extLst>
              <a:ext uri="{FF2B5EF4-FFF2-40B4-BE49-F238E27FC236}">
                <a16:creationId xmlns:a16="http://schemas.microsoft.com/office/drawing/2014/main" id="{5E105A9D-2C82-465C-9B10-67B197E011AF}"/>
              </a:ext>
            </a:extLst>
          </p:cNvPr>
          <p:cNvSpPr txBox="1"/>
          <p:nvPr/>
        </p:nvSpPr>
        <p:spPr>
          <a:xfrm>
            <a:off x="791041" y="1340768"/>
            <a:ext cx="7488832" cy="2529282"/>
          </a:xfrm>
          <a:prstGeom prst="rect">
            <a:avLst/>
          </a:prstGeom>
          <a:noFill/>
        </p:spPr>
        <p:txBody>
          <a:bodyPr wrap="square">
            <a:spAutoFit/>
          </a:bodyPr>
          <a:lstStyle/>
          <a:p>
            <a:pPr algn="just">
              <a:lnSpc>
                <a:spcPct val="150000"/>
              </a:lnSpc>
            </a:pPr>
            <a:r>
              <a:rPr lang="fr-FR" dirty="0">
                <a:latin typeface="+mn-lt"/>
              </a:rPr>
              <a:t>L’obligation vaccinale c’est :</a:t>
            </a:r>
          </a:p>
          <a:p>
            <a:pPr algn="just">
              <a:lnSpc>
                <a:spcPct val="150000"/>
              </a:lnSpc>
            </a:pPr>
            <a:endParaRPr lang="fr-FR" dirty="0">
              <a:latin typeface="+mn-lt"/>
            </a:endParaRPr>
          </a:p>
          <a:p>
            <a:pPr marL="285750" indent="-285750" algn="just">
              <a:lnSpc>
                <a:spcPct val="150000"/>
              </a:lnSpc>
              <a:buFontTx/>
              <a:buChar char="-"/>
            </a:pPr>
            <a:r>
              <a:rPr lang="fr-FR" dirty="0">
                <a:latin typeface="+mn-lt"/>
              </a:rPr>
              <a:t>Certificat de statut vaccinal complet</a:t>
            </a:r>
          </a:p>
          <a:p>
            <a:pPr marL="285750" indent="-285750" algn="just">
              <a:lnSpc>
                <a:spcPct val="150000"/>
              </a:lnSpc>
              <a:buFontTx/>
              <a:buChar char="-"/>
            </a:pPr>
            <a:r>
              <a:rPr lang="fr-FR" dirty="0">
                <a:latin typeface="+mn-lt"/>
              </a:rPr>
              <a:t>Certificat de rétablissement à une contamination en cours de validité</a:t>
            </a:r>
          </a:p>
          <a:p>
            <a:pPr marL="285750" indent="-285750" algn="just">
              <a:lnSpc>
                <a:spcPct val="150000"/>
              </a:lnSpc>
              <a:buFontTx/>
              <a:buChar char="-"/>
            </a:pPr>
            <a:r>
              <a:rPr lang="fr-FR" dirty="0">
                <a:latin typeface="+mn-lt"/>
              </a:rPr>
              <a:t>Certificat de contre indication médicale</a:t>
            </a:r>
          </a:p>
        </p:txBody>
      </p:sp>
    </p:spTree>
    <p:extLst>
      <p:ext uri="{BB962C8B-B14F-4D97-AF65-F5344CB8AC3E}">
        <p14:creationId xmlns:p14="http://schemas.microsoft.com/office/powerpoint/2010/main" val="3725478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L’obligation vaccinale</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32</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du personnel concerné</a:t>
            </a:r>
          </a:p>
          <a:p>
            <a:pPr algn="just">
              <a:lnSpc>
                <a:spcPct val="150000"/>
              </a:lnSpc>
            </a:pP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Situation en cas d’absence de justificatif : la suspension</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(même procédure que pour le passe sanitaire)</a:t>
            </a:r>
          </a:p>
          <a:p>
            <a:pPr lvl="0" algn="just">
              <a:lnSpc>
                <a:spcPct val="150000"/>
              </a:lnSpc>
              <a:buSzPts val="1000"/>
              <a:tabLst>
                <a:tab pos="457200" algn="l"/>
              </a:tabLst>
            </a:pP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Modalités de contrôle </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(même procédure que pour le passe sanitaire)</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3196558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ASA et vaccination</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33</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dirty="0">
                <a:hlinkClick r:id="rId2" action="ppaction://hlinkfile"/>
              </a:rPr>
              <a:t>La note d’information</a:t>
            </a:r>
            <a:r>
              <a:rPr lang="fr-FR" dirty="0"/>
              <a:t> en date du 5 juillet 2021 relative aux modalités d’octroi d’ASA dans la FPT pour la vaccination contre la Covid-19</a:t>
            </a:r>
            <a:endParaRPr lang="fr-FR" sz="1800" b="1" dirty="0">
              <a:effectLst/>
              <a:latin typeface="Verdana" panose="020B0604030504040204" pitchFamily="34" charset="0"/>
              <a:ea typeface="Times New Roman" panose="02020603050405020304" pitchFamily="18" charset="0"/>
              <a:cs typeface="Times New Roman" panose="02020603050405020304" pitchFamily="18" charset="0"/>
            </a:endParaRPr>
          </a:p>
          <a:p>
            <a:pPr algn="just">
              <a:lnSpc>
                <a:spcPct val="150000"/>
              </a:lnSpc>
            </a:pP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Octroi d’une ASA aux agents qui sont vaccinés en dehors du cadre professionnel </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pendant la durée strictement nécessaire à l’accomplissement de cette démarche et sur présentation d’un justificatif de RDV vaccinal</a:t>
            </a:r>
          </a:p>
          <a:p>
            <a:pPr lvl="0" algn="just">
              <a:lnSpc>
                <a:spcPct val="150000"/>
              </a:lnSpc>
              <a:buSzPts val="1000"/>
              <a:tabLst>
                <a:tab pos="457200" algn="l"/>
              </a:tabLst>
            </a:pP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Absence au travail en raison d’effets secondaires importants du fait de la vaccination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42258494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ASA et vaccination</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34</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r>
              <a:rPr lang="fr-FR" kern="0" dirty="0">
                <a:latin typeface="+mj-lt"/>
                <a:cs typeface="+mn-cs"/>
              </a:rPr>
              <a:t>Demande formulée par l’agent qui déclare des effets secondaires importants</a:t>
            </a: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r>
              <a:rPr lang="fr-FR" kern="0" dirty="0">
                <a:latin typeface="+mj-lt"/>
                <a:cs typeface="+mn-cs"/>
              </a:rPr>
              <a:t>L’agent transmet une attestation sur l’honneur qu’il n’est pas en mesure de travailler pour ce motif</a:t>
            </a: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r>
              <a:rPr lang="fr-FR" kern="0" dirty="0">
                <a:latin typeface="+mj-lt"/>
                <a:cs typeface="+mn-cs"/>
              </a:rPr>
              <a:t>ASA peut être accordée le jour et le lendemain de la vaccination</a:t>
            </a: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endParaRPr lang="fr-FR" kern="0" dirty="0">
              <a:latin typeface="+mj-lt"/>
              <a:cs typeface="+mn-cs"/>
            </a:endParaRPr>
          </a:p>
          <a:p>
            <a:pPr marR="0" lvl="0" algn="just" defTabSz="914400" rtl="0" eaLnBrk="1" fontAlgn="base" latinLnBrk="0" hangingPunct="1">
              <a:lnSpc>
                <a:spcPct val="150000"/>
              </a:lnSpc>
              <a:spcBef>
                <a:spcPct val="20000"/>
              </a:spcBef>
              <a:spcAft>
                <a:spcPct val="0"/>
              </a:spcAft>
              <a:buClrTx/>
              <a:buSzTx/>
              <a:tabLst/>
              <a:defRPr/>
            </a:pPr>
            <a:r>
              <a:rPr lang="fr-FR" b="1" kern="0" dirty="0">
                <a:latin typeface="+mj-lt"/>
                <a:cs typeface="+mn-cs"/>
              </a:rPr>
              <a:t>Octroi d’ASA pour accompagner son enfant de plus de 12 ans à un rendez vous vaccinal</a:t>
            </a:r>
          </a:p>
        </p:txBody>
      </p:sp>
    </p:spTree>
    <p:extLst>
      <p:ext uri="{BB962C8B-B14F-4D97-AF65-F5344CB8AC3E}">
        <p14:creationId xmlns:p14="http://schemas.microsoft.com/office/powerpoint/2010/main" val="1650069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COVID et IJ</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35</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endParaRPr lang="fr-FR" kern="0" dirty="0">
              <a:latin typeface="+mj-lt"/>
              <a:cs typeface="+mn-cs"/>
            </a:endParaRPr>
          </a:p>
        </p:txBody>
      </p:sp>
      <p:sp>
        <p:nvSpPr>
          <p:cNvPr id="6" name="ZoneTexte 5">
            <a:extLst>
              <a:ext uri="{FF2B5EF4-FFF2-40B4-BE49-F238E27FC236}">
                <a16:creationId xmlns:a16="http://schemas.microsoft.com/office/drawing/2014/main" id="{1AE8F40C-51A0-4DEC-8717-CB1E733FD0F2}"/>
              </a:ext>
            </a:extLst>
          </p:cNvPr>
          <p:cNvSpPr txBox="1"/>
          <p:nvPr/>
        </p:nvSpPr>
        <p:spPr>
          <a:xfrm>
            <a:off x="737974" y="1301638"/>
            <a:ext cx="7594966" cy="4606774"/>
          </a:xfrm>
          <a:prstGeom prst="rect">
            <a:avLst/>
          </a:prstGeom>
          <a:noFill/>
        </p:spPr>
        <p:txBody>
          <a:bodyPr wrap="square">
            <a:spAutoFit/>
          </a:bodyPr>
          <a:lstStyle/>
          <a:p>
            <a:pPr algn="just">
              <a:lnSpc>
                <a:spcPct val="150000"/>
              </a:lnSpc>
              <a:spcAft>
                <a:spcPts val="0"/>
              </a:spcAft>
            </a:pPr>
            <a:r>
              <a:rPr lang="fr-FR" sz="1800" b="0" i="0" u="none" strike="noStrike" baseline="0" dirty="0">
                <a:solidFill>
                  <a:srgbClr val="000000"/>
                </a:solidFill>
                <a:latin typeface="+mj-lt"/>
              </a:rPr>
              <a:t>Un décret du 16 juin 2021 prolonge le dispositif dérogatoire de versement des indemnités journalières (IJ) du 10 janvier 2021 jusqu’au </a:t>
            </a:r>
            <a:r>
              <a:rPr lang="fr-FR" sz="1800" b="1" i="0" u="none" strike="noStrike" baseline="0" dirty="0">
                <a:solidFill>
                  <a:srgbClr val="000000"/>
                </a:solidFill>
                <a:latin typeface="+mj-lt"/>
              </a:rPr>
              <a:t>30 septembre 2021 inclus </a:t>
            </a:r>
            <a:r>
              <a:rPr lang="fr-FR" sz="1800" b="0" i="0" u="none" strike="noStrike" baseline="0" dirty="0">
                <a:solidFill>
                  <a:srgbClr val="000000"/>
                </a:solidFill>
                <a:latin typeface="+mj-lt"/>
              </a:rPr>
              <a:t>(au lieu du 1er juin 2021). </a:t>
            </a:r>
          </a:p>
          <a:p>
            <a:pPr algn="just">
              <a:lnSpc>
                <a:spcPct val="150000"/>
              </a:lnSpc>
              <a:spcAft>
                <a:spcPts val="0"/>
              </a:spcAft>
            </a:pPr>
            <a:endParaRPr lang="fr-FR" sz="1800" b="0" i="0" u="none" strike="noStrike" baseline="0" dirty="0">
              <a:solidFill>
                <a:srgbClr val="000000"/>
              </a:solidFill>
              <a:latin typeface="+mj-lt"/>
            </a:endParaRPr>
          </a:p>
          <a:p>
            <a:pPr algn="just">
              <a:lnSpc>
                <a:spcPct val="150000"/>
              </a:lnSpc>
              <a:spcAft>
                <a:spcPts val="0"/>
              </a:spcAft>
            </a:pPr>
            <a:r>
              <a:rPr lang="fr-FR" sz="1800" b="0" i="0" u="none" strike="noStrike" baseline="0" dirty="0">
                <a:solidFill>
                  <a:srgbClr val="000000"/>
                </a:solidFill>
                <a:latin typeface="+mj-lt"/>
              </a:rPr>
              <a:t>Ce dispositif concerne les agents relevant du régime général (contractuels et fonctionnaires Ircantec) dès lors qu’ils ne peuvent télétravailler ou se trouvent dans l’impossibilité de travailler en présentiel en raison de leur situation au regard de la Covid-19. </a:t>
            </a:r>
          </a:p>
          <a:p>
            <a:pPr algn="just">
              <a:lnSpc>
                <a:spcPct val="150000"/>
              </a:lnSpc>
              <a:spcAft>
                <a:spcPts val="0"/>
              </a:spcAft>
            </a:pPr>
            <a:r>
              <a:rPr lang="fr-FR" sz="1800" b="0" i="0" u="none" strike="noStrike" baseline="0" dirty="0">
                <a:solidFill>
                  <a:srgbClr val="000000"/>
                </a:solidFill>
                <a:latin typeface="+mj-lt"/>
              </a:rPr>
              <a:t>. </a:t>
            </a:r>
            <a:endParaRPr lang="fr-FR" dirty="0">
              <a:latin typeface="+mj-lt"/>
            </a:endParaRPr>
          </a:p>
        </p:txBody>
      </p:sp>
    </p:spTree>
    <p:extLst>
      <p:ext uri="{BB962C8B-B14F-4D97-AF65-F5344CB8AC3E}">
        <p14:creationId xmlns:p14="http://schemas.microsoft.com/office/powerpoint/2010/main" val="3352135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COVID et IJ</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36</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endParaRPr lang="fr-FR" kern="0" dirty="0">
              <a:latin typeface="+mj-lt"/>
              <a:cs typeface="+mn-cs"/>
            </a:endParaRPr>
          </a:p>
        </p:txBody>
      </p:sp>
      <p:sp>
        <p:nvSpPr>
          <p:cNvPr id="6" name="ZoneTexte 5">
            <a:extLst>
              <a:ext uri="{FF2B5EF4-FFF2-40B4-BE49-F238E27FC236}">
                <a16:creationId xmlns:a16="http://schemas.microsoft.com/office/drawing/2014/main" id="{1AE8F40C-51A0-4DEC-8717-CB1E733FD0F2}"/>
              </a:ext>
            </a:extLst>
          </p:cNvPr>
          <p:cNvSpPr txBox="1"/>
          <p:nvPr/>
        </p:nvSpPr>
        <p:spPr>
          <a:xfrm>
            <a:off x="737974" y="1301638"/>
            <a:ext cx="7594966" cy="4606774"/>
          </a:xfrm>
          <a:prstGeom prst="rect">
            <a:avLst/>
          </a:prstGeom>
          <a:noFill/>
        </p:spPr>
        <p:txBody>
          <a:bodyPr wrap="square">
            <a:spAutoFit/>
          </a:bodyPr>
          <a:lstStyle/>
          <a:p>
            <a:pPr algn="just">
              <a:lnSpc>
                <a:spcPct val="150000"/>
              </a:lnSpc>
            </a:pPr>
            <a:r>
              <a:rPr lang="fr-FR" sz="1800" b="0" i="0" u="none" strike="noStrike" baseline="0" dirty="0">
                <a:solidFill>
                  <a:srgbClr val="000000"/>
                </a:solidFill>
                <a:latin typeface="+mj-lt"/>
              </a:rPr>
              <a:t>Ces dispositions s’appliquent, sans conditions d’ouverture de droits et sans délai de carence, lorsque l’agent est : </a:t>
            </a:r>
          </a:p>
          <a:p>
            <a:pPr algn="just">
              <a:lnSpc>
                <a:spcPct val="150000"/>
              </a:lnSpc>
            </a:pPr>
            <a:r>
              <a:rPr lang="fr-FR" sz="1800" b="0" i="0" u="none" strike="noStrike" baseline="0" dirty="0">
                <a:solidFill>
                  <a:srgbClr val="000000"/>
                </a:solidFill>
                <a:latin typeface="+mj-lt"/>
              </a:rPr>
              <a:t>• une personne vulnérable (ne pouvant ni télétravailler ni bénéficier de mesures de protection renforcées sur le lieu de travail) </a:t>
            </a:r>
          </a:p>
          <a:p>
            <a:pPr algn="just">
              <a:lnSpc>
                <a:spcPct val="150000"/>
              </a:lnSpc>
            </a:pPr>
            <a:r>
              <a:rPr lang="fr-FR" sz="1800" b="0" i="0" u="none" strike="noStrike" baseline="0" dirty="0">
                <a:solidFill>
                  <a:srgbClr val="000000"/>
                </a:solidFill>
                <a:latin typeface="+mj-lt"/>
              </a:rPr>
              <a:t>• un « cas contact » à risque de contamination (dispositif « contact tracing ») </a:t>
            </a:r>
          </a:p>
          <a:p>
            <a:pPr algn="just">
              <a:lnSpc>
                <a:spcPct val="150000"/>
              </a:lnSpc>
            </a:pPr>
            <a:r>
              <a:rPr lang="fr-FR" sz="1800" b="0" i="0" u="none" strike="noStrike" baseline="0" dirty="0">
                <a:solidFill>
                  <a:srgbClr val="000000"/>
                </a:solidFill>
                <a:latin typeface="+mj-lt"/>
              </a:rPr>
              <a:t>• testé positif à la Covid-19</a:t>
            </a:r>
          </a:p>
          <a:p>
            <a:pPr algn="just">
              <a:lnSpc>
                <a:spcPct val="150000"/>
              </a:lnSpc>
            </a:pPr>
            <a:r>
              <a:rPr lang="fr-FR" sz="1800" b="0" i="0" u="none" strike="noStrike" baseline="0" dirty="0">
                <a:solidFill>
                  <a:srgbClr val="000000"/>
                </a:solidFill>
                <a:latin typeface="+mj-lt"/>
              </a:rPr>
              <a:t>• parent d’un enfant de moins de 16 ans ou d’une personne en situation de handicap faisant l’objet d’une mesure d’isolement, d’éviction ou de maintien à domicile. </a:t>
            </a:r>
            <a:endParaRPr lang="fr-FR" dirty="0">
              <a:latin typeface="+mj-lt"/>
            </a:endParaRPr>
          </a:p>
        </p:txBody>
      </p:sp>
    </p:spTree>
    <p:extLst>
      <p:ext uri="{BB962C8B-B14F-4D97-AF65-F5344CB8AC3E}">
        <p14:creationId xmlns:p14="http://schemas.microsoft.com/office/powerpoint/2010/main" val="16560943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SITUATION DES AGENTS VULNERABLES</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37</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buFontTx/>
              <a:buChar char="-"/>
              <a:tabLst/>
              <a:defRPr/>
            </a:pPr>
            <a:endParaRPr lang="fr-FR" kern="0" dirty="0">
              <a:latin typeface="+mj-lt"/>
              <a:cs typeface="+mn-cs"/>
            </a:endParaRPr>
          </a:p>
        </p:txBody>
      </p:sp>
      <p:sp>
        <p:nvSpPr>
          <p:cNvPr id="6" name="ZoneTexte 5">
            <a:extLst>
              <a:ext uri="{FF2B5EF4-FFF2-40B4-BE49-F238E27FC236}">
                <a16:creationId xmlns:a16="http://schemas.microsoft.com/office/drawing/2014/main" id="{1AE8F40C-51A0-4DEC-8717-CB1E733FD0F2}"/>
              </a:ext>
            </a:extLst>
          </p:cNvPr>
          <p:cNvSpPr txBox="1"/>
          <p:nvPr/>
        </p:nvSpPr>
        <p:spPr>
          <a:xfrm>
            <a:off x="737974" y="1301638"/>
            <a:ext cx="7594966" cy="5437771"/>
          </a:xfrm>
          <a:prstGeom prst="rect">
            <a:avLst/>
          </a:prstGeom>
          <a:noFill/>
        </p:spPr>
        <p:txBody>
          <a:bodyPr wrap="square">
            <a:spAutoFit/>
          </a:bodyPr>
          <a:lstStyle/>
          <a:p>
            <a:pPr algn="just">
              <a:lnSpc>
                <a:spcPct val="150000"/>
              </a:lnSpc>
            </a:pPr>
            <a:r>
              <a:rPr lang="fr-FR" sz="1800" b="0" i="0" u="none" strike="noStrike" baseline="0" dirty="0">
                <a:solidFill>
                  <a:srgbClr val="000000"/>
                </a:solidFill>
                <a:latin typeface="+mj-lt"/>
              </a:rPr>
              <a:t>La note DGCL du 1er juin 2021 relative au télétravail dans la fonction publique territoriale nous précisent que </a:t>
            </a:r>
            <a:r>
              <a:rPr lang="fr-FR" sz="1800" b="1" i="0" u="none" strike="noStrike" baseline="0" dirty="0">
                <a:solidFill>
                  <a:srgbClr val="000000"/>
                </a:solidFill>
                <a:latin typeface="+mj-lt"/>
              </a:rPr>
              <a:t>le régime dérogatoire appliqué aux agents vulnérables reste inchangé</a:t>
            </a:r>
            <a:r>
              <a:rPr lang="fr-FR" sz="1800" b="0" i="0" u="none" strike="noStrike" baseline="0" dirty="0">
                <a:solidFill>
                  <a:srgbClr val="000000"/>
                </a:solidFill>
                <a:latin typeface="+mj-lt"/>
              </a:rPr>
              <a:t>, à savoir le placement en autorisation spéciale d’absence (ASA) si ces agents ne peuvent ni télétravailler ni bénéficier de mesures de protection renforcées sur le lieu de travail. </a:t>
            </a:r>
          </a:p>
          <a:p>
            <a:pPr algn="just">
              <a:lnSpc>
                <a:spcPct val="150000"/>
              </a:lnSpc>
            </a:pPr>
            <a:r>
              <a:rPr lang="fr-FR" sz="1800" b="0" i="0" u="none" strike="noStrike" baseline="0" dirty="0">
                <a:solidFill>
                  <a:srgbClr val="000000"/>
                </a:solidFill>
                <a:latin typeface="+mj-lt"/>
              </a:rPr>
              <a:t>Le Haut conseil de la sécurité publique (HCSP) a toutefois publié un avis relatif à l’activité professionnelle des personnes à risque de forme grave de Covid-19 </a:t>
            </a:r>
            <a:r>
              <a:rPr lang="fr-FR" sz="1800" b="1" i="0" u="none" strike="noStrike" baseline="0" dirty="0">
                <a:solidFill>
                  <a:srgbClr val="000000"/>
                </a:solidFill>
                <a:latin typeface="+mj-lt"/>
              </a:rPr>
              <a:t>ayant bénéficié d’un schéma vaccinal complet</a:t>
            </a:r>
            <a:r>
              <a:rPr lang="fr-FR" sz="1800" b="0" i="0" u="none" strike="noStrike" baseline="0">
                <a:solidFill>
                  <a:srgbClr val="000000"/>
                </a:solidFill>
                <a:latin typeface="+mj-lt"/>
              </a:rPr>
              <a:t>. </a:t>
            </a:r>
          </a:p>
          <a:p>
            <a:pPr algn="just">
              <a:lnSpc>
                <a:spcPct val="150000"/>
              </a:lnSpc>
            </a:pPr>
            <a:r>
              <a:rPr lang="fr-FR" sz="1800" b="0" i="0" u="none" strike="noStrike" baseline="0" dirty="0">
                <a:solidFill>
                  <a:srgbClr val="000000"/>
                </a:solidFill>
                <a:latin typeface="+mj-lt"/>
              </a:rPr>
              <a:t>Nous sommes sur ce point dans l’attente de précisions éventuelles de la part de la DGAFP ou de la DGCL. </a:t>
            </a:r>
            <a:endParaRPr lang="fr-FR" dirty="0">
              <a:latin typeface="+mj-lt"/>
            </a:endParaRPr>
          </a:p>
        </p:txBody>
      </p:sp>
    </p:spTree>
    <p:extLst>
      <p:ext uri="{BB962C8B-B14F-4D97-AF65-F5344CB8AC3E}">
        <p14:creationId xmlns:p14="http://schemas.microsoft.com/office/powerpoint/2010/main" val="3126864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38</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ctr">
              <a:lnSpc>
                <a:spcPct val="150000"/>
              </a:lnSpc>
            </a:pPr>
            <a:r>
              <a:rPr lang="fr-FR" b="1" dirty="0">
                <a:latin typeface="Verdana" panose="020B0604030504040204" pitchFamily="34" charset="0"/>
                <a:ea typeface="Calibri" panose="020F0502020204030204" pitchFamily="34" charset="0"/>
                <a:cs typeface="Times New Roman" panose="02020603050405020304" pitchFamily="18" charset="0"/>
              </a:rPr>
              <a:t>Temps d’échanges</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50000"/>
              </a:lnSpc>
              <a:spcBef>
                <a:spcPct val="20000"/>
              </a:spcBef>
              <a:spcAft>
                <a:spcPct val="0"/>
              </a:spcAft>
              <a:buClrTx/>
              <a:buSzTx/>
              <a:tabLst/>
              <a:defRPr/>
            </a:pPr>
            <a:endParaRPr lang="fr-FR" kern="0" dirty="0">
              <a:latin typeface="+mj-lt"/>
              <a:cs typeface="+mn-cs"/>
            </a:endParaRPr>
          </a:p>
        </p:txBody>
      </p:sp>
    </p:spTree>
    <p:extLst>
      <p:ext uri="{BB962C8B-B14F-4D97-AF65-F5344CB8AC3E}">
        <p14:creationId xmlns:p14="http://schemas.microsoft.com/office/powerpoint/2010/main" val="17981909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571480"/>
            <a:ext cx="8641655" cy="1071570"/>
          </a:xfrm>
        </p:spPr>
        <p:txBody>
          <a:bodyPr/>
          <a:lstStyle/>
          <a:p>
            <a:pPr marL="457200" marR="0" indent="0">
              <a:lnSpc>
                <a:spcPts val="3100"/>
              </a:lnSpc>
              <a:spcAft>
                <a:spcPts val="0"/>
              </a:spcAft>
            </a:pPr>
            <a:br>
              <a:rPr lang="fr-FR" sz="2800" b="1" spc="160" dirty="0">
                <a:solidFill>
                  <a:srgbClr val="FFC000"/>
                </a:solidFill>
                <a:latin typeface="Verdana" pitchFamily="34" charset="0"/>
                <a:ea typeface="Verdana" pitchFamily="34" charset="0"/>
                <a:cs typeface="Verdana" pitchFamily="34" charset="0"/>
              </a:rPr>
            </a:br>
            <a:endParaRPr lang="fr-FR" sz="2800" b="1" spc="15" dirty="0">
              <a:solidFill>
                <a:srgbClr val="FFC000"/>
              </a:solidFill>
              <a:latin typeface="Verdana" pitchFamily="34" charset="0"/>
              <a:ea typeface="Verdana" pitchFamily="34" charset="0"/>
              <a:cs typeface="Verdana" pitchFamily="34" charset="0"/>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39</a:t>
            </a:fld>
            <a:endParaRPr lang="fr-FR" dirty="0"/>
          </a:p>
        </p:txBody>
      </p:sp>
      <p:sp>
        <p:nvSpPr>
          <p:cNvPr id="4" name="Rectangle 3"/>
          <p:cNvSpPr txBox="1">
            <a:spLocks noChangeArrowheads="1"/>
          </p:cNvSpPr>
          <p:nvPr/>
        </p:nvSpPr>
        <p:spPr>
          <a:xfrm>
            <a:off x="250825" y="1571612"/>
            <a:ext cx="8642350" cy="4929222"/>
          </a:xfrm>
          <a:prstGeom prst="rect">
            <a:avLst/>
          </a:prstGeom>
        </p:spPr>
        <p:txBody>
          <a:bodyPr/>
          <a:lstStyle/>
          <a:p>
            <a:pPr marL="179388" marR="0" algn="just">
              <a:lnSpc>
                <a:spcPts val="2000"/>
              </a:lnSpc>
              <a:spcBef>
                <a:spcPts val="3135"/>
              </a:spcBef>
              <a:spcAft>
                <a:spcPts val="5570"/>
              </a:spcAft>
            </a:pPr>
            <a:endParaRPr lang="fr-FR" sz="2400" dirty="0">
              <a:solidFill>
                <a:srgbClr val="000000"/>
              </a:solidFill>
              <a:latin typeface="Verdana" pitchFamily="34" charset="0"/>
              <a:ea typeface="Verdana" pitchFamily="34" charset="0"/>
              <a:cs typeface="Verdana" pitchFamily="34" charset="0"/>
            </a:endParaRPr>
          </a:p>
          <a:p>
            <a:pPr marL="179388" marR="0" algn="just">
              <a:lnSpc>
                <a:spcPts val="2000"/>
              </a:lnSpc>
              <a:spcBef>
                <a:spcPts val="3135"/>
              </a:spcBef>
              <a:spcAft>
                <a:spcPts val="5570"/>
              </a:spcAft>
            </a:pPr>
            <a:endParaRPr lang="fr-FR" sz="2400" dirty="0">
              <a:solidFill>
                <a:srgbClr val="000000"/>
              </a:solidFill>
              <a:latin typeface="Verdana" pitchFamily="34" charset="0"/>
              <a:ea typeface="Verdana" pitchFamily="34" charset="0"/>
              <a:cs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85728"/>
            <a:ext cx="8641655" cy="857257"/>
          </a:xfrm>
        </p:spPr>
        <p:txBody>
          <a:bodyPr/>
          <a:lstStyle/>
          <a:p>
            <a:pPr lvl="0"/>
            <a:r>
              <a:rPr lang="fr-FR" sz="3200" dirty="0">
                <a:solidFill>
                  <a:srgbClr val="A2BD30"/>
                </a:solidFill>
              </a:rPr>
              <a:t>A votre disposition….</a:t>
            </a: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4</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p:txBody>
      </p:sp>
      <p:sp>
        <p:nvSpPr>
          <p:cNvPr id="5" name="Rectangle 4"/>
          <p:cNvSpPr/>
          <p:nvPr/>
        </p:nvSpPr>
        <p:spPr>
          <a:xfrm>
            <a:off x="642910" y="1166843"/>
            <a:ext cx="8072494" cy="369332"/>
          </a:xfrm>
          <a:prstGeom prst="rect">
            <a:avLst/>
          </a:prstGeom>
        </p:spPr>
        <p:txBody>
          <a:bodyPr wrap="square">
            <a:spAutoFit/>
          </a:bodyPr>
          <a:lstStyle/>
          <a:p>
            <a:r>
              <a:rPr lang="fr-FR" dirty="0"/>
              <a:t> </a:t>
            </a:r>
          </a:p>
        </p:txBody>
      </p:sp>
      <p:sp>
        <p:nvSpPr>
          <p:cNvPr id="7" name="ZoneTexte 6">
            <a:extLst>
              <a:ext uri="{FF2B5EF4-FFF2-40B4-BE49-F238E27FC236}">
                <a16:creationId xmlns:a16="http://schemas.microsoft.com/office/drawing/2014/main" id="{110AC95F-79C1-474C-8F60-24B58796A2CB}"/>
              </a:ext>
            </a:extLst>
          </p:cNvPr>
          <p:cNvSpPr txBox="1"/>
          <p:nvPr/>
        </p:nvSpPr>
        <p:spPr>
          <a:xfrm>
            <a:off x="467544" y="2060848"/>
            <a:ext cx="8028384" cy="3359061"/>
          </a:xfrm>
          <a:prstGeom prst="rect">
            <a:avLst/>
          </a:prstGeom>
          <a:noFill/>
        </p:spPr>
        <p:txBody>
          <a:bodyPr wrap="square">
            <a:spAutoFit/>
          </a:bodyPr>
          <a:lstStyle/>
          <a:p>
            <a:pPr marL="342900" lvl="0" indent="-342900">
              <a:buSzPts val="1000"/>
              <a:buFont typeface="Symbol" panose="05050102010706020507" pitchFamily="18" charset="2"/>
              <a:buChar char=""/>
              <a:tabLst>
                <a:tab pos="457200" algn="l"/>
              </a:tabLst>
            </a:pP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hlinkClick r:id="rId2"/>
              </a:rPr>
              <a:t>Un modèle d'arrêté habilitant des agents à contrôler le passe sanitaire</a:t>
            </a:r>
            <a:endPar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rPr>
              <a:t>Un modèle de registre contrôles relatif au passe sanitaire</a:t>
            </a:r>
          </a:p>
          <a:p>
            <a:pPr marL="342900" lvl="0" indent="-342900">
              <a:buSzPts val="1000"/>
              <a:buFont typeface="Symbol" panose="05050102010706020507" pitchFamily="18" charset="2"/>
              <a:buChar char=""/>
              <a:tabLst>
                <a:tab pos="457200" algn="l"/>
              </a:tabLst>
            </a:pPr>
            <a:endParaRPr lang="fr-FR" sz="1800" dirty="0">
              <a:effectLst/>
              <a:latin typeface="Calibri" panose="020F0502020204030204" pitchFamily="34" charset="0"/>
              <a:ea typeface="Calibri" panose="020F0502020204030204" pitchFamily="34" charset="0"/>
            </a:endParaRPr>
          </a:p>
          <a:p>
            <a:pPr lvl="0">
              <a:buSzPts val="1000"/>
              <a:tabLst>
                <a:tab pos="457200" algn="l"/>
              </a:tabLst>
            </a:pP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rPr>
              <a:t>Une notice récapitulant les modalités </a:t>
            </a:r>
            <a:r>
              <a:rPr lang="fr-FR" sz="1800" u="sng">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rPr>
              <a:t>de contrôle</a:t>
            </a:r>
          </a:p>
          <a:p>
            <a:pPr lvl="0">
              <a:buSzPts val="1000"/>
              <a:tabLst>
                <a:tab pos="457200" algn="l"/>
              </a:tabLst>
            </a:pPr>
            <a:endParaRPr lang="fr-FR" sz="1800" u="sng" dirty="0">
              <a:solidFill>
                <a:srgbClr val="0000FF"/>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fr-FR" u="sng" dirty="0">
                <a:solidFill>
                  <a:srgbClr val="0000FF"/>
                </a:solidFill>
                <a:latin typeface="Verdana" panose="020B0604030504040204" pitchFamily="34" charset="0"/>
                <a:ea typeface="Calibri" panose="020F0502020204030204" pitchFamily="34" charset="0"/>
                <a:cs typeface="Times New Roman" panose="02020603050405020304" pitchFamily="18" charset="0"/>
              </a:rPr>
              <a:t>Un modèle d’arrêté de suspension d’un agent qui ne présente pas le passe sanitaire ou répond pas à l’obligation vaccinale</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2722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5</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a:p>
            <a:pPr marL="342900" marR="0" lvl="0" indent="-342900" algn="just" defTabSz="914400" rtl="0" eaLnBrk="1" fontAlgn="base" latinLnBrk="0" hangingPunct="1">
              <a:lnSpc>
                <a:spcPct val="100000"/>
              </a:lnSpc>
              <a:spcBef>
                <a:spcPct val="20000"/>
              </a:spcBef>
              <a:spcAft>
                <a:spcPct val="0"/>
              </a:spcAft>
              <a:buClrTx/>
              <a:buSzTx/>
              <a:tabLst/>
              <a:defRPr/>
            </a:pPr>
            <a:r>
              <a:rPr lang="fr-FR" sz="2800" b="1" dirty="0"/>
              <a:t>DEFINITION</a:t>
            </a:r>
          </a:p>
          <a:p>
            <a:endParaRPr lang="fr-FR" sz="2800" b="1" dirty="0"/>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Le passe sanitaire correspond à la présentation soit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du résultat d’un examen de dépistage virologique </a:t>
            </a: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de moins de 72h</a:t>
            </a: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ne concluant pas à une contamination par la covid‑19,</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d’un justificatif de schéma vaccinal complet contre la covid-19,</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d’un certificat de rétablissement à la suite d’une contamination par la covid‑19 datant d'au moins 11 jours et de moins de 6 mois.</a:t>
            </a: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6</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lnSpc>
                <a:spcPct val="150000"/>
              </a:lnSpc>
            </a:pP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Lieux concernés</a:t>
            </a:r>
          </a:p>
          <a:p>
            <a:pPr algn="just">
              <a:lnSpc>
                <a:spcPct val="150000"/>
              </a:lnSpc>
            </a:pP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L’article 47-1 du décret du 1er juin 2021 modifié précité définit le champ d’application de l’obligation de présentation d’un passe sanitaire à compter du 9 Aout 2021. </a:t>
            </a: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L</a:t>
            </a: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e passe sanitaire est désormais obligatoire quel que soit le nombre de personnes accueillies (fin de la jauge de 50 personnes) </a:t>
            </a:r>
            <a:r>
              <a:rPr lang="fr-FR" sz="1800" dirty="0">
                <a:solidFill>
                  <a:srgbClr val="00000A"/>
                </a:solidFill>
                <a:effectLst/>
                <a:latin typeface="Verdana" panose="020B0604030504040204" pitchFamily="34" charset="0"/>
                <a:ea typeface="Calibri" panose="020F0502020204030204" pitchFamily="34" charset="0"/>
                <a:cs typeface="Marianne-Regular"/>
              </a:rPr>
              <a:t>notamment dans les établissements et services suivants dans lesquels exercent des agents de la fonction publique territoriale</a:t>
            </a:r>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9497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7</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b="1" dirty="0">
                <a:effectLst/>
                <a:latin typeface="Verdana" panose="020B0604030504040204" pitchFamily="34" charset="0"/>
                <a:ea typeface="Times New Roman" panose="02020603050405020304" pitchFamily="18" charset="0"/>
                <a:cs typeface="Times New Roman" panose="02020603050405020304" pitchFamily="18" charset="0"/>
              </a:rPr>
              <a:t>Lieux concernés</a:t>
            </a:r>
          </a:p>
          <a:p>
            <a:pPr algn="just"/>
            <a:endParaRPr lang="fr-FR" sz="1800" dirty="0">
              <a:effectLst/>
              <a:latin typeface="Calibri" panose="020F0502020204030204" pitchFamily="34" charset="0"/>
              <a:ea typeface="Calibri" panose="020F0502020204030204" pitchFamily="34" charset="0"/>
            </a:endParaRPr>
          </a:p>
          <a:p>
            <a:pPr algn="just"/>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Font typeface="Symbol" panose="05050102010706020507" pitchFamily="18" charset="2"/>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Les </a:t>
            </a:r>
            <a:r>
              <a:rPr lang="fr-FR" sz="1800" b="1" dirty="0">
                <a:solidFill>
                  <a:srgbClr val="00000A"/>
                </a:solidFill>
                <a:effectLst/>
                <a:latin typeface="Verdana" panose="020B0604030504040204" pitchFamily="34" charset="0"/>
                <a:ea typeface="Calibri" panose="020F0502020204030204" pitchFamily="34" charset="0"/>
                <a:cs typeface="Marianne-Regular"/>
              </a:rPr>
              <a:t>musées et salles</a:t>
            </a:r>
            <a:r>
              <a:rPr lang="fr-FR" sz="1800" dirty="0">
                <a:solidFill>
                  <a:srgbClr val="00000A"/>
                </a:solidFill>
                <a:effectLst/>
                <a:latin typeface="Verdana" panose="020B0604030504040204" pitchFamily="34" charset="0"/>
                <a:ea typeface="Calibri" panose="020F0502020204030204" pitchFamily="34" charset="0"/>
                <a:cs typeface="Marianne-Regular"/>
              </a:rPr>
              <a:t> destinées à recevoir des expositions à vocation culturelle ayant un caractère temporaire, relevant du type Y, sauf pour les personnes accédant à ces établissements pour des motifs professionnels ou à des fins de recherche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Font typeface="Symbol" panose="05050102010706020507" pitchFamily="18" charset="2"/>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Les </a:t>
            </a:r>
            <a:r>
              <a:rPr lang="fr-FR" sz="1800" b="1" dirty="0">
                <a:solidFill>
                  <a:srgbClr val="00000A"/>
                </a:solidFill>
                <a:effectLst/>
                <a:latin typeface="Verdana" panose="020B0604030504040204" pitchFamily="34" charset="0"/>
                <a:ea typeface="Calibri" panose="020F0502020204030204" pitchFamily="34" charset="0"/>
                <a:cs typeface="Marianne-Regular"/>
              </a:rPr>
              <a:t>bibliothèques </a:t>
            </a:r>
            <a:r>
              <a:rPr lang="fr-FR" sz="1800" dirty="0">
                <a:solidFill>
                  <a:srgbClr val="00000A"/>
                </a:solidFill>
                <a:effectLst/>
                <a:latin typeface="Verdana" panose="020B0604030504040204" pitchFamily="34" charset="0"/>
                <a:ea typeface="Calibri" panose="020F0502020204030204" pitchFamily="34" charset="0"/>
                <a:cs typeface="Marianne-Regular"/>
              </a:rPr>
              <a:t>et centres de documentation relevant du type S, à l'exception des bibliothèques spécialisées et des personnes accédant à ces établissements pour des motifs professionnels ou à des fins de recherche ;</a:t>
            </a:r>
            <a:endParaRPr lang="fr-FR"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7445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8</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lang="fr-FR" sz="2800" kern="0" dirty="0">
              <a:latin typeface="+mn-lt"/>
              <a:cs typeface="+mn-cs"/>
            </a:endParaRPr>
          </a:p>
          <a:p>
            <a:pPr marL="342900" lvl="0" indent="-342900" algn="just">
              <a:lnSpc>
                <a:spcPct val="150000"/>
              </a:lnSpc>
              <a:buFont typeface="Symbol" panose="05050102010706020507" pitchFamily="18" charset="2"/>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Les </a:t>
            </a:r>
            <a:r>
              <a:rPr lang="fr-FR" sz="1800" b="1" dirty="0">
                <a:solidFill>
                  <a:srgbClr val="00000A"/>
                </a:solidFill>
                <a:effectLst/>
                <a:latin typeface="Verdana" panose="020B0604030504040204" pitchFamily="34" charset="0"/>
                <a:ea typeface="Calibri" panose="020F0502020204030204" pitchFamily="34" charset="0"/>
                <a:cs typeface="Marianne-Regular"/>
              </a:rPr>
              <a:t>établissements de plein air</a:t>
            </a:r>
            <a:r>
              <a:rPr lang="fr-FR" sz="1800" dirty="0">
                <a:solidFill>
                  <a:srgbClr val="00000A"/>
                </a:solidFill>
                <a:effectLst/>
                <a:latin typeface="Verdana" panose="020B0604030504040204" pitchFamily="34" charset="0"/>
                <a:ea typeface="Calibri" panose="020F0502020204030204" pitchFamily="34" charset="0"/>
                <a:cs typeface="Marianne-Regular"/>
              </a:rPr>
              <a:t>, relevant du type PA dont l’accès fait habituellement l’objet d’un contrôle : terrains de sports, aux stades, aux pistes de patinage, aux piscines, aux arènes, aux hippodromes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Font typeface="Symbol" panose="05050102010706020507" pitchFamily="18" charset="2"/>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Les </a:t>
            </a:r>
            <a:r>
              <a:rPr lang="fr-FR" sz="1800" b="1" dirty="0">
                <a:solidFill>
                  <a:srgbClr val="00000A"/>
                </a:solidFill>
                <a:effectLst/>
                <a:latin typeface="Verdana" panose="020B0604030504040204" pitchFamily="34" charset="0"/>
                <a:ea typeface="Calibri" panose="020F0502020204030204" pitchFamily="34" charset="0"/>
                <a:cs typeface="Marianne-Regular"/>
              </a:rPr>
              <a:t>établissements sportifs couverts</a:t>
            </a:r>
            <a:r>
              <a:rPr lang="fr-FR" sz="1800" dirty="0">
                <a:solidFill>
                  <a:srgbClr val="00000A"/>
                </a:solidFill>
                <a:effectLst/>
                <a:latin typeface="Verdana" panose="020B0604030504040204" pitchFamily="34" charset="0"/>
                <a:ea typeface="Calibri" panose="020F0502020204030204" pitchFamily="34" charset="0"/>
                <a:cs typeface="Marianne-Regular"/>
              </a:rPr>
              <a:t>, relevant du type X, dont l’accès fait habituellement l’objet d’un contrôle ;</a:t>
            </a:r>
            <a:endParaRPr lang="fr-FR" sz="1800" dirty="0">
              <a:effectLst/>
              <a:latin typeface="Calibri" panose="020F0502020204030204" pitchFamily="34" charset="0"/>
              <a:ea typeface="Calibri" panose="020F0502020204030204" pitchFamily="34" charset="0"/>
            </a:endParaRPr>
          </a:p>
          <a:p>
            <a:pPr marL="342900" lvl="0" indent="-342900">
              <a:lnSpc>
                <a:spcPct val="150000"/>
              </a:lnSpc>
              <a:buFont typeface="Symbol" panose="05050102010706020507" pitchFamily="18" charset="2"/>
              <a:buChar char=""/>
            </a:pPr>
            <a:r>
              <a:rPr lang="fr-FR" sz="1800" dirty="0">
                <a:solidFill>
                  <a:srgbClr val="00000A"/>
                </a:solidFill>
                <a:effectLst/>
                <a:latin typeface="Verdana" panose="020B0604030504040204" pitchFamily="34" charset="0"/>
                <a:ea typeface="Calibri" panose="020F0502020204030204" pitchFamily="34" charset="0"/>
                <a:cs typeface="Marianne-Regular"/>
              </a:rPr>
              <a:t>Les </a:t>
            </a:r>
            <a:r>
              <a:rPr lang="fr-FR" sz="1800" b="1" dirty="0">
                <a:solidFill>
                  <a:srgbClr val="00000A"/>
                </a:solidFill>
                <a:effectLst/>
                <a:latin typeface="Verdana" panose="020B0604030504040204" pitchFamily="34" charset="0"/>
                <a:ea typeface="Calibri" panose="020F0502020204030204" pitchFamily="34" charset="0"/>
                <a:cs typeface="Marianne-Regular"/>
              </a:rPr>
              <a:t>salles d'auditions</a:t>
            </a:r>
            <a:r>
              <a:rPr lang="fr-FR" sz="1800" dirty="0">
                <a:solidFill>
                  <a:srgbClr val="00000A"/>
                </a:solidFill>
                <a:effectLst/>
                <a:latin typeface="Verdana" panose="020B0604030504040204" pitchFamily="34" charset="0"/>
                <a:ea typeface="Calibri" panose="020F0502020204030204" pitchFamily="34" charset="0"/>
                <a:cs typeface="Marianne-Regular"/>
              </a:rPr>
              <a:t>, de conférences, de projection, de réunions, de spectacles ou à usages multiples, relevant du type L ;</a:t>
            </a:r>
            <a:endParaRPr lang="fr-FR" sz="1800" dirty="0">
              <a:effectLst/>
              <a:latin typeface="Calibri" panose="020F0502020204030204" pitchFamily="34" charset="0"/>
              <a:ea typeface="Calibri" panose="020F0502020204030204" pitchFamily="34" charset="0"/>
            </a:endParaRPr>
          </a:p>
          <a:p>
            <a:pPr marL="342900" lvl="0" indent="-342900" algn="just">
              <a:lnSpc>
                <a:spcPct val="150000"/>
              </a:lnSpc>
              <a:buSzPts val="1000"/>
              <a:buFont typeface="Symbol" panose="05050102010706020507" pitchFamily="18" charset="2"/>
              <a:buChar char=""/>
              <a:tabLst>
                <a:tab pos="457200" algn="l"/>
              </a:tabLst>
            </a:pPr>
            <a:r>
              <a:rPr lang="fr-FR" sz="1800" dirty="0">
                <a:solidFill>
                  <a:srgbClr val="00000A"/>
                </a:solidFill>
                <a:effectLst/>
                <a:latin typeface="Verdana" panose="020B0604030504040204" pitchFamily="34" charset="0"/>
                <a:ea typeface="Calibri" panose="020F0502020204030204" pitchFamily="34" charset="0"/>
                <a:cs typeface="Arial" panose="020B0604020202020204" pitchFamily="34" charset="0"/>
              </a:rPr>
              <a:t>- </a:t>
            </a:r>
            <a:r>
              <a:rPr lang="fr-FR" sz="1800" dirty="0">
                <a:solidFill>
                  <a:srgbClr val="00000A"/>
                </a:solidFill>
                <a:effectLst/>
                <a:latin typeface="Verdana" panose="020B0604030504040204" pitchFamily="34" charset="0"/>
                <a:ea typeface="Calibri" panose="020F0502020204030204" pitchFamily="34" charset="0"/>
                <a:cs typeface="Marianne-Regular"/>
              </a:rPr>
              <a:t>Sauf en cas d’urgence, les services et établissements de santé, sociaux et médicosociaux.</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b="1" dirty="0">
                <a:solidFill>
                  <a:srgbClr val="00000A"/>
                </a:solidFill>
                <a:effectLst/>
                <a:latin typeface="Verdana" panose="020B0604030504040204" pitchFamily="34" charset="0"/>
                <a:ea typeface="Calibri" panose="020F0502020204030204" pitchFamily="34" charset="0"/>
                <a:cs typeface="Marianne-Bold"/>
              </a:rPr>
              <a:t> </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412346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548680"/>
            <a:ext cx="8641655" cy="936625"/>
          </a:xfrm>
        </p:spPr>
        <p:txBody>
          <a:bodyPr/>
          <a:lstStyle/>
          <a:p>
            <a:pPr lvl="0"/>
            <a:r>
              <a:rPr lang="fr-FR" sz="3200" dirty="0">
                <a:solidFill>
                  <a:srgbClr val="A2BD30"/>
                </a:solidFill>
              </a:rPr>
              <a:t>Le PASSE Sanitaire </a:t>
            </a:r>
            <a:br>
              <a:rPr lang="fr-FR" sz="3200" dirty="0">
                <a:solidFill>
                  <a:srgbClr val="A2BD30"/>
                </a:solidFill>
              </a:rPr>
            </a:br>
            <a:endParaRPr lang="fr-FR" sz="3200" dirty="0">
              <a:solidFill>
                <a:srgbClr val="A2BD30"/>
              </a:solidFill>
            </a:endParaRPr>
          </a:p>
        </p:txBody>
      </p:sp>
      <p:sp>
        <p:nvSpPr>
          <p:cNvPr id="3" name="Espace réservé du numéro de diapositive 2"/>
          <p:cNvSpPr>
            <a:spLocks noGrp="1"/>
          </p:cNvSpPr>
          <p:nvPr>
            <p:ph type="sldNum" sz="quarter" idx="10"/>
          </p:nvPr>
        </p:nvSpPr>
        <p:spPr/>
        <p:txBody>
          <a:bodyPr/>
          <a:lstStyle/>
          <a:p>
            <a:fld id="{7B54CB16-3FA8-4BC4-933A-5010D0A3CCAB}" type="slidenum">
              <a:rPr lang="fr-FR" smtClean="0"/>
              <a:pPr/>
              <a:t>9</a:t>
            </a:fld>
            <a:endParaRPr lang="fr-FR" dirty="0"/>
          </a:p>
        </p:txBody>
      </p:sp>
      <p:sp>
        <p:nvSpPr>
          <p:cNvPr id="4" name="Rectangle 3"/>
          <p:cNvSpPr txBox="1">
            <a:spLocks noChangeArrowheads="1"/>
          </p:cNvSpPr>
          <p:nvPr/>
        </p:nvSpPr>
        <p:spPr>
          <a:xfrm>
            <a:off x="214282" y="1285860"/>
            <a:ext cx="8642350" cy="5333451"/>
          </a:xfrm>
          <a:prstGeom prst="rect">
            <a:avLst/>
          </a:prstGeom>
        </p:spPr>
        <p:txBody>
          <a:bodyPr/>
          <a:lstStyle/>
          <a:p>
            <a:pPr algn="just"/>
            <a:r>
              <a:rPr lang="fr-FR" sz="1800" dirty="0">
                <a:solidFill>
                  <a:srgbClr val="00000A"/>
                </a:solidFill>
                <a:effectLst/>
                <a:latin typeface="Verdana" panose="020B0604030504040204" pitchFamily="34" charset="0"/>
                <a:ea typeface="Calibri" panose="020F0502020204030204" pitchFamily="34" charset="0"/>
                <a:cs typeface="Marianne-Regular"/>
              </a:rPr>
              <a:t> </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Ne sont pas concernés :</a:t>
            </a:r>
          </a:p>
          <a:p>
            <a:pPr algn="just">
              <a:lnSpc>
                <a:spcPct val="150000"/>
              </a:lnSpc>
            </a:pPr>
            <a:endParaRPr lang="fr-FR" sz="1800" dirty="0">
              <a:solidFill>
                <a:srgbClr val="00000A"/>
              </a:solidFill>
              <a:effectLst/>
              <a:latin typeface="Verdana" panose="020B0604030504040204" pitchFamily="34" charset="0"/>
              <a:ea typeface="Calibri" panose="020F0502020204030204" pitchFamily="34" charset="0"/>
              <a:cs typeface="Marianne-Regular"/>
            </a:endParaRP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cs typeface="Marianne-Regular"/>
              </a:rPr>
              <a:t>- L’accès à un service administratif recevant du public</a:t>
            </a:r>
          </a:p>
          <a:p>
            <a:pPr marL="285750" indent="-285750" algn="just">
              <a:lnSpc>
                <a:spcPct val="150000"/>
              </a:lnSpc>
              <a:buFontTx/>
              <a:buChar char="-"/>
            </a:pPr>
            <a:r>
              <a:rPr lang="fr-FR" dirty="0">
                <a:solidFill>
                  <a:srgbClr val="00000A"/>
                </a:solidFill>
                <a:latin typeface="Verdana" panose="020B0604030504040204" pitchFamily="34" charset="0"/>
                <a:ea typeface="Calibri" panose="020F0502020204030204" pitchFamily="34" charset="0"/>
              </a:rPr>
              <a:t>les</a:t>
            </a:r>
            <a:r>
              <a:rPr lang="fr-FR" sz="1800" dirty="0">
                <a:solidFill>
                  <a:srgbClr val="00000A"/>
                </a:solidFill>
                <a:effectLst/>
                <a:latin typeface="Verdana" panose="020B0604030504040204" pitchFamily="34" charset="0"/>
                <a:ea typeface="Calibri" panose="020F0502020204030204" pitchFamily="34" charset="0"/>
                <a:cs typeface="Marianne-Bold"/>
              </a:rPr>
              <a:t> écoles, établissements assurant la formation professionnelle des agents publics de service public, enseignement, formation continue, aux concours et examens de la fonction publique .</a:t>
            </a:r>
          </a:p>
          <a:p>
            <a:pPr algn="just">
              <a:lnSpc>
                <a:spcPct val="150000"/>
              </a:lnSpc>
            </a:pPr>
            <a:r>
              <a:rPr lang="fr-FR" sz="1800" dirty="0">
                <a:solidFill>
                  <a:srgbClr val="00000A"/>
                </a:solidFill>
                <a:effectLst/>
                <a:latin typeface="Verdana" panose="020B0604030504040204" pitchFamily="34" charset="0"/>
                <a:ea typeface="Calibri" panose="020F0502020204030204" pitchFamily="34" charset="0"/>
              </a:rPr>
              <a:t>- Les établissements d’enseignement artistiques</a:t>
            </a:r>
            <a:endParaRPr lang="fr-FR" sz="1800" dirty="0">
              <a:effectLst/>
              <a:latin typeface="Calibri" panose="020F0502020204030204" pitchFamily="34" charset="0"/>
              <a:ea typeface="Calibri" panose="020F0502020204030204" pitchFamily="34" charset="0"/>
            </a:endParaRPr>
          </a:p>
          <a:p>
            <a:pPr algn="just">
              <a:lnSpc>
                <a:spcPct val="150000"/>
              </a:lnSpc>
            </a:pPr>
            <a:r>
              <a:rPr lang="fr-FR" sz="18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endParaRPr>
          </a:p>
          <a:p>
            <a:pPr algn="just">
              <a:lnSpc>
                <a:spcPct val="150000"/>
              </a:lnSpc>
            </a:pPr>
            <a:endParaRPr lang="fr-FR" sz="1800" dirty="0">
              <a:effectLst/>
              <a:latin typeface="Calibri" panose="020F0502020204030204" pitchFamily="34" charset="0"/>
              <a:ea typeface="Calibri" panose="020F0502020204030204" pitchFamily="34" charset="0"/>
            </a:endParaRPr>
          </a:p>
          <a:p>
            <a:pPr marL="342900" marR="0" lvl="0" indent="-342900" algn="just" defTabSz="914400" rtl="0" eaLnBrk="1" fontAlgn="base" latinLnBrk="0" hangingPunct="1">
              <a:lnSpc>
                <a:spcPct val="100000"/>
              </a:lnSpc>
              <a:spcBef>
                <a:spcPct val="20000"/>
              </a:spcBef>
              <a:spcAft>
                <a:spcPct val="0"/>
              </a:spcAft>
              <a:buClrTx/>
              <a:buSzTx/>
              <a:tabLst/>
              <a:defRPr/>
            </a:pPr>
            <a:endParaRPr lang="fr-FR" sz="2800" kern="0" dirty="0">
              <a:latin typeface="+mn-lt"/>
              <a:cs typeface="+mn-cs"/>
            </a:endParaRPr>
          </a:p>
        </p:txBody>
      </p:sp>
    </p:spTree>
    <p:extLst>
      <p:ext uri="{BB962C8B-B14F-4D97-AF65-F5344CB8AC3E}">
        <p14:creationId xmlns:p14="http://schemas.microsoft.com/office/powerpoint/2010/main" val="298601526"/>
      </p:ext>
    </p:extLst>
  </p:cSld>
  <p:clrMapOvr>
    <a:masterClrMapping/>
  </p:clrMapOvr>
</p:sld>
</file>

<file path=ppt/theme/theme1.xml><?xml version="1.0" encoding="utf-8"?>
<a:theme xmlns:a="http://schemas.openxmlformats.org/drawingml/2006/main" name="Présentation">
  <a:themeElements>
    <a:clrScheme name="Thèm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ème Office">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ème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ème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ème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ème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ème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ème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ème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ème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ème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2211</TotalTime>
  <Words>2916</Words>
  <Application>Microsoft Office PowerPoint</Application>
  <PresentationFormat>Affichage à l'écran (4:3)</PresentationFormat>
  <Paragraphs>304</Paragraphs>
  <Slides>39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39</vt:i4>
      </vt:variant>
    </vt:vector>
  </HeadingPairs>
  <TitlesOfParts>
    <vt:vector size="45" baseType="lpstr">
      <vt:lpstr>Arial</vt:lpstr>
      <vt:lpstr>Calibri</vt:lpstr>
      <vt:lpstr>Symbol</vt:lpstr>
      <vt:lpstr>Verdana</vt:lpstr>
      <vt:lpstr>Wingdings</vt:lpstr>
      <vt:lpstr>Présentation</vt:lpstr>
      <vt:lpstr>Le PASSE SANITAIRE et  l’OBLIGATION VACCINALE</vt:lpstr>
      <vt:lpstr>Les textes à votre disposition</vt:lpstr>
      <vt:lpstr>Les textes à votre disposition</vt:lpstr>
      <vt:lpstr>A votre disposition….</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Le PASSE Sanitaire  </vt:lpstr>
      <vt:lpstr>La VACCINATION obligatoire </vt:lpstr>
      <vt:lpstr>La VACCINATION obligatoire </vt:lpstr>
      <vt:lpstr>L’obligation vaccinale </vt:lpstr>
      <vt:lpstr>L’obligation vaccinale </vt:lpstr>
      <vt:lpstr>L’obligation vaccinale </vt:lpstr>
      <vt:lpstr>L’obligation vaccinale </vt:lpstr>
      <vt:lpstr>L’obligation vaccinale </vt:lpstr>
      <vt:lpstr>L’obligation vaccinale </vt:lpstr>
      <vt:lpstr>ASA et vaccination</vt:lpstr>
      <vt:lpstr>ASA et vaccination</vt:lpstr>
      <vt:lpstr>COVID et IJ</vt:lpstr>
      <vt:lpstr>COVID et IJ</vt:lpstr>
      <vt:lpstr>SITUATION DES AGENTS VULNERABLES</vt:lpstr>
      <vt:lpstr> </vt:lpstr>
      <vt:lpstr>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page</dc:title>
  <dc:creator>Elodie</dc:creator>
  <cp:lastModifiedBy>Anne DELABARRE</cp:lastModifiedBy>
  <cp:revision>378</cp:revision>
  <dcterms:created xsi:type="dcterms:W3CDTF">2015-05-06T12:32:27Z</dcterms:created>
  <dcterms:modified xsi:type="dcterms:W3CDTF">2021-09-06T08:51:36Z</dcterms:modified>
</cp:coreProperties>
</file>