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87" r:id="rId3"/>
    <p:sldId id="403" r:id="rId4"/>
    <p:sldId id="389" r:id="rId5"/>
    <p:sldId id="404" r:id="rId6"/>
    <p:sldId id="400" r:id="rId7"/>
    <p:sldId id="390" r:id="rId8"/>
    <p:sldId id="391" r:id="rId9"/>
    <p:sldId id="388" r:id="rId10"/>
    <p:sldId id="392" r:id="rId11"/>
    <p:sldId id="393" r:id="rId12"/>
    <p:sldId id="395" r:id="rId13"/>
    <p:sldId id="396" r:id="rId14"/>
    <p:sldId id="397" r:id="rId15"/>
    <p:sldId id="398" r:id="rId16"/>
    <p:sldId id="399" r:id="rId17"/>
    <p:sldId id="401" r:id="rId18"/>
    <p:sldId id="286" r:id="rId19"/>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BD30"/>
    <a:srgbClr val="DD8D23"/>
    <a:srgbClr val="E99E17"/>
    <a:srgbClr val="0067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94668" autoAdjust="0"/>
  </p:normalViewPr>
  <p:slideViewPr>
    <p:cSldViewPr>
      <p:cViewPr varScale="1">
        <p:scale>
          <a:sx n="108" d="100"/>
          <a:sy n="108" d="100"/>
        </p:scale>
        <p:origin x="19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7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0F3CBC5-3842-40AF-99EC-26511B34085B}" type="datetimeFigureOut">
              <a:rPr lang="fr-FR" smtClean="0"/>
              <a:pPr/>
              <a:t>28/09/2020</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91D9E4-1171-4E11-86A2-10B240B7782F}" type="slidenum">
              <a:rPr lang="fr-FR" smtClean="0"/>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dirty="0"/>
          </a:p>
        </p:txBody>
      </p:sp>
      <p:sp>
        <p:nvSpPr>
          <p:cNvPr id="5123"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dirty="0"/>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126"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dirty="0"/>
          </a:p>
        </p:txBody>
      </p:sp>
      <p:sp>
        <p:nvSpPr>
          <p:cNvPr id="5127"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4777336-571B-42B1-B172-1B6DB53AFFD0}" type="slidenum">
              <a:rPr lang="fr-FR"/>
              <a:pPr/>
              <a:t>‹N°›</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fr-FR"/>
              <a:t>Cliquez pour modifier le style des sous-titres du masque</a:t>
            </a:r>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fr-FR" dirty="0"/>
          </a:p>
        </p:txBody>
      </p:sp>
      <p:pic>
        <p:nvPicPr>
          <p:cNvPr id="3079" name="Picture 7" descr="Logo CDG 61 Q"/>
          <p:cNvPicPr>
            <a:picLocks noChangeAspect="1" noChangeArrowheads="1"/>
          </p:cNvPicPr>
          <p:nvPr userDrawn="1"/>
        </p:nvPicPr>
        <p:blipFill>
          <a:blip r:embed="rId2" cstate="print"/>
          <a:srcRect/>
          <a:stretch>
            <a:fillRect/>
          </a:stretch>
        </p:blipFill>
        <p:spPr bwMode="auto">
          <a:xfrm>
            <a:off x="179388" y="179388"/>
            <a:ext cx="1801812" cy="9302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numéro de diapositive 3"/>
          <p:cNvSpPr>
            <a:spLocks noGrp="1"/>
          </p:cNvSpPr>
          <p:nvPr>
            <p:ph type="sldNum" sz="quarter" idx="10"/>
          </p:nvPr>
        </p:nvSpPr>
        <p:spPr/>
        <p:txBody>
          <a:bodyPr/>
          <a:lstStyle>
            <a:lvl1pPr>
              <a:defRPr/>
            </a:lvl1pPr>
          </a:lstStyle>
          <a:p>
            <a:fld id="{001449D0-A972-4115-B44B-1D4C117C09D0}" type="slidenum">
              <a:rPr lang="fr-F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32588" y="188913"/>
            <a:ext cx="2160587" cy="6408737"/>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250825" y="188913"/>
            <a:ext cx="6329363" cy="640873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numéro de diapositive 3"/>
          <p:cNvSpPr>
            <a:spLocks noGrp="1"/>
          </p:cNvSpPr>
          <p:nvPr>
            <p:ph type="sldNum" sz="quarter" idx="10"/>
          </p:nvPr>
        </p:nvSpPr>
        <p:spPr/>
        <p:txBody>
          <a:bodyPr/>
          <a:lstStyle>
            <a:lvl1pPr>
              <a:defRPr/>
            </a:lvl1pPr>
          </a:lstStyle>
          <a:p>
            <a:fld id="{A4AEE806-DEF4-46AA-B475-C26091E475B2}" type="slidenum">
              <a:rPr lang="fr-F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numéro de diapositive 3"/>
          <p:cNvSpPr>
            <a:spLocks noGrp="1"/>
          </p:cNvSpPr>
          <p:nvPr>
            <p:ph type="sldNum" sz="quarter" idx="10"/>
          </p:nvPr>
        </p:nvSpPr>
        <p:spPr/>
        <p:txBody>
          <a:bodyPr/>
          <a:lstStyle>
            <a:lvl1pPr>
              <a:defRPr/>
            </a:lvl1pPr>
          </a:lstStyle>
          <a:p>
            <a:fld id="{2287AE85-6BCA-4CAA-87B9-84CDACD6EB92}" type="slidenum">
              <a:rPr lang="fr-F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fld id="{C8146CC3-EEE2-4E28-AE8E-6FCC7E1DCFDD}" type="slidenum">
              <a:rPr lang="fr-F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250825" y="1412875"/>
            <a:ext cx="4244975"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412875"/>
            <a:ext cx="4244975"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numéro de diapositive 4"/>
          <p:cNvSpPr>
            <a:spLocks noGrp="1"/>
          </p:cNvSpPr>
          <p:nvPr>
            <p:ph type="sldNum" sz="quarter" idx="10"/>
          </p:nvPr>
        </p:nvSpPr>
        <p:spPr/>
        <p:txBody>
          <a:bodyPr/>
          <a:lstStyle>
            <a:lvl1pPr>
              <a:defRPr/>
            </a:lvl1pPr>
          </a:lstStyle>
          <a:p>
            <a:fld id="{D35AF75B-C9F5-42B0-B5E6-0CA06D078FCD}" type="slidenum">
              <a:rPr lang="fr-F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numéro de diapositive 6"/>
          <p:cNvSpPr>
            <a:spLocks noGrp="1"/>
          </p:cNvSpPr>
          <p:nvPr>
            <p:ph type="sldNum" sz="quarter" idx="10"/>
          </p:nvPr>
        </p:nvSpPr>
        <p:spPr/>
        <p:txBody>
          <a:bodyPr/>
          <a:lstStyle>
            <a:lvl1pPr>
              <a:defRPr/>
            </a:lvl1pPr>
          </a:lstStyle>
          <a:p>
            <a:fld id="{43B779B6-2D5C-49EE-B084-5C2D6206207C}" type="slidenum">
              <a:rPr lang="fr-F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numéro de diapositive 2"/>
          <p:cNvSpPr>
            <a:spLocks noGrp="1"/>
          </p:cNvSpPr>
          <p:nvPr>
            <p:ph type="sldNum" sz="quarter" idx="10"/>
          </p:nvPr>
        </p:nvSpPr>
        <p:spPr/>
        <p:txBody>
          <a:bodyPr/>
          <a:lstStyle>
            <a:lvl1pPr>
              <a:defRPr/>
            </a:lvl1pPr>
          </a:lstStyle>
          <a:p>
            <a:fld id="{7B54CB16-3FA8-4BC4-933A-5010D0A3CCAB}" type="slidenum">
              <a:rPr lang="fr-F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fld id="{0EFC0D02-BA1B-4373-81F7-B3AB27FAD81A}" type="slidenum">
              <a:rPr lang="fr-F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789D419D-6601-4329-A316-4AC771C21042}" type="slidenum">
              <a:rPr lang="fr-F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3E629AEE-F9E0-4C89-BB7C-52BB088ADC06}" type="slidenum">
              <a:rPr lang="fr-F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1520" y="188913"/>
            <a:ext cx="864165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dirty="0"/>
              <a:t>Cliquez pour modifier le style du titre</a:t>
            </a:r>
          </a:p>
        </p:txBody>
      </p:sp>
      <p:sp>
        <p:nvSpPr>
          <p:cNvPr id="1027" name="Rectangle 3"/>
          <p:cNvSpPr>
            <a:spLocks noGrp="1" noChangeArrowheads="1"/>
          </p:cNvSpPr>
          <p:nvPr>
            <p:ph type="body" idx="1"/>
          </p:nvPr>
        </p:nvSpPr>
        <p:spPr bwMode="auto">
          <a:xfrm>
            <a:off x="250825" y="1412875"/>
            <a:ext cx="8642350" cy="5184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30" name="Rectangle 6"/>
          <p:cNvSpPr>
            <a:spLocks noGrp="1" noChangeArrowheads="1"/>
          </p:cNvSpPr>
          <p:nvPr>
            <p:ph type="sldNum" sz="quarter" idx="4"/>
          </p:nvPr>
        </p:nvSpPr>
        <p:spPr bwMode="auto">
          <a:xfrm>
            <a:off x="0" y="6597650"/>
            <a:ext cx="684212"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mn-lt"/>
              </a:defRPr>
            </a:lvl1pPr>
          </a:lstStyle>
          <a:p>
            <a:fld id="{90A8CD93-8148-45FD-8AC1-C2B43B422B29}" type="slidenum">
              <a:rPr lang="fr-FR"/>
              <a:pPr/>
              <a:t>‹N°›</a:t>
            </a:fld>
            <a:endParaRPr lang="fr-FR" dirty="0"/>
          </a:p>
        </p:txBody>
      </p:sp>
      <p:pic>
        <p:nvPicPr>
          <p:cNvPr id="6" name="Image 5" descr="sigle GDG61.png"/>
          <p:cNvPicPr/>
          <p:nvPr/>
        </p:nvPicPr>
        <p:blipFill>
          <a:blip r:embed="rId13" cstate="print"/>
          <a:stretch>
            <a:fillRect/>
          </a:stretch>
        </p:blipFill>
        <p:spPr>
          <a:xfrm>
            <a:off x="7419975" y="6076950"/>
            <a:ext cx="1724025" cy="7810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Verdana" pitchFamily="34" charset="0"/>
          <a:cs typeface="Arial" charset="0"/>
        </a:defRPr>
      </a:lvl2pPr>
      <a:lvl3pPr algn="ctr" rtl="0" eaLnBrk="1" fontAlgn="base" hangingPunct="1">
        <a:spcBef>
          <a:spcPct val="0"/>
        </a:spcBef>
        <a:spcAft>
          <a:spcPct val="0"/>
        </a:spcAft>
        <a:defRPr sz="3600">
          <a:solidFill>
            <a:schemeClr val="tx2"/>
          </a:solidFill>
          <a:latin typeface="Verdana" pitchFamily="34" charset="0"/>
          <a:cs typeface="Arial" charset="0"/>
        </a:defRPr>
      </a:lvl3pPr>
      <a:lvl4pPr algn="ctr" rtl="0" eaLnBrk="1" fontAlgn="base" hangingPunct="1">
        <a:spcBef>
          <a:spcPct val="0"/>
        </a:spcBef>
        <a:spcAft>
          <a:spcPct val="0"/>
        </a:spcAft>
        <a:defRPr sz="3600">
          <a:solidFill>
            <a:schemeClr val="tx2"/>
          </a:solidFill>
          <a:latin typeface="Verdana" pitchFamily="34" charset="0"/>
          <a:cs typeface="Arial" charset="0"/>
        </a:defRPr>
      </a:lvl4pPr>
      <a:lvl5pPr algn="ctr" rtl="0" eaLnBrk="1" fontAlgn="base" hangingPunct="1">
        <a:spcBef>
          <a:spcPct val="0"/>
        </a:spcBef>
        <a:spcAft>
          <a:spcPct val="0"/>
        </a:spcAft>
        <a:defRPr sz="3600">
          <a:solidFill>
            <a:schemeClr val="tx2"/>
          </a:solidFill>
          <a:latin typeface="Verdana" pitchFamily="34" charset="0"/>
          <a:cs typeface="Arial" charset="0"/>
        </a:defRPr>
      </a:lvl5pPr>
      <a:lvl6pPr marL="457200" algn="ctr" rtl="0" eaLnBrk="1" fontAlgn="base" hangingPunct="1">
        <a:spcBef>
          <a:spcPct val="0"/>
        </a:spcBef>
        <a:spcAft>
          <a:spcPct val="0"/>
        </a:spcAft>
        <a:defRPr sz="3600">
          <a:solidFill>
            <a:schemeClr val="tx2"/>
          </a:solidFill>
          <a:latin typeface="Verdana" pitchFamily="34" charset="0"/>
          <a:cs typeface="Arial" charset="0"/>
        </a:defRPr>
      </a:lvl6pPr>
      <a:lvl7pPr marL="914400" algn="ctr" rtl="0" eaLnBrk="1" fontAlgn="base" hangingPunct="1">
        <a:spcBef>
          <a:spcPct val="0"/>
        </a:spcBef>
        <a:spcAft>
          <a:spcPct val="0"/>
        </a:spcAft>
        <a:defRPr sz="3600">
          <a:solidFill>
            <a:schemeClr val="tx2"/>
          </a:solidFill>
          <a:latin typeface="Verdana" pitchFamily="34" charset="0"/>
          <a:cs typeface="Arial" charset="0"/>
        </a:defRPr>
      </a:lvl7pPr>
      <a:lvl8pPr marL="1371600" algn="ctr" rtl="0" eaLnBrk="1" fontAlgn="base" hangingPunct="1">
        <a:spcBef>
          <a:spcPct val="0"/>
        </a:spcBef>
        <a:spcAft>
          <a:spcPct val="0"/>
        </a:spcAft>
        <a:defRPr sz="3600">
          <a:solidFill>
            <a:schemeClr val="tx2"/>
          </a:solidFill>
          <a:latin typeface="Verdana" pitchFamily="34" charset="0"/>
          <a:cs typeface="Arial" charset="0"/>
        </a:defRPr>
      </a:lvl8pPr>
      <a:lvl9pPr marL="1828800" algn="ctr" rtl="0" eaLnBrk="1" fontAlgn="base" hangingPunct="1">
        <a:spcBef>
          <a:spcPct val="0"/>
        </a:spcBef>
        <a:spcAft>
          <a:spcPct val="0"/>
        </a:spcAft>
        <a:defRPr sz="3600">
          <a:solidFill>
            <a:schemeClr val="tx2"/>
          </a:solidFill>
          <a:latin typeface="Verdana" pitchFamily="34" charset="0"/>
          <a:cs typeface="Arial" charset="0"/>
        </a:defRPr>
      </a:lvl9pPr>
    </p:titleStyle>
    <p:bodyStyle>
      <a:lvl1pPr marL="342900" indent="-342900" algn="just"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just" rtl="0" eaLnBrk="1" fontAlgn="base" hangingPunct="1">
        <a:spcBef>
          <a:spcPct val="20000"/>
        </a:spcBef>
        <a:spcAft>
          <a:spcPct val="0"/>
        </a:spcAft>
        <a:buChar char="–"/>
        <a:defRPr sz="2400">
          <a:solidFill>
            <a:schemeClr val="tx1"/>
          </a:solidFill>
          <a:latin typeface="+mn-lt"/>
          <a:cs typeface="+mn-cs"/>
        </a:defRPr>
      </a:lvl2pPr>
      <a:lvl3pPr marL="1143000" indent="-228600" algn="just" rtl="0" eaLnBrk="1" fontAlgn="base" hangingPunct="1">
        <a:spcBef>
          <a:spcPct val="20000"/>
        </a:spcBef>
        <a:spcAft>
          <a:spcPct val="0"/>
        </a:spcAft>
        <a:buChar char="•"/>
        <a:defRPr sz="2000">
          <a:solidFill>
            <a:schemeClr val="tx1"/>
          </a:solidFill>
          <a:latin typeface="+mn-lt"/>
          <a:cs typeface="+mn-cs"/>
        </a:defRPr>
      </a:lvl3pPr>
      <a:lvl4pPr marL="1600200" indent="-228600" algn="just" rtl="0" eaLnBrk="1" fontAlgn="base" hangingPunct="1">
        <a:spcBef>
          <a:spcPct val="20000"/>
        </a:spcBef>
        <a:spcAft>
          <a:spcPct val="0"/>
        </a:spcAft>
        <a:buChar char="–"/>
        <a:defRPr sz="2000">
          <a:solidFill>
            <a:schemeClr val="tx1"/>
          </a:solidFill>
          <a:latin typeface="Arial" charset="0"/>
          <a:cs typeface="+mn-cs"/>
        </a:defRPr>
      </a:lvl4pPr>
      <a:lvl5pPr marL="2057400" indent="-228600" algn="just" rtl="0" eaLnBrk="1" fontAlgn="base" hangingPunct="1">
        <a:spcBef>
          <a:spcPct val="20000"/>
        </a:spcBef>
        <a:spcAft>
          <a:spcPct val="0"/>
        </a:spcAft>
        <a:buChar char="»"/>
        <a:defRPr sz="2000">
          <a:solidFill>
            <a:schemeClr val="tx1"/>
          </a:solidFill>
          <a:latin typeface="Arial" charset="0"/>
          <a:cs typeface="+mn-cs"/>
        </a:defRPr>
      </a:lvl5pPr>
      <a:lvl6pPr marL="2514600" indent="-228600" algn="just" rtl="0" eaLnBrk="1" fontAlgn="base" hangingPunct="1">
        <a:spcBef>
          <a:spcPct val="20000"/>
        </a:spcBef>
        <a:spcAft>
          <a:spcPct val="0"/>
        </a:spcAft>
        <a:buChar char="»"/>
        <a:defRPr sz="2000">
          <a:solidFill>
            <a:schemeClr val="tx1"/>
          </a:solidFill>
          <a:latin typeface="Arial" charset="0"/>
          <a:cs typeface="+mn-cs"/>
        </a:defRPr>
      </a:lvl6pPr>
      <a:lvl7pPr marL="2971800" indent="-228600" algn="just" rtl="0" eaLnBrk="1" fontAlgn="base" hangingPunct="1">
        <a:spcBef>
          <a:spcPct val="20000"/>
        </a:spcBef>
        <a:spcAft>
          <a:spcPct val="0"/>
        </a:spcAft>
        <a:buChar char="»"/>
        <a:defRPr sz="2000">
          <a:solidFill>
            <a:schemeClr val="tx1"/>
          </a:solidFill>
          <a:latin typeface="Arial" charset="0"/>
          <a:cs typeface="+mn-cs"/>
        </a:defRPr>
      </a:lvl7pPr>
      <a:lvl8pPr marL="3429000" indent="-228600" algn="just" rtl="0" eaLnBrk="1" fontAlgn="base" hangingPunct="1">
        <a:spcBef>
          <a:spcPct val="20000"/>
        </a:spcBef>
        <a:spcAft>
          <a:spcPct val="0"/>
        </a:spcAft>
        <a:buChar char="»"/>
        <a:defRPr sz="2000">
          <a:solidFill>
            <a:schemeClr val="tx1"/>
          </a:solidFill>
          <a:latin typeface="Arial" charset="0"/>
          <a:cs typeface="+mn-cs"/>
        </a:defRPr>
      </a:lvl8pPr>
      <a:lvl9pPr marL="3886200" indent="-228600" algn="just" rtl="0" eaLnBrk="1" fontAlgn="base" hangingPunct="1">
        <a:spcBef>
          <a:spcPct val="20000"/>
        </a:spcBef>
        <a:spcAft>
          <a:spcPct val="0"/>
        </a:spcAft>
        <a:buChar char="»"/>
        <a:defRPr sz="2000">
          <a:solidFill>
            <a:schemeClr val="tx1"/>
          </a:solidFill>
          <a:latin typeface="Arial" charset="0"/>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0825" y="2130425"/>
            <a:ext cx="8569325" cy="1470025"/>
          </a:xfrm>
        </p:spPr>
        <p:txBody>
          <a:bodyPr/>
          <a:lstStyle/>
          <a:p>
            <a:r>
              <a:rPr lang="fr-FR" b="1" dirty="0">
                <a:solidFill>
                  <a:srgbClr val="A2BD30"/>
                </a:solidFill>
              </a:rPr>
              <a:t>Présentation des lignes directrices de gestion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sz="3200" cap="all" dirty="0">
                <a:solidFill>
                  <a:srgbClr val="A2BD30"/>
                </a:solidFill>
              </a:rPr>
              <a:t>1</a:t>
            </a:r>
            <a:r>
              <a:rPr lang="fr-FR" sz="3200" cap="all" baseline="30000" dirty="0">
                <a:solidFill>
                  <a:srgbClr val="A2BD30"/>
                </a:solidFill>
              </a:rPr>
              <a:t>er</a:t>
            </a:r>
            <a:r>
              <a:rPr lang="fr-FR" sz="3200" cap="all" dirty="0">
                <a:solidFill>
                  <a:srgbClr val="A2BD30"/>
                </a:solidFill>
              </a:rPr>
              <a:t> VOLET DES LDG = emploi</a:t>
            </a:r>
            <a:endParaRPr lang="fr-FR" sz="3200" dirty="0">
              <a:solidFill>
                <a:srgbClr val="A2BD30"/>
              </a:solidFill>
            </a:endParaRPr>
          </a:p>
        </p:txBody>
      </p:sp>
      <p:sp>
        <p:nvSpPr>
          <p:cNvPr id="3" name="Espace réservé du numéro de diapositive 2"/>
          <p:cNvSpPr>
            <a:spLocks noGrp="1"/>
          </p:cNvSpPr>
          <p:nvPr>
            <p:ph type="sldNum" sz="quarter" idx="4294967295"/>
          </p:nvPr>
        </p:nvSpPr>
        <p:spPr>
          <a:xfrm>
            <a:off x="6553200" y="6356350"/>
            <a:ext cx="2133600" cy="365125"/>
          </a:xfrm>
          <a:prstGeom prst="rect">
            <a:avLst/>
          </a:prstGeom>
        </p:spPr>
        <p:txBody>
          <a:bodyPr/>
          <a:lstStyle/>
          <a:p>
            <a:fld id="{7B54CB16-3FA8-4BC4-933A-5010D0A3CCAB}" type="slidenum">
              <a:rPr lang="fr-FR" smtClean="0"/>
              <a:pPr/>
              <a:t>10</a:t>
            </a:fld>
            <a:endParaRPr lang="fr-FR" dirty="0"/>
          </a:p>
        </p:txBody>
      </p:sp>
      <p:sp>
        <p:nvSpPr>
          <p:cNvPr id="4" name="Rectangle 3"/>
          <p:cNvSpPr txBox="1">
            <a:spLocks noChangeArrowheads="1"/>
          </p:cNvSpPr>
          <p:nvPr/>
        </p:nvSpPr>
        <p:spPr>
          <a:xfrm>
            <a:off x="457200" y="1077019"/>
            <a:ext cx="8363272" cy="5256883"/>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kumimoji="0" lang="fr-FR" sz="2800" b="0" i="0" u="none" strike="noStrike" kern="0" cap="none" spc="0" normalizeH="0" baseline="0" noProof="0" dirty="0">
              <a:ln>
                <a:noFill/>
              </a:ln>
              <a:solidFill>
                <a:schemeClr val="tx1"/>
              </a:solidFill>
              <a:effectLst/>
              <a:uLnTx/>
              <a:uFillTx/>
              <a:latin typeface="+mn-lt"/>
              <a:cs typeface="+mn-cs"/>
            </a:endParaRPr>
          </a:p>
        </p:txBody>
      </p:sp>
      <p:sp>
        <p:nvSpPr>
          <p:cNvPr id="5" name="Rectangle 4">
            <a:extLst>
              <a:ext uri="{FF2B5EF4-FFF2-40B4-BE49-F238E27FC236}">
                <a16:creationId xmlns:a16="http://schemas.microsoft.com/office/drawing/2014/main" id="{48CF6D61-0DA5-431B-8837-D18D1105C53C}"/>
              </a:ext>
            </a:extLst>
          </p:cNvPr>
          <p:cNvSpPr/>
          <p:nvPr/>
        </p:nvSpPr>
        <p:spPr>
          <a:xfrm>
            <a:off x="453462" y="1077019"/>
            <a:ext cx="8147248" cy="4285789"/>
          </a:xfrm>
          <a:prstGeom prst="rect">
            <a:avLst/>
          </a:prstGeom>
        </p:spPr>
        <p:txBody>
          <a:bodyPr wrap="square">
            <a:spAutoFit/>
          </a:bodyPr>
          <a:lstStyle/>
          <a:p>
            <a:pPr algn="just"/>
            <a:r>
              <a:rPr lang="fr-FR" sz="2800" dirty="0"/>
              <a:t>Au regard d’un état des lieux réalisé par la collectivité, il convient de définir la stratégie pluriannuelle de pilotage des RH en déclinant les politiques RH de la collectivité en matière de :</a:t>
            </a:r>
          </a:p>
          <a:p>
            <a:pPr lvl="0"/>
            <a:r>
              <a:rPr lang="fr-FR" sz="2800" dirty="0"/>
              <a:t>- Conditions de travail</a:t>
            </a:r>
          </a:p>
          <a:p>
            <a:pPr lvl="0"/>
            <a:r>
              <a:rPr lang="fr-FR" sz="2800" dirty="0"/>
              <a:t>- Recrutement</a:t>
            </a:r>
          </a:p>
          <a:p>
            <a:pPr lvl="0"/>
            <a:r>
              <a:rPr lang="fr-FR" sz="2800" dirty="0"/>
              <a:t>- Mobilité et formation dans la collectivité</a:t>
            </a:r>
          </a:p>
          <a:p>
            <a:pPr lvl="0"/>
            <a:endParaRPr lang="fr-FR" sz="2800" dirty="0"/>
          </a:p>
          <a:p>
            <a:pPr marL="285750" lvl="0" indent="-285750">
              <a:buFontTx/>
              <a:buChar char="-"/>
            </a:pPr>
            <a:endParaRPr lang="fr-FR" dirty="0"/>
          </a:p>
          <a:p>
            <a:pPr algn="ctr">
              <a:spcBef>
                <a:spcPts val="300"/>
              </a:spcBef>
              <a:spcAft>
                <a:spcPts val="0"/>
              </a:spcAft>
            </a:pPr>
            <a:r>
              <a:rPr lang="fr-FR" sz="2800" b="1" dirty="0">
                <a:latin typeface="Verdana" panose="020B0604030504040204" pitchFamily="34" charset="0"/>
                <a:ea typeface="Times New Roman" panose="02020603050405020304" pitchFamily="18" charset="0"/>
                <a:cs typeface="Arial" panose="020B0604020202020204" pitchFamily="34" charset="0"/>
              </a:rPr>
              <a:t> </a:t>
            </a:r>
            <a:endParaRPr lang="fr-FR" sz="28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3623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sz="3200" cap="all" dirty="0">
                <a:solidFill>
                  <a:srgbClr val="A2BD30"/>
                </a:solidFill>
              </a:rPr>
              <a:t>1</a:t>
            </a:r>
            <a:r>
              <a:rPr lang="fr-FR" sz="3200" cap="all" baseline="30000" dirty="0">
                <a:solidFill>
                  <a:srgbClr val="A2BD30"/>
                </a:solidFill>
              </a:rPr>
              <a:t>er</a:t>
            </a:r>
            <a:r>
              <a:rPr lang="fr-FR" sz="3200" cap="all" dirty="0">
                <a:solidFill>
                  <a:srgbClr val="A2BD30"/>
                </a:solidFill>
              </a:rPr>
              <a:t> VOLET DES LDG = emploi</a:t>
            </a:r>
            <a:endParaRPr lang="fr-FR" sz="3200" dirty="0">
              <a:solidFill>
                <a:srgbClr val="A2BD30"/>
              </a:solidFill>
            </a:endParaRPr>
          </a:p>
        </p:txBody>
      </p:sp>
      <p:sp>
        <p:nvSpPr>
          <p:cNvPr id="3" name="Espace réservé du numéro de diapositive 2"/>
          <p:cNvSpPr>
            <a:spLocks noGrp="1"/>
          </p:cNvSpPr>
          <p:nvPr>
            <p:ph type="sldNum" sz="quarter" idx="4294967295"/>
          </p:nvPr>
        </p:nvSpPr>
        <p:spPr>
          <a:xfrm>
            <a:off x="6553200" y="6356350"/>
            <a:ext cx="2133600" cy="365125"/>
          </a:xfrm>
          <a:prstGeom prst="rect">
            <a:avLst/>
          </a:prstGeom>
        </p:spPr>
        <p:txBody>
          <a:bodyPr/>
          <a:lstStyle/>
          <a:p>
            <a:fld id="{7B54CB16-3FA8-4BC4-933A-5010D0A3CCAB}" type="slidenum">
              <a:rPr lang="fr-FR" smtClean="0"/>
              <a:pPr/>
              <a:t>11</a:t>
            </a:fld>
            <a:endParaRPr lang="fr-FR" dirty="0"/>
          </a:p>
        </p:txBody>
      </p:sp>
      <p:sp>
        <p:nvSpPr>
          <p:cNvPr id="4" name="Rectangle 3"/>
          <p:cNvSpPr txBox="1">
            <a:spLocks noChangeArrowheads="1"/>
          </p:cNvSpPr>
          <p:nvPr/>
        </p:nvSpPr>
        <p:spPr>
          <a:xfrm>
            <a:off x="457200" y="1077019"/>
            <a:ext cx="8363272" cy="5256883"/>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kumimoji="0" lang="fr-FR" sz="2800" b="0" i="0" u="none" strike="noStrike" kern="0" cap="none" spc="0" normalizeH="0" baseline="0" noProof="0" dirty="0">
              <a:ln>
                <a:noFill/>
              </a:ln>
              <a:solidFill>
                <a:schemeClr val="tx1"/>
              </a:solidFill>
              <a:effectLst/>
              <a:uLnTx/>
              <a:uFillTx/>
              <a:latin typeface="+mn-lt"/>
              <a:cs typeface="+mn-cs"/>
            </a:endParaRPr>
          </a:p>
        </p:txBody>
      </p:sp>
      <p:sp>
        <p:nvSpPr>
          <p:cNvPr id="5" name="Rectangle 4">
            <a:extLst>
              <a:ext uri="{FF2B5EF4-FFF2-40B4-BE49-F238E27FC236}">
                <a16:creationId xmlns:a16="http://schemas.microsoft.com/office/drawing/2014/main" id="{48CF6D61-0DA5-431B-8837-D18D1105C53C}"/>
              </a:ext>
            </a:extLst>
          </p:cNvPr>
          <p:cNvSpPr/>
          <p:nvPr/>
        </p:nvSpPr>
        <p:spPr>
          <a:xfrm>
            <a:off x="323528" y="928576"/>
            <a:ext cx="8147248" cy="3608680"/>
          </a:xfrm>
          <a:prstGeom prst="rect">
            <a:avLst/>
          </a:prstGeom>
        </p:spPr>
        <p:txBody>
          <a:bodyPr wrap="square">
            <a:spAutoFit/>
          </a:bodyPr>
          <a:lstStyle/>
          <a:p>
            <a:pPr lvl="0"/>
            <a:r>
              <a:rPr lang="fr-FR" dirty="0"/>
              <a:t>Les documents utiles pour élaborer cet état des lieux sont : </a:t>
            </a:r>
          </a:p>
          <a:p>
            <a:pPr lvl="2"/>
            <a:endParaRPr lang="fr-FR" dirty="0"/>
          </a:p>
          <a:p>
            <a:pPr marL="1200150" lvl="2" indent="-285750" algn="just">
              <a:buFontTx/>
              <a:buChar char="-"/>
            </a:pPr>
            <a:r>
              <a:rPr lang="fr-FR" dirty="0"/>
              <a:t>Documents existants dans la collectivité</a:t>
            </a:r>
          </a:p>
          <a:p>
            <a:pPr marL="1200150" lvl="2" indent="-285750" algn="just">
              <a:buFontTx/>
              <a:buChar char="-"/>
            </a:pPr>
            <a:r>
              <a:rPr lang="fr-FR" dirty="0"/>
              <a:t>La gestion du temps de travail</a:t>
            </a:r>
          </a:p>
          <a:p>
            <a:pPr marL="1200150" lvl="2" indent="-285750" algn="just">
              <a:buFontTx/>
              <a:buChar char="-"/>
            </a:pPr>
            <a:r>
              <a:rPr lang="fr-FR" dirty="0"/>
              <a:t>La gestion des effectifs dans la collectivité</a:t>
            </a:r>
          </a:p>
          <a:p>
            <a:pPr marL="1200150" lvl="2" indent="-285750" algn="just">
              <a:buFontTx/>
              <a:buChar char="-"/>
            </a:pPr>
            <a:r>
              <a:rPr lang="fr-FR" dirty="0"/>
              <a:t>La gestion de la politique salariale</a:t>
            </a:r>
          </a:p>
          <a:p>
            <a:pPr marL="1200150" lvl="2" indent="-285750" algn="just">
              <a:buFontTx/>
              <a:buChar char="-"/>
            </a:pPr>
            <a:r>
              <a:rPr lang="fr-FR" dirty="0"/>
              <a:t>La gestion de la formation</a:t>
            </a:r>
          </a:p>
          <a:p>
            <a:pPr marL="1200150" lvl="2" indent="-285750" algn="just">
              <a:buFontTx/>
              <a:buChar char="-"/>
            </a:pPr>
            <a:r>
              <a:rPr lang="fr-FR" dirty="0"/>
              <a:t>La gestion des actions et protection sociale</a:t>
            </a:r>
          </a:p>
          <a:p>
            <a:pPr marL="1200150" lvl="2" indent="-285750" algn="just">
              <a:buFontTx/>
              <a:buChar char="-"/>
            </a:pPr>
            <a:r>
              <a:rPr lang="fr-FR" dirty="0"/>
              <a:t>La gestion des conditions de travail et prévention des risques</a:t>
            </a:r>
          </a:p>
          <a:p>
            <a:pPr marL="1200150" lvl="2" indent="-285750" algn="just">
              <a:buFontTx/>
              <a:buChar char="-"/>
            </a:pPr>
            <a:r>
              <a:rPr lang="fr-FR" dirty="0"/>
              <a:t>La gestion de l’assurance statutaire</a:t>
            </a:r>
          </a:p>
          <a:p>
            <a:pPr lvl="2"/>
            <a:r>
              <a:rPr lang="fr-FR" dirty="0"/>
              <a:t>…</a:t>
            </a:r>
          </a:p>
          <a:p>
            <a:pPr lvl="2" algn="ctr">
              <a:spcBef>
                <a:spcPts val="300"/>
              </a:spcBef>
              <a:spcAft>
                <a:spcPts val="0"/>
              </a:spcAft>
            </a:pPr>
            <a:r>
              <a:rPr lang="fr-FR" sz="2800" b="1" dirty="0">
                <a:latin typeface="Verdana" panose="020B0604030504040204" pitchFamily="34" charset="0"/>
                <a:ea typeface="Times New Roman" panose="02020603050405020304" pitchFamily="18" charset="0"/>
                <a:cs typeface="Arial" panose="020B0604020202020204" pitchFamily="34" charset="0"/>
              </a:rPr>
              <a:t> </a:t>
            </a:r>
            <a:endParaRPr lang="fr-FR" sz="28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9270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DA946E-A785-4F73-BA8A-0E202D02EA41}"/>
              </a:ext>
            </a:extLst>
          </p:cNvPr>
          <p:cNvSpPr>
            <a:spLocks noGrp="1"/>
          </p:cNvSpPr>
          <p:nvPr>
            <p:ph type="title"/>
          </p:nvPr>
        </p:nvSpPr>
        <p:spPr/>
        <p:txBody>
          <a:bodyPr/>
          <a:lstStyle/>
          <a:p>
            <a:br>
              <a:rPr lang="fr-FR" b="1" cap="all" dirty="0"/>
            </a:br>
            <a:endParaRPr lang="fr-FR" dirty="0"/>
          </a:p>
        </p:txBody>
      </p:sp>
      <p:sp>
        <p:nvSpPr>
          <p:cNvPr id="3" name="Espace réservé du contenu 2">
            <a:extLst>
              <a:ext uri="{FF2B5EF4-FFF2-40B4-BE49-F238E27FC236}">
                <a16:creationId xmlns:a16="http://schemas.microsoft.com/office/drawing/2014/main" id="{988EFE30-0AB9-4A3B-A4E1-9522648584C7}"/>
              </a:ext>
            </a:extLst>
          </p:cNvPr>
          <p:cNvSpPr>
            <a:spLocks noGrp="1"/>
          </p:cNvSpPr>
          <p:nvPr>
            <p:ph idx="1"/>
          </p:nvPr>
        </p:nvSpPr>
        <p:spPr>
          <a:xfrm>
            <a:off x="252129" y="1844824"/>
            <a:ext cx="8642350" cy="2952328"/>
          </a:xfrm>
        </p:spPr>
        <p:txBody>
          <a:bodyPr/>
          <a:lstStyle/>
          <a:p>
            <a:pPr marL="0" indent="0" algn="ctr">
              <a:buNone/>
            </a:pPr>
            <a:r>
              <a:rPr lang="fr-FR" cap="all" dirty="0">
                <a:solidFill>
                  <a:srgbClr val="A2BD30"/>
                </a:solidFill>
              </a:rPr>
              <a:t>2ème VOLET DES LDG : les orientations </a:t>
            </a:r>
            <a:r>
              <a:rPr lang="fr-FR" cap="all" dirty="0" err="1">
                <a:solidFill>
                  <a:srgbClr val="A2BD30"/>
                </a:solidFill>
              </a:rPr>
              <a:t>generales</a:t>
            </a:r>
            <a:r>
              <a:rPr lang="fr-FR" cap="all" dirty="0">
                <a:solidFill>
                  <a:srgbClr val="A2BD30"/>
                </a:solidFill>
              </a:rPr>
              <a:t> en </a:t>
            </a:r>
            <a:r>
              <a:rPr lang="fr-FR" cap="all" dirty="0" err="1">
                <a:solidFill>
                  <a:srgbClr val="A2BD30"/>
                </a:solidFill>
              </a:rPr>
              <a:t>matiere</a:t>
            </a:r>
            <a:r>
              <a:rPr lang="fr-FR" cap="all" dirty="0">
                <a:solidFill>
                  <a:srgbClr val="A2BD30"/>
                </a:solidFill>
              </a:rPr>
              <a:t> de </a:t>
            </a:r>
            <a:r>
              <a:rPr lang="fr-FR" b="1" cap="all" dirty="0">
                <a:solidFill>
                  <a:srgbClr val="A2BD30"/>
                </a:solidFill>
              </a:rPr>
              <a:t>promotion et de valorisation des parcours professionnels </a:t>
            </a:r>
          </a:p>
          <a:p>
            <a:pPr marL="0" indent="0" algn="ctr">
              <a:buNone/>
            </a:pPr>
            <a:r>
              <a:rPr lang="fr-FR" b="1" cap="all" dirty="0">
                <a:solidFill>
                  <a:srgbClr val="A2BD30"/>
                </a:solidFill>
              </a:rPr>
              <a:t>=LDG portant sur L’avancement de grade</a:t>
            </a:r>
          </a:p>
          <a:p>
            <a:pPr marL="0" indent="0" algn="ctr">
              <a:buNone/>
            </a:pPr>
            <a:endParaRPr lang="fr-FR" b="1" cap="all" dirty="0">
              <a:solidFill>
                <a:srgbClr val="A2BD30"/>
              </a:solidFill>
            </a:endParaRPr>
          </a:p>
          <a:p>
            <a:pPr marL="0" indent="0" algn="ctr">
              <a:buNone/>
            </a:pPr>
            <a:r>
              <a:rPr lang="fr-FR" b="1" cap="all" dirty="0">
                <a:solidFill>
                  <a:srgbClr val="A2BD30"/>
                </a:solidFill>
              </a:rPr>
              <a:t>Du ressort des collectivités</a:t>
            </a:r>
          </a:p>
        </p:txBody>
      </p:sp>
      <p:sp>
        <p:nvSpPr>
          <p:cNvPr id="4" name="Espace réservé du numéro de diapositive 3">
            <a:extLst>
              <a:ext uri="{FF2B5EF4-FFF2-40B4-BE49-F238E27FC236}">
                <a16:creationId xmlns:a16="http://schemas.microsoft.com/office/drawing/2014/main" id="{8D4B5688-5C8B-49FC-8946-321C61E44996}"/>
              </a:ext>
            </a:extLst>
          </p:cNvPr>
          <p:cNvSpPr>
            <a:spLocks noGrp="1"/>
          </p:cNvSpPr>
          <p:nvPr>
            <p:ph type="sldNum" sz="quarter" idx="10"/>
          </p:nvPr>
        </p:nvSpPr>
        <p:spPr/>
        <p:txBody>
          <a:bodyPr/>
          <a:lstStyle/>
          <a:p>
            <a:fld id="{2287AE85-6BCA-4CAA-87B9-84CDACD6EB92}" type="slidenum">
              <a:rPr lang="fr-FR" smtClean="0"/>
              <a:pPr/>
              <a:t>12</a:t>
            </a:fld>
            <a:endParaRPr lang="fr-FR" dirty="0"/>
          </a:p>
        </p:txBody>
      </p:sp>
    </p:spTree>
    <p:extLst>
      <p:ext uri="{BB962C8B-B14F-4D97-AF65-F5344CB8AC3E}">
        <p14:creationId xmlns:p14="http://schemas.microsoft.com/office/powerpoint/2010/main" val="1577771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sz="3200" cap="all" dirty="0">
                <a:solidFill>
                  <a:srgbClr val="A2BD30"/>
                </a:solidFill>
              </a:rPr>
              <a:t>2</a:t>
            </a:r>
            <a:r>
              <a:rPr lang="fr-FR" sz="3200" cap="all" baseline="30000" dirty="0">
                <a:solidFill>
                  <a:srgbClr val="A2BD30"/>
                </a:solidFill>
              </a:rPr>
              <a:t>ème</a:t>
            </a:r>
            <a:r>
              <a:rPr lang="fr-FR" sz="3200" cap="all" dirty="0">
                <a:solidFill>
                  <a:srgbClr val="A2BD30"/>
                </a:solidFill>
              </a:rPr>
              <a:t> volet DES LDG = Avancement de grade</a:t>
            </a:r>
            <a:endParaRPr lang="fr-FR" sz="3200" dirty="0">
              <a:solidFill>
                <a:srgbClr val="A2BD30"/>
              </a:solidFill>
            </a:endParaRPr>
          </a:p>
        </p:txBody>
      </p:sp>
      <p:sp>
        <p:nvSpPr>
          <p:cNvPr id="3" name="Espace réservé du numéro de diapositive 2"/>
          <p:cNvSpPr>
            <a:spLocks noGrp="1"/>
          </p:cNvSpPr>
          <p:nvPr>
            <p:ph type="sldNum" sz="quarter" idx="4294967295"/>
          </p:nvPr>
        </p:nvSpPr>
        <p:spPr>
          <a:xfrm>
            <a:off x="6553200" y="6356350"/>
            <a:ext cx="2133600" cy="365125"/>
          </a:xfrm>
          <a:prstGeom prst="rect">
            <a:avLst/>
          </a:prstGeom>
        </p:spPr>
        <p:txBody>
          <a:bodyPr/>
          <a:lstStyle/>
          <a:p>
            <a:fld id="{7B54CB16-3FA8-4BC4-933A-5010D0A3CCAB}" type="slidenum">
              <a:rPr lang="fr-FR" smtClean="0"/>
              <a:pPr/>
              <a:t>13</a:t>
            </a:fld>
            <a:endParaRPr lang="fr-FR" dirty="0"/>
          </a:p>
        </p:txBody>
      </p:sp>
      <p:sp>
        <p:nvSpPr>
          <p:cNvPr id="4" name="Rectangle 3"/>
          <p:cNvSpPr txBox="1">
            <a:spLocks noChangeArrowheads="1"/>
          </p:cNvSpPr>
          <p:nvPr/>
        </p:nvSpPr>
        <p:spPr>
          <a:xfrm>
            <a:off x="457200" y="1077019"/>
            <a:ext cx="8363272" cy="5256883"/>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kumimoji="0" lang="fr-FR" sz="2800" b="0" i="0" u="none" strike="noStrike" kern="0" cap="none" spc="0" normalizeH="0" baseline="0" noProof="0" dirty="0">
              <a:ln>
                <a:noFill/>
              </a:ln>
              <a:solidFill>
                <a:schemeClr val="tx1"/>
              </a:solidFill>
              <a:effectLst/>
              <a:uLnTx/>
              <a:uFillTx/>
              <a:latin typeface="+mn-lt"/>
              <a:cs typeface="+mn-cs"/>
            </a:endParaRPr>
          </a:p>
        </p:txBody>
      </p:sp>
      <p:sp>
        <p:nvSpPr>
          <p:cNvPr id="5" name="Rectangle 4">
            <a:extLst>
              <a:ext uri="{FF2B5EF4-FFF2-40B4-BE49-F238E27FC236}">
                <a16:creationId xmlns:a16="http://schemas.microsoft.com/office/drawing/2014/main" id="{48CF6D61-0DA5-431B-8837-D18D1105C53C}"/>
              </a:ext>
            </a:extLst>
          </p:cNvPr>
          <p:cNvSpPr/>
          <p:nvPr/>
        </p:nvSpPr>
        <p:spPr>
          <a:xfrm>
            <a:off x="498376" y="1617226"/>
            <a:ext cx="8147248" cy="4993675"/>
          </a:xfrm>
          <a:prstGeom prst="rect">
            <a:avLst/>
          </a:prstGeom>
        </p:spPr>
        <p:txBody>
          <a:bodyPr wrap="square">
            <a:spAutoFit/>
          </a:bodyPr>
          <a:lstStyle/>
          <a:p>
            <a:pPr algn="just"/>
            <a:r>
              <a:rPr lang="fr-FR" dirty="0">
                <a:latin typeface="+mn-lt"/>
              </a:rPr>
              <a:t>Conformément à l’esprit de la loi, il convient de donner aux agents plus de visibilité sur leur carrière et les pratiques de gestion interne. </a:t>
            </a:r>
          </a:p>
          <a:p>
            <a:pPr algn="just"/>
            <a:r>
              <a:rPr lang="fr-FR" dirty="0">
                <a:latin typeface="+mn-lt"/>
              </a:rPr>
              <a:t> </a:t>
            </a:r>
          </a:p>
          <a:p>
            <a:pPr algn="just"/>
            <a:r>
              <a:rPr lang="fr-FR" dirty="0">
                <a:latin typeface="+mn-lt"/>
              </a:rPr>
              <a:t>A ce titre, l</a:t>
            </a:r>
            <a:r>
              <a:rPr lang="fr-FR" b="1" dirty="0">
                <a:latin typeface="+mn-lt"/>
              </a:rPr>
              <a:t>es critères de promotion et valorisation des parcours </a:t>
            </a:r>
            <a:r>
              <a:rPr lang="fr-FR" dirty="0">
                <a:latin typeface="+mn-lt"/>
              </a:rPr>
              <a:t>devront être :</a:t>
            </a:r>
          </a:p>
          <a:p>
            <a:pPr lvl="1" algn="just"/>
            <a:r>
              <a:rPr lang="fr-FR" dirty="0">
                <a:latin typeface="+mn-lt"/>
              </a:rPr>
              <a:t>Définis par la collectivité</a:t>
            </a:r>
          </a:p>
          <a:p>
            <a:pPr lvl="1" algn="just"/>
            <a:r>
              <a:rPr lang="fr-FR" dirty="0">
                <a:latin typeface="+mn-lt"/>
              </a:rPr>
              <a:t>Inscrits dans le document présentant les LDG</a:t>
            </a:r>
          </a:p>
          <a:p>
            <a:pPr lvl="1" algn="just"/>
            <a:r>
              <a:rPr lang="fr-FR" dirty="0">
                <a:latin typeface="+mn-lt"/>
              </a:rPr>
              <a:t>Communiqués aux agents</a:t>
            </a:r>
          </a:p>
          <a:p>
            <a:pPr lvl="0" algn="just"/>
            <a:endParaRPr lang="fr-FR" dirty="0">
              <a:latin typeface="+mn-lt"/>
            </a:endParaRPr>
          </a:p>
          <a:p>
            <a:pPr algn="just"/>
            <a:r>
              <a:rPr lang="fr-FR" dirty="0">
                <a:latin typeface="+mn-lt"/>
              </a:rPr>
              <a:t>Concrètement, il s’agit de définir :</a:t>
            </a:r>
          </a:p>
          <a:p>
            <a:pPr lvl="0" algn="just"/>
            <a:r>
              <a:rPr lang="fr-FR" b="1" dirty="0">
                <a:latin typeface="+mn-lt"/>
              </a:rPr>
              <a:t>D’une part les critères d’arbitrage en termes de nominations des agents à un grade supérieur suite à concours et/ou avancement de grade dans le respect des règles statutaires.</a:t>
            </a:r>
            <a:endParaRPr lang="fr-FR" dirty="0">
              <a:latin typeface="+mn-lt"/>
            </a:endParaRPr>
          </a:p>
          <a:p>
            <a:pPr lvl="0" algn="just"/>
            <a:r>
              <a:rPr lang="fr-FR" b="1" dirty="0">
                <a:latin typeface="+mn-lt"/>
              </a:rPr>
              <a:t>D’autre part les critères d’accès à un poste à responsabilité d’un niveau supérieur</a:t>
            </a:r>
            <a:endParaRPr lang="fr-FR" dirty="0">
              <a:latin typeface="+mn-lt"/>
            </a:endParaRPr>
          </a:p>
          <a:p>
            <a:pPr lvl="0" algn="just"/>
            <a:endParaRPr lang="fr-FR" dirty="0">
              <a:latin typeface="+mn-lt"/>
            </a:endParaRPr>
          </a:p>
          <a:p>
            <a:pPr algn="ctr">
              <a:spcBef>
                <a:spcPts val="300"/>
              </a:spcBef>
              <a:spcAft>
                <a:spcPts val="0"/>
              </a:spcAft>
            </a:pPr>
            <a:r>
              <a:rPr lang="fr-FR" sz="2800" b="1" dirty="0">
                <a:latin typeface="Verdana" panose="020B0604030504040204" pitchFamily="34" charset="0"/>
                <a:ea typeface="Times New Roman" panose="02020603050405020304" pitchFamily="18" charset="0"/>
                <a:cs typeface="Arial" panose="020B0604020202020204" pitchFamily="34" charset="0"/>
              </a:rPr>
              <a:t> </a:t>
            </a:r>
            <a:endParaRPr lang="fr-FR" sz="28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2312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DA946E-A785-4F73-BA8A-0E202D02EA41}"/>
              </a:ext>
            </a:extLst>
          </p:cNvPr>
          <p:cNvSpPr>
            <a:spLocks noGrp="1"/>
          </p:cNvSpPr>
          <p:nvPr>
            <p:ph type="title"/>
          </p:nvPr>
        </p:nvSpPr>
        <p:spPr/>
        <p:txBody>
          <a:bodyPr/>
          <a:lstStyle/>
          <a:p>
            <a:br>
              <a:rPr lang="fr-FR" b="1" cap="all" dirty="0"/>
            </a:br>
            <a:endParaRPr lang="fr-FR" dirty="0"/>
          </a:p>
        </p:txBody>
      </p:sp>
      <p:sp>
        <p:nvSpPr>
          <p:cNvPr id="3" name="Espace réservé du contenu 2">
            <a:extLst>
              <a:ext uri="{FF2B5EF4-FFF2-40B4-BE49-F238E27FC236}">
                <a16:creationId xmlns:a16="http://schemas.microsoft.com/office/drawing/2014/main" id="{988EFE30-0AB9-4A3B-A4E1-9522648584C7}"/>
              </a:ext>
            </a:extLst>
          </p:cNvPr>
          <p:cNvSpPr>
            <a:spLocks noGrp="1"/>
          </p:cNvSpPr>
          <p:nvPr>
            <p:ph idx="1"/>
          </p:nvPr>
        </p:nvSpPr>
        <p:spPr>
          <a:xfrm>
            <a:off x="252129" y="1844824"/>
            <a:ext cx="8642350" cy="1728093"/>
          </a:xfrm>
        </p:spPr>
        <p:txBody>
          <a:bodyPr/>
          <a:lstStyle/>
          <a:p>
            <a:pPr marL="0" indent="0" algn="ctr">
              <a:buNone/>
            </a:pPr>
            <a:r>
              <a:rPr lang="fr-FR" cap="all" dirty="0">
                <a:solidFill>
                  <a:srgbClr val="A2BD30"/>
                </a:solidFill>
              </a:rPr>
              <a:t>2ème VOLET DES LDG : les orientations </a:t>
            </a:r>
            <a:r>
              <a:rPr lang="fr-FR" cap="all" dirty="0" err="1">
                <a:solidFill>
                  <a:srgbClr val="A2BD30"/>
                </a:solidFill>
              </a:rPr>
              <a:t>generales</a:t>
            </a:r>
            <a:r>
              <a:rPr lang="fr-FR" cap="all" dirty="0">
                <a:solidFill>
                  <a:srgbClr val="A2BD30"/>
                </a:solidFill>
              </a:rPr>
              <a:t> en </a:t>
            </a:r>
            <a:r>
              <a:rPr lang="fr-FR" cap="all" dirty="0" err="1">
                <a:solidFill>
                  <a:srgbClr val="A2BD30"/>
                </a:solidFill>
              </a:rPr>
              <a:t>matiere</a:t>
            </a:r>
            <a:r>
              <a:rPr lang="fr-FR" cap="all" dirty="0">
                <a:solidFill>
                  <a:srgbClr val="A2BD30"/>
                </a:solidFill>
              </a:rPr>
              <a:t> de </a:t>
            </a:r>
            <a:r>
              <a:rPr lang="fr-FR" b="1" cap="all" dirty="0">
                <a:solidFill>
                  <a:srgbClr val="A2BD30"/>
                </a:solidFill>
              </a:rPr>
              <a:t>promotion et de valorisation des parcours professionnels =LDG portant sur la promotion interne</a:t>
            </a:r>
          </a:p>
          <a:p>
            <a:pPr marL="0" indent="0" algn="ctr">
              <a:buNone/>
            </a:pPr>
            <a:endParaRPr lang="fr-FR" b="1" cap="all" dirty="0">
              <a:solidFill>
                <a:srgbClr val="A2BD30"/>
              </a:solidFill>
            </a:endParaRPr>
          </a:p>
          <a:p>
            <a:pPr marL="0" indent="0" algn="ctr">
              <a:buNone/>
            </a:pPr>
            <a:r>
              <a:rPr lang="fr-FR" b="1" cap="all" dirty="0">
                <a:solidFill>
                  <a:srgbClr val="A2BD30"/>
                </a:solidFill>
              </a:rPr>
              <a:t>DU RESORT DU </a:t>
            </a:r>
            <a:r>
              <a:rPr lang="fr-FR" b="1" cap="all" dirty="0" err="1">
                <a:solidFill>
                  <a:srgbClr val="A2BD30"/>
                </a:solidFill>
              </a:rPr>
              <a:t>PResident</a:t>
            </a:r>
            <a:r>
              <a:rPr lang="fr-FR" b="1" cap="all" dirty="0">
                <a:solidFill>
                  <a:srgbClr val="A2BD30"/>
                </a:solidFill>
              </a:rPr>
              <a:t> du CDG</a:t>
            </a:r>
          </a:p>
        </p:txBody>
      </p:sp>
      <p:sp>
        <p:nvSpPr>
          <p:cNvPr id="4" name="Espace réservé du numéro de diapositive 3">
            <a:extLst>
              <a:ext uri="{FF2B5EF4-FFF2-40B4-BE49-F238E27FC236}">
                <a16:creationId xmlns:a16="http://schemas.microsoft.com/office/drawing/2014/main" id="{8D4B5688-5C8B-49FC-8946-321C61E44996}"/>
              </a:ext>
            </a:extLst>
          </p:cNvPr>
          <p:cNvSpPr>
            <a:spLocks noGrp="1"/>
          </p:cNvSpPr>
          <p:nvPr>
            <p:ph type="sldNum" sz="quarter" idx="10"/>
          </p:nvPr>
        </p:nvSpPr>
        <p:spPr/>
        <p:txBody>
          <a:bodyPr/>
          <a:lstStyle/>
          <a:p>
            <a:fld id="{2287AE85-6BCA-4CAA-87B9-84CDACD6EB92}" type="slidenum">
              <a:rPr lang="fr-FR" smtClean="0"/>
              <a:pPr/>
              <a:t>14</a:t>
            </a:fld>
            <a:endParaRPr lang="fr-FR" dirty="0"/>
          </a:p>
        </p:txBody>
      </p:sp>
    </p:spTree>
    <p:extLst>
      <p:ext uri="{BB962C8B-B14F-4D97-AF65-F5344CB8AC3E}">
        <p14:creationId xmlns:p14="http://schemas.microsoft.com/office/powerpoint/2010/main" val="1087535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sz="3200" cap="all" dirty="0">
                <a:solidFill>
                  <a:srgbClr val="A2BD30"/>
                </a:solidFill>
              </a:rPr>
              <a:t>2</a:t>
            </a:r>
            <a:r>
              <a:rPr lang="fr-FR" sz="3200" cap="all" baseline="30000" dirty="0">
                <a:solidFill>
                  <a:srgbClr val="A2BD30"/>
                </a:solidFill>
              </a:rPr>
              <a:t>ème</a:t>
            </a:r>
            <a:r>
              <a:rPr lang="fr-FR" sz="3200" cap="all" dirty="0">
                <a:solidFill>
                  <a:srgbClr val="A2BD30"/>
                </a:solidFill>
              </a:rPr>
              <a:t> volet DES LDG = Promotion interne</a:t>
            </a:r>
            <a:endParaRPr lang="fr-FR" sz="3200" dirty="0">
              <a:solidFill>
                <a:srgbClr val="A2BD30"/>
              </a:solidFill>
            </a:endParaRPr>
          </a:p>
        </p:txBody>
      </p:sp>
      <p:sp>
        <p:nvSpPr>
          <p:cNvPr id="3" name="Espace réservé du numéro de diapositive 2"/>
          <p:cNvSpPr>
            <a:spLocks noGrp="1"/>
          </p:cNvSpPr>
          <p:nvPr>
            <p:ph type="sldNum" sz="quarter" idx="4294967295"/>
          </p:nvPr>
        </p:nvSpPr>
        <p:spPr>
          <a:xfrm>
            <a:off x="6553200" y="6356350"/>
            <a:ext cx="2133600" cy="365125"/>
          </a:xfrm>
          <a:prstGeom prst="rect">
            <a:avLst/>
          </a:prstGeom>
        </p:spPr>
        <p:txBody>
          <a:bodyPr/>
          <a:lstStyle/>
          <a:p>
            <a:fld id="{7B54CB16-3FA8-4BC4-933A-5010D0A3CCAB}" type="slidenum">
              <a:rPr lang="fr-FR" smtClean="0"/>
              <a:pPr/>
              <a:t>15</a:t>
            </a:fld>
            <a:endParaRPr lang="fr-FR" dirty="0"/>
          </a:p>
        </p:txBody>
      </p:sp>
      <p:sp>
        <p:nvSpPr>
          <p:cNvPr id="4" name="Rectangle 3"/>
          <p:cNvSpPr txBox="1">
            <a:spLocks noChangeArrowheads="1"/>
          </p:cNvSpPr>
          <p:nvPr/>
        </p:nvSpPr>
        <p:spPr>
          <a:xfrm>
            <a:off x="457200" y="1077019"/>
            <a:ext cx="8363272" cy="5256883"/>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kumimoji="0" lang="fr-FR" sz="2800" b="0" i="0" u="none" strike="noStrike" kern="0" cap="none" spc="0" normalizeH="0" baseline="0" noProof="0" dirty="0">
              <a:ln>
                <a:noFill/>
              </a:ln>
              <a:solidFill>
                <a:schemeClr val="tx1"/>
              </a:solidFill>
              <a:effectLst/>
              <a:uLnTx/>
              <a:uFillTx/>
              <a:latin typeface="+mn-lt"/>
              <a:cs typeface="+mn-cs"/>
            </a:endParaRPr>
          </a:p>
        </p:txBody>
      </p:sp>
      <p:sp>
        <p:nvSpPr>
          <p:cNvPr id="5" name="Rectangle 4">
            <a:extLst>
              <a:ext uri="{FF2B5EF4-FFF2-40B4-BE49-F238E27FC236}">
                <a16:creationId xmlns:a16="http://schemas.microsoft.com/office/drawing/2014/main" id="{48CF6D61-0DA5-431B-8837-D18D1105C53C}"/>
              </a:ext>
            </a:extLst>
          </p:cNvPr>
          <p:cNvSpPr/>
          <p:nvPr/>
        </p:nvSpPr>
        <p:spPr>
          <a:xfrm>
            <a:off x="498376" y="1617226"/>
            <a:ext cx="8147248" cy="4716676"/>
          </a:xfrm>
          <a:prstGeom prst="rect">
            <a:avLst/>
          </a:prstGeom>
        </p:spPr>
        <p:txBody>
          <a:bodyPr wrap="square">
            <a:spAutoFit/>
          </a:bodyPr>
          <a:lstStyle/>
          <a:p>
            <a:pPr algn="just"/>
            <a:r>
              <a:rPr lang="fr-FR" dirty="0">
                <a:latin typeface="+mn-lt"/>
              </a:rPr>
              <a:t>Depuis la loi Transformation de la fonction publique du 6 août 2019, et à compter du 01/01/2021 :</a:t>
            </a:r>
          </a:p>
          <a:p>
            <a:pPr marL="1200150" lvl="2" indent="-285750" algn="just">
              <a:buFont typeface="Wingdings" panose="05000000000000000000" pitchFamily="2" charset="2"/>
              <a:buChar char="§"/>
            </a:pPr>
            <a:r>
              <a:rPr lang="fr-FR" dirty="0">
                <a:latin typeface="+mn-lt"/>
              </a:rPr>
              <a:t>Les CAP ne sont plus compétentes pour examiner les candidatures des fonctionnaires dans le cadre de la Promotion Interne (changement de cadre d’emploi à l’ancienneté ou après l’examen)</a:t>
            </a:r>
          </a:p>
          <a:p>
            <a:pPr lvl="2" algn="just"/>
            <a:endParaRPr lang="fr-FR" dirty="0">
              <a:latin typeface="+mn-lt"/>
            </a:endParaRPr>
          </a:p>
          <a:p>
            <a:pPr marL="1200150" lvl="2" indent="-285750" algn="just">
              <a:buFont typeface="Arial" panose="020B0604020202020204" pitchFamily="34" charset="0"/>
              <a:buChar char="•"/>
            </a:pPr>
            <a:r>
              <a:rPr lang="fr-FR" dirty="0">
                <a:latin typeface="+mn-lt"/>
              </a:rPr>
              <a:t>Le Président du CDG continuera à établir et signer les listes d’aptitude sans avis de CAP mais selon une nouvelle procédure.</a:t>
            </a:r>
          </a:p>
          <a:p>
            <a:pPr algn="just"/>
            <a:r>
              <a:rPr lang="fr-FR" dirty="0">
                <a:latin typeface="+mn-lt"/>
              </a:rPr>
              <a:t> </a:t>
            </a:r>
          </a:p>
          <a:p>
            <a:pPr algn="just"/>
            <a:r>
              <a:rPr lang="fr-FR" dirty="0">
                <a:latin typeface="+mn-lt"/>
              </a:rPr>
              <a:t>Les collectivités affiliées (ne disposant pas de leur propre CAP) n’ont pas à établir des LDG pour la sélection des candidats dans le cadre d’une inscription sur liste d’aptitude suite à promotion interne. </a:t>
            </a:r>
          </a:p>
          <a:p>
            <a:pPr lvl="0"/>
            <a:endParaRPr lang="fr-FR" dirty="0">
              <a:latin typeface="+mn-lt"/>
            </a:endParaRPr>
          </a:p>
          <a:p>
            <a:pPr algn="ctr">
              <a:spcBef>
                <a:spcPts val="300"/>
              </a:spcBef>
              <a:spcAft>
                <a:spcPts val="0"/>
              </a:spcAft>
            </a:pPr>
            <a:r>
              <a:rPr lang="fr-FR" sz="2800" b="1" dirty="0">
                <a:latin typeface="+mn-lt"/>
                <a:ea typeface="Times New Roman" panose="02020603050405020304" pitchFamily="18" charset="0"/>
                <a:cs typeface="Arial" panose="020B0604020202020204" pitchFamily="34" charset="0"/>
              </a:rPr>
              <a:t> </a:t>
            </a:r>
            <a:endParaRPr lang="fr-FR" sz="2800" dirty="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3582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sz="3200" dirty="0">
                <a:solidFill>
                  <a:srgbClr val="A2BD30"/>
                </a:solidFill>
              </a:rPr>
              <a:t>SYNTHESE DU SCHEMA DE VALIDATION DES LDG :</a:t>
            </a:r>
          </a:p>
        </p:txBody>
      </p:sp>
      <p:sp>
        <p:nvSpPr>
          <p:cNvPr id="3" name="Espace réservé du numéro de diapositive 2"/>
          <p:cNvSpPr>
            <a:spLocks noGrp="1"/>
          </p:cNvSpPr>
          <p:nvPr>
            <p:ph type="sldNum" sz="quarter" idx="4294967295"/>
          </p:nvPr>
        </p:nvSpPr>
        <p:spPr>
          <a:xfrm>
            <a:off x="6553200" y="6356350"/>
            <a:ext cx="2133600" cy="365125"/>
          </a:xfrm>
          <a:prstGeom prst="rect">
            <a:avLst/>
          </a:prstGeom>
        </p:spPr>
        <p:txBody>
          <a:bodyPr/>
          <a:lstStyle/>
          <a:p>
            <a:fld id="{7B54CB16-3FA8-4BC4-933A-5010D0A3CCAB}" type="slidenum">
              <a:rPr lang="fr-FR" smtClean="0"/>
              <a:pPr/>
              <a:t>16</a:t>
            </a:fld>
            <a:endParaRPr lang="fr-FR" dirty="0"/>
          </a:p>
        </p:txBody>
      </p:sp>
      <p:sp>
        <p:nvSpPr>
          <p:cNvPr id="4" name="Rectangle 3"/>
          <p:cNvSpPr txBox="1">
            <a:spLocks noChangeArrowheads="1"/>
          </p:cNvSpPr>
          <p:nvPr/>
        </p:nvSpPr>
        <p:spPr>
          <a:xfrm>
            <a:off x="457200" y="1077019"/>
            <a:ext cx="8363272" cy="5256883"/>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kumimoji="0" lang="fr-FR" sz="2800" b="0" i="0" u="none" strike="noStrike" kern="0" cap="none" spc="0" normalizeH="0" baseline="0" noProof="0" dirty="0">
              <a:ln>
                <a:noFill/>
              </a:ln>
              <a:solidFill>
                <a:schemeClr val="tx1"/>
              </a:solidFill>
              <a:effectLst/>
              <a:uLnTx/>
              <a:uFillTx/>
              <a:latin typeface="+mn-lt"/>
              <a:cs typeface="+mn-cs"/>
            </a:endParaRPr>
          </a:p>
        </p:txBody>
      </p:sp>
      <p:pic>
        <p:nvPicPr>
          <p:cNvPr id="7" name="Image 6">
            <a:extLst>
              <a:ext uri="{FF2B5EF4-FFF2-40B4-BE49-F238E27FC236}">
                <a16:creationId xmlns:a16="http://schemas.microsoft.com/office/drawing/2014/main" id="{7C20BCEF-A054-4469-8981-11B4F9275B22}"/>
              </a:ext>
            </a:extLst>
          </p:cNvPr>
          <p:cNvPicPr>
            <a:picLocks noChangeAspect="1"/>
          </p:cNvPicPr>
          <p:nvPr/>
        </p:nvPicPr>
        <p:blipFill>
          <a:blip r:embed="rId2"/>
          <a:stretch>
            <a:fillRect/>
          </a:stretch>
        </p:blipFill>
        <p:spPr>
          <a:xfrm>
            <a:off x="457200" y="1314532"/>
            <a:ext cx="7894476" cy="5205149"/>
          </a:xfrm>
          <a:prstGeom prst="rect">
            <a:avLst/>
          </a:prstGeom>
        </p:spPr>
      </p:pic>
    </p:spTree>
    <p:extLst>
      <p:ext uri="{BB962C8B-B14F-4D97-AF65-F5344CB8AC3E}">
        <p14:creationId xmlns:p14="http://schemas.microsoft.com/office/powerpoint/2010/main" val="967341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508DC0-C3CE-4B98-9B8E-1FF5002D0A9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1AA9335-914B-41A8-AFAE-1975F375B019}"/>
              </a:ext>
            </a:extLst>
          </p:cNvPr>
          <p:cNvSpPr>
            <a:spLocks noGrp="1"/>
          </p:cNvSpPr>
          <p:nvPr>
            <p:ph idx="1"/>
          </p:nvPr>
        </p:nvSpPr>
        <p:spPr/>
        <p:txBody>
          <a:bodyPr/>
          <a:lstStyle/>
          <a:p>
            <a:r>
              <a:rPr lang="fr-FR" dirty="0"/>
              <a:t>Présentation du document de travail à destination de collectivités locales :</a:t>
            </a:r>
          </a:p>
          <a:p>
            <a:pPr marL="0" indent="0">
              <a:buNone/>
            </a:pPr>
            <a:endParaRPr lang="fr-FR" dirty="0"/>
          </a:p>
          <a:p>
            <a:pPr lvl="1"/>
            <a:r>
              <a:rPr lang="fr-FR" dirty="0"/>
              <a:t>Document pour le comité technique</a:t>
            </a:r>
          </a:p>
          <a:p>
            <a:pPr lvl="1"/>
            <a:r>
              <a:rPr lang="fr-FR" dirty="0"/>
              <a:t>Document final de l’autorité présentant les LDG</a:t>
            </a:r>
          </a:p>
        </p:txBody>
      </p:sp>
      <p:sp>
        <p:nvSpPr>
          <p:cNvPr id="4" name="Espace réservé du numéro de diapositive 3">
            <a:extLst>
              <a:ext uri="{FF2B5EF4-FFF2-40B4-BE49-F238E27FC236}">
                <a16:creationId xmlns:a16="http://schemas.microsoft.com/office/drawing/2014/main" id="{3E6D6B1E-7D57-4F47-9EAD-1664969F2AD9}"/>
              </a:ext>
            </a:extLst>
          </p:cNvPr>
          <p:cNvSpPr>
            <a:spLocks noGrp="1"/>
          </p:cNvSpPr>
          <p:nvPr>
            <p:ph type="sldNum" sz="quarter" idx="10"/>
          </p:nvPr>
        </p:nvSpPr>
        <p:spPr/>
        <p:txBody>
          <a:bodyPr/>
          <a:lstStyle/>
          <a:p>
            <a:fld id="{2287AE85-6BCA-4CAA-87B9-84CDACD6EB92}" type="slidenum">
              <a:rPr lang="fr-FR" smtClean="0"/>
              <a:pPr/>
              <a:t>17</a:t>
            </a:fld>
            <a:endParaRPr lang="fr-FR" dirty="0"/>
          </a:p>
        </p:txBody>
      </p:sp>
    </p:spTree>
    <p:extLst>
      <p:ext uri="{BB962C8B-B14F-4D97-AF65-F5344CB8AC3E}">
        <p14:creationId xmlns:p14="http://schemas.microsoft.com/office/powerpoint/2010/main" val="342915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564904"/>
            <a:ext cx="8641655" cy="936625"/>
          </a:xfrm>
        </p:spPr>
        <p:txBody>
          <a:bodyPr/>
          <a:lstStyle/>
          <a:p>
            <a:pPr lvl="0"/>
            <a:r>
              <a:rPr lang="fr-FR" sz="3200" dirty="0">
                <a:solidFill>
                  <a:srgbClr val="A2BD30"/>
                </a:solidFill>
              </a:rPr>
              <a:t>Merci de votre attention</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18</a:t>
            </a:fld>
            <a:endParaRPr lang="fr-FR" dirty="0"/>
          </a:p>
        </p:txBody>
      </p:sp>
      <p:sp>
        <p:nvSpPr>
          <p:cNvPr id="4" name="Rectangle 3"/>
          <p:cNvSpPr txBox="1">
            <a:spLocks noChangeArrowheads="1"/>
          </p:cNvSpPr>
          <p:nvPr/>
        </p:nvSpPr>
        <p:spPr>
          <a:xfrm>
            <a:off x="250825" y="692695"/>
            <a:ext cx="8642350" cy="5904955"/>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lang="fr-FR" sz="2800" kern="0" dirty="0">
              <a:latin typeface="+mn-lt"/>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lang="fr-FR" sz="2800" kern="0" dirty="0">
              <a:latin typeface="+mn-lt"/>
              <a:cs typeface="+mn-cs"/>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fr-FR" sz="2800" b="0" i="0" u="none" strike="noStrike" kern="0" cap="none" spc="0" normalizeH="0" baseline="0" noProof="0" dirty="0">
              <a:ln>
                <a:noFill/>
              </a:ln>
              <a:solidFill>
                <a:schemeClr val="tx1"/>
              </a:solidFill>
              <a:effectLst/>
              <a:uLnTx/>
              <a:uFillTx/>
              <a:latin typeface="+mn-lt"/>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sz="3200" dirty="0">
                <a:solidFill>
                  <a:srgbClr val="A2BD30"/>
                </a:solidFill>
              </a:rPr>
              <a:t>Les lignes directrices de gestion</a:t>
            </a:r>
          </a:p>
        </p:txBody>
      </p:sp>
      <p:sp>
        <p:nvSpPr>
          <p:cNvPr id="3" name="Espace réservé du numéro de diapositive 2"/>
          <p:cNvSpPr>
            <a:spLocks noGrp="1"/>
          </p:cNvSpPr>
          <p:nvPr>
            <p:ph type="sldNum" sz="quarter" idx="4294967295"/>
          </p:nvPr>
        </p:nvSpPr>
        <p:spPr>
          <a:xfrm>
            <a:off x="6553200" y="6356350"/>
            <a:ext cx="2133600" cy="365125"/>
          </a:xfrm>
          <a:prstGeom prst="rect">
            <a:avLst/>
          </a:prstGeom>
        </p:spPr>
        <p:txBody>
          <a:bodyPr/>
          <a:lstStyle/>
          <a:p>
            <a:fld id="{7B54CB16-3FA8-4BC4-933A-5010D0A3CCAB}" type="slidenum">
              <a:rPr lang="fr-FR" smtClean="0"/>
              <a:pPr/>
              <a:t>2</a:t>
            </a:fld>
            <a:endParaRPr lang="fr-FR" dirty="0"/>
          </a:p>
        </p:txBody>
      </p:sp>
      <p:sp>
        <p:nvSpPr>
          <p:cNvPr id="4" name="Rectangle 3"/>
          <p:cNvSpPr txBox="1">
            <a:spLocks noChangeArrowheads="1"/>
          </p:cNvSpPr>
          <p:nvPr/>
        </p:nvSpPr>
        <p:spPr>
          <a:xfrm>
            <a:off x="457200" y="1077019"/>
            <a:ext cx="8363272" cy="5256883"/>
          </a:xfrm>
          <a:prstGeom prst="rect">
            <a:avLst/>
          </a:prstGeom>
        </p:spPr>
        <p:txBody>
          <a:bodyPr/>
          <a:lstStyle/>
          <a:p>
            <a:pPr lvl="0" algn="just">
              <a:spcBef>
                <a:spcPct val="20000"/>
              </a:spcBef>
              <a:defRPr/>
            </a:pPr>
            <a:r>
              <a:rPr lang="fr-FR" sz="2400" dirty="0">
                <a:latin typeface="+mn-lt"/>
              </a:rPr>
              <a:t>Innovation de la </a:t>
            </a:r>
            <a:r>
              <a:rPr lang="fr-FR" sz="2400" b="1" u="sng" dirty="0">
                <a:latin typeface="+mn-lt"/>
              </a:rPr>
              <a:t>loi n°2019-828 du 6 août 2019</a:t>
            </a:r>
          </a:p>
          <a:p>
            <a:pPr lvl="0" algn="just">
              <a:spcBef>
                <a:spcPct val="20000"/>
              </a:spcBef>
              <a:defRPr/>
            </a:pPr>
            <a:endParaRPr lang="fr-FR" sz="2400" b="1" u="sng" dirty="0"/>
          </a:p>
          <a:p>
            <a:pPr algn="just">
              <a:lnSpc>
                <a:spcPct val="115000"/>
              </a:lnSpc>
              <a:spcBef>
                <a:spcPts val="300"/>
              </a:spcBef>
              <a:spcAft>
                <a:spcPts val="300"/>
              </a:spcAft>
            </a:pPr>
            <a:r>
              <a:rPr lang="fr-FR" sz="2400" b="1" dirty="0">
                <a:effectLst/>
                <a:latin typeface="Verdana" panose="020B0604030504040204" pitchFamily="34" charset="0"/>
                <a:ea typeface="Times New Roman" panose="02020603050405020304" pitchFamily="18" charset="0"/>
                <a:cs typeface="Calibri,Bold"/>
              </a:rPr>
              <a:t>Obligation </a:t>
            </a:r>
            <a:r>
              <a:rPr lang="fr-FR" sz="2400" dirty="0">
                <a:effectLst/>
                <a:latin typeface="Verdana" panose="020B0604030504040204" pitchFamily="34" charset="0"/>
                <a:ea typeface="Times New Roman" panose="02020603050405020304" pitchFamily="18" charset="0"/>
                <a:cs typeface="Calibri" panose="020F0502020204030204" pitchFamily="34" charset="0"/>
              </a:rPr>
              <a:t>pour toutes les collectivités territoriales de définir des Lignes Directrices de Gestion (LDG). pour une effectivité dès le 1</a:t>
            </a:r>
            <a:r>
              <a:rPr lang="fr-FR" sz="2400" baseline="30000" dirty="0">
                <a:effectLst/>
                <a:latin typeface="Verdana" panose="020B0604030504040204" pitchFamily="34" charset="0"/>
                <a:ea typeface="Times New Roman" panose="02020603050405020304" pitchFamily="18" charset="0"/>
                <a:cs typeface="Calibri" panose="020F0502020204030204" pitchFamily="34" charset="0"/>
              </a:rPr>
              <a:t>er</a:t>
            </a:r>
            <a:r>
              <a:rPr lang="fr-FR" sz="2400" dirty="0">
                <a:effectLst/>
                <a:latin typeface="Verdana" panose="020B0604030504040204" pitchFamily="34" charset="0"/>
                <a:ea typeface="Times New Roman" panose="02020603050405020304" pitchFamily="18" charset="0"/>
                <a:cs typeface="Calibri" panose="020F0502020204030204" pitchFamily="34" charset="0"/>
              </a:rPr>
              <a:t> janvier 2021.</a:t>
            </a:r>
            <a:endParaRPr lang="fr-FR" sz="24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ct val="115000"/>
              </a:lnSpc>
              <a:spcBef>
                <a:spcPts val="300"/>
              </a:spcBef>
              <a:spcAft>
                <a:spcPts val="300"/>
              </a:spcAft>
            </a:pPr>
            <a:r>
              <a:rPr lang="fr-FR" sz="2400" dirty="0">
                <a:effectLst/>
                <a:latin typeface="Verdana" panose="020B0604030504040204" pitchFamily="34" charset="0"/>
                <a:ea typeface="Times New Roman" panose="02020603050405020304" pitchFamily="18" charset="0"/>
                <a:cs typeface="Times New Roman" panose="02020603050405020304" pitchFamily="18" charset="0"/>
              </a:rPr>
              <a:t>Les lignes directrices de gestion sont prévues à l’article </a:t>
            </a:r>
            <a:r>
              <a:rPr lang="fr-FR" sz="2400" b="1" dirty="0">
                <a:effectLst/>
                <a:latin typeface="Verdana" panose="020B0604030504040204" pitchFamily="34" charset="0"/>
                <a:ea typeface="Times New Roman" panose="02020603050405020304" pitchFamily="18" charset="0"/>
                <a:cs typeface="Times New Roman" panose="02020603050405020304" pitchFamily="18" charset="0"/>
              </a:rPr>
              <a:t>33-5 de la loi n°84-53 du 26 janvier 1984</a:t>
            </a:r>
            <a:r>
              <a:rPr lang="fr-FR" sz="2400" dirty="0">
                <a:effectLst/>
                <a:latin typeface="Verdana" panose="020B0604030504040204" pitchFamily="34" charset="0"/>
                <a:ea typeface="Times New Roman" panose="02020603050405020304" pitchFamily="18" charset="0"/>
                <a:cs typeface="Times New Roman" panose="02020603050405020304" pitchFamily="18" charset="0"/>
              </a:rPr>
              <a:t>.</a:t>
            </a:r>
          </a:p>
          <a:p>
            <a:pPr algn="just">
              <a:lnSpc>
                <a:spcPct val="115000"/>
              </a:lnSpc>
              <a:spcBef>
                <a:spcPts val="300"/>
              </a:spcBef>
              <a:spcAft>
                <a:spcPts val="300"/>
              </a:spcAft>
            </a:pPr>
            <a:r>
              <a:rPr lang="fr-FR" sz="2400" dirty="0">
                <a:effectLst/>
                <a:latin typeface="Verdana" panose="020B0604030504040204" pitchFamily="34" charset="0"/>
                <a:ea typeface="Times New Roman" panose="02020603050405020304" pitchFamily="18" charset="0"/>
                <a:cs typeface="Times New Roman" panose="02020603050405020304" pitchFamily="18" charset="0"/>
              </a:rPr>
              <a:t>Les modalités de mise en œuvre de ce nouvel outil de GRH sont définies par le </a:t>
            </a:r>
            <a:r>
              <a:rPr lang="fr-FR" sz="2400" b="1" dirty="0">
                <a:effectLst/>
                <a:latin typeface="Verdana" panose="020B0604030504040204" pitchFamily="34" charset="0"/>
                <a:ea typeface="Times New Roman" panose="02020603050405020304" pitchFamily="18" charset="0"/>
                <a:cs typeface="Times New Roman" panose="02020603050405020304" pitchFamily="18" charset="0"/>
              </a:rPr>
              <a:t>décret n°2019-1265 du 29 novembre 2019</a:t>
            </a:r>
            <a:r>
              <a:rPr lang="fr-FR" sz="2400" dirty="0">
                <a:effectLst/>
                <a:latin typeface="Verdana" panose="020B0604030504040204" pitchFamily="34" charset="0"/>
                <a:ea typeface="Times New Roman" panose="02020603050405020304" pitchFamily="18" charset="0"/>
                <a:cs typeface="Times New Roman" panose="02020603050405020304" pitchFamily="18" charset="0"/>
              </a:rPr>
              <a:t>.</a:t>
            </a:r>
          </a:p>
          <a:p>
            <a:pPr lvl="0" algn="just">
              <a:spcBef>
                <a:spcPct val="20000"/>
              </a:spcBef>
              <a:defRPr/>
            </a:pPr>
            <a:endParaRPr lang="fr-FR" sz="2400" kern="0" dirty="0">
              <a:latin typeface="+mn-lt"/>
              <a:cs typeface="+mn-cs"/>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fr-FR" sz="2800" b="0" i="0" u="none" strike="noStrike" kern="0" cap="none" spc="0" normalizeH="0" baseline="0" noProof="0" dirty="0">
              <a:ln>
                <a:noFill/>
              </a:ln>
              <a:solidFill>
                <a:schemeClr val="tx1"/>
              </a:solidFill>
              <a:effectLst/>
              <a:uLnTx/>
              <a:uFillTx/>
              <a:latin typeface="+mn-l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sz="3200" dirty="0">
                <a:solidFill>
                  <a:srgbClr val="A2BD30"/>
                </a:solidFill>
              </a:rPr>
              <a:t>Les lignes directrices de gestion</a:t>
            </a:r>
          </a:p>
        </p:txBody>
      </p:sp>
      <p:sp>
        <p:nvSpPr>
          <p:cNvPr id="3" name="Espace réservé du numéro de diapositive 2"/>
          <p:cNvSpPr>
            <a:spLocks noGrp="1"/>
          </p:cNvSpPr>
          <p:nvPr>
            <p:ph type="sldNum" sz="quarter" idx="4294967295"/>
          </p:nvPr>
        </p:nvSpPr>
        <p:spPr>
          <a:xfrm>
            <a:off x="6553200" y="6356350"/>
            <a:ext cx="2133600" cy="365125"/>
          </a:xfrm>
          <a:prstGeom prst="rect">
            <a:avLst/>
          </a:prstGeom>
        </p:spPr>
        <p:txBody>
          <a:bodyPr/>
          <a:lstStyle/>
          <a:p>
            <a:fld id="{7B54CB16-3FA8-4BC4-933A-5010D0A3CCAB}" type="slidenum">
              <a:rPr lang="fr-FR" smtClean="0"/>
              <a:pPr/>
              <a:t>3</a:t>
            </a:fld>
            <a:endParaRPr lang="fr-FR" dirty="0"/>
          </a:p>
        </p:txBody>
      </p:sp>
      <p:sp>
        <p:nvSpPr>
          <p:cNvPr id="4" name="Rectangle 3"/>
          <p:cNvSpPr txBox="1">
            <a:spLocks noChangeArrowheads="1"/>
          </p:cNvSpPr>
          <p:nvPr/>
        </p:nvSpPr>
        <p:spPr>
          <a:xfrm>
            <a:off x="457200" y="1077019"/>
            <a:ext cx="8363272" cy="5256883"/>
          </a:xfrm>
          <a:prstGeom prst="rect">
            <a:avLst/>
          </a:prstGeom>
        </p:spPr>
        <p:txBody>
          <a:bodyPr/>
          <a:lstStyle/>
          <a:p>
            <a:pPr lvl="0" algn="just">
              <a:spcBef>
                <a:spcPct val="20000"/>
              </a:spcBef>
              <a:defRPr/>
            </a:pPr>
            <a:r>
              <a:rPr lang="fr-FR" sz="2400" dirty="0"/>
              <a:t> </a:t>
            </a:r>
            <a:r>
              <a:rPr lang="fr-FR" sz="2400" b="1" u="sng" cap="small" dirty="0">
                <a:latin typeface="+mn-lt"/>
              </a:rPr>
              <a:t>╚ Objectifs du législateur :</a:t>
            </a:r>
            <a:endParaRPr lang="fr-FR" sz="2400" dirty="0">
              <a:latin typeface="+mn-lt"/>
            </a:endParaRPr>
          </a:p>
          <a:p>
            <a:pPr lvl="0" algn="just"/>
            <a:r>
              <a:rPr lang="fr-FR" sz="2400" dirty="0">
                <a:latin typeface="+mn-lt"/>
              </a:rPr>
              <a:t>- Renouveler l’organisation du dialogue social en passant d’une approche individuelle à une </a:t>
            </a:r>
            <a:r>
              <a:rPr lang="fr-FR" sz="2400" b="1" dirty="0">
                <a:latin typeface="+mn-lt"/>
              </a:rPr>
              <a:t>approche plus collective</a:t>
            </a:r>
          </a:p>
          <a:p>
            <a:pPr lvl="0" algn="just"/>
            <a:r>
              <a:rPr lang="fr-FR" sz="2400" dirty="0">
                <a:latin typeface="+mn-lt"/>
              </a:rPr>
              <a:t>- Développer les leviers managériaux pour une action publique plus réactive et plus efficace</a:t>
            </a:r>
          </a:p>
          <a:p>
            <a:pPr lvl="0" algn="just"/>
            <a:r>
              <a:rPr lang="fr-FR" sz="2400" dirty="0">
                <a:latin typeface="+mn-lt"/>
              </a:rPr>
              <a:t>- Simplifier et garantir la transparence et l’équité du cadre de gestion des agents publics</a:t>
            </a:r>
          </a:p>
          <a:p>
            <a:pPr lvl="0" algn="just"/>
            <a:r>
              <a:rPr lang="fr-FR" sz="2400" dirty="0">
                <a:latin typeface="+mn-lt"/>
              </a:rPr>
              <a:t>- Favoriser la mobilité et accompagner les transitions professionnelles des agents publics dans la fonction publique et le secteur privé</a:t>
            </a:r>
          </a:p>
          <a:p>
            <a:pPr lvl="0" algn="just"/>
            <a:r>
              <a:rPr lang="fr-FR" sz="2400" dirty="0">
                <a:latin typeface="+mn-lt"/>
              </a:rPr>
              <a:t>- Renforcer l’égalité professionnelle dans la fonction publique.</a:t>
            </a: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fr-FR" sz="2800" b="0" i="0" u="none" strike="noStrike" kern="0" cap="none" spc="0" normalizeH="0" baseline="0" noProof="0" dirty="0">
              <a:ln>
                <a:noFill/>
              </a:ln>
              <a:solidFill>
                <a:schemeClr val="tx1"/>
              </a:solidFill>
              <a:effectLst/>
              <a:uLnTx/>
              <a:uFillTx/>
              <a:latin typeface="+mn-lt"/>
              <a:cs typeface="+mn-cs"/>
            </a:endParaRPr>
          </a:p>
        </p:txBody>
      </p:sp>
    </p:spTree>
    <p:extLst>
      <p:ext uri="{BB962C8B-B14F-4D97-AF65-F5344CB8AC3E}">
        <p14:creationId xmlns:p14="http://schemas.microsoft.com/office/powerpoint/2010/main" val="3611716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sz="3200" dirty="0">
                <a:solidFill>
                  <a:srgbClr val="A2BD30"/>
                </a:solidFill>
              </a:rPr>
              <a:t>Les lignes directrices de gestion</a:t>
            </a:r>
          </a:p>
        </p:txBody>
      </p:sp>
      <p:sp>
        <p:nvSpPr>
          <p:cNvPr id="3" name="Espace réservé du numéro de diapositive 2"/>
          <p:cNvSpPr>
            <a:spLocks noGrp="1"/>
          </p:cNvSpPr>
          <p:nvPr>
            <p:ph type="sldNum" sz="quarter" idx="4294967295"/>
          </p:nvPr>
        </p:nvSpPr>
        <p:spPr>
          <a:xfrm>
            <a:off x="6553200" y="6356350"/>
            <a:ext cx="2133600" cy="365125"/>
          </a:xfrm>
          <a:prstGeom prst="rect">
            <a:avLst/>
          </a:prstGeom>
        </p:spPr>
        <p:txBody>
          <a:bodyPr/>
          <a:lstStyle/>
          <a:p>
            <a:fld id="{7B54CB16-3FA8-4BC4-933A-5010D0A3CCAB}" type="slidenum">
              <a:rPr lang="fr-FR" smtClean="0"/>
              <a:pPr/>
              <a:t>4</a:t>
            </a:fld>
            <a:endParaRPr lang="fr-FR" dirty="0"/>
          </a:p>
        </p:txBody>
      </p:sp>
      <p:sp>
        <p:nvSpPr>
          <p:cNvPr id="4" name="Rectangle 3"/>
          <p:cNvSpPr txBox="1">
            <a:spLocks noChangeArrowheads="1"/>
          </p:cNvSpPr>
          <p:nvPr/>
        </p:nvSpPr>
        <p:spPr>
          <a:xfrm>
            <a:off x="457200" y="1077019"/>
            <a:ext cx="8363272" cy="5256883"/>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kumimoji="0" lang="fr-FR" sz="2800" b="0" i="0" u="none" strike="noStrike" kern="0" cap="none" spc="0" normalizeH="0" baseline="0" noProof="0" dirty="0">
              <a:ln>
                <a:noFill/>
              </a:ln>
              <a:solidFill>
                <a:schemeClr val="tx1"/>
              </a:solidFill>
              <a:effectLst/>
              <a:uLnTx/>
              <a:uFillTx/>
              <a:latin typeface="+mn-lt"/>
              <a:cs typeface="+mn-cs"/>
            </a:endParaRPr>
          </a:p>
        </p:txBody>
      </p:sp>
      <p:sp>
        <p:nvSpPr>
          <p:cNvPr id="5" name="Rectangle 4">
            <a:extLst>
              <a:ext uri="{FF2B5EF4-FFF2-40B4-BE49-F238E27FC236}">
                <a16:creationId xmlns:a16="http://schemas.microsoft.com/office/drawing/2014/main" id="{48CF6D61-0DA5-431B-8837-D18D1105C53C}"/>
              </a:ext>
            </a:extLst>
          </p:cNvPr>
          <p:cNvSpPr/>
          <p:nvPr/>
        </p:nvSpPr>
        <p:spPr>
          <a:xfrm>
            <a:off x="453462" y="1077019"/>
            <a:ext cx="8147248" cy="2677656"/>
          </a:xfrm>
          <a:prstGeom prst="rect">
            <a:avLst/>
          </a:prstGeom>
        </p:spPr>
        <p:txBody>
          <a:bodyPr wrap="square">
            <a:spAutoFit/>
          </a:bodyPr>
          <a:lstStyle/>
          <a:p>
            <a:pPr algn="ctr">
              <a:spcBef>
                <a:spcPts val="300"/>
              </a:spcBef>
              <a:spcAft>
                <a:spcPts val="0"/>
              </a:spcAft>
            </a:pPr>
            <a:r>
              <a:rPr lang="fr-FR" sz="2800" b="1" dirty="0">
                <a:latin typeface="Verdana" panose="020B0604030504040204" pitchFamily="34" charset="0"/>
                <a:ea typeface="Times New Roman" panose="02020603050405020304" pitchFamily="18" charset="0"/>
                <a:cs typeface="Arial" panose="020B0604020202020204" pitchFamily="34" charset="0"/>
              </a:rPr>
              <a:t>L’élaboration des LDG permet de formaliser la politique RH de la collectivité, de favoriser certaines orientations, de les afficher et d’anticiper les impacts prévisibles ou potentiels des mesures envisagées.</a:t>
            </a:r>
            <a:endParaRPr lang="fr-FR" sz="28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B81A7DD4-D79F-4C31-9D04-C62951D15748}"/>
              </a:ext>
            </a:extLst>
          </p:cNvPr>
          <p:cNvSpPr/>
          <p:nvPr/>
        </p:nvSpPr>
        <p:spPr>
          <a:xfrm>
            <a:off x="498376" y="4032569"/>
            <a:ext cx="8147248" cy="2285241"/>
          </a:xfrm>
          <a:prstGeom prst="rect">
            <a:avLst/>
          </a:prstGeom>
        </p:spPr>
        <p:txBody>
          <a:bodyPr wrap="square">
            <a:spAutoFit/>
          </a:bodyPr>
          <a:lstStyle/>
          <a:p>
            <a:pPr algn="ctr">
              <a:spcBef>
                <a:spcPts val="300"/>
              </a:spcBef>
              <a:spcAft>
                <a:spcPts val="0"/>
              </a:spcAft>
            </a:pPr>
            <a:r>
              <a:rPr lang="fr-FR" sz="2800" dirty="0">
                <a:latin typeface="Verdana" panose="020B0604030504040204" pitchFamily="34" charset="0"/>
                <a:ea typeface="Times New Roman" panose="02020603050405020304" pitchFamily="18" charset="0"/>
                <a:cs typeface="Arial" panose="020B0604020202020204" pitchFamily="34" charset="0"/>
              </a:rPr>
              <a:t>Les LDG n’ont pas vocation à se substituer aux règles statutaires (conditions d’ancienneté, quotas…)</a:t>
            </a:r>
          </a:p>
          <a:p>
            <a:pPr algn="ctr">
              <a:spcBef>
                <a:spcPts val="300"/>
              </a:spcBef>
              <a:spcAft>
                <a:spcPts val="0"/>
              </a:spcAft>
            </a:pPr>
            <a:r>
              <a:rPr lang="fr-FR" sz="2800" dirty="0">
                <a:latin typeface="Verdana" panose="020B0604030504040204" pitchFamily="34" charset="0"/>
                <a:ea typeface="Times New Roman" panose="02020603050405020304" pitchFamily="18" charset="0"/>
                <a:cs typeface="Arial" panose="020B0604020202020204" pitchFamily="34" charset="0"/>
              </a:rPr>
              <a:t>Elles ont une durée de vie de 6 ans maximum</a:t>
            </a:r>
            <a:endParaRPr lang="fr-FR" sz="28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8468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C55E02-86B3-4751-857F-16C0D2E899C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DAD24A9-4167-4E3D-AE9C-FE620E649F2C}"/>
              </a:ext>
            </a:extLst>
          </p:cNvPr>
          <p:cNvSpPr>
            <a:spLocks noGrp="1"/>
          </p:cNvSpPr>
          <p:nvPr>
            <p:ph idx="1"/>
          </p:nvPr>
        </p:nvSpPr>
        <p:spPr/>
        <p:txBody>
          <a:bodyPr/>
          <a:lstStyle/>
          <a:p>
            <a:r>
              <a:rPr lang="fr-FR" dirty="0"/>
              <a:t>Dans chaque collectivité et établissement public, les lignes directrices de gestion </a:t>
            </a:r>
          </a:p>
          <a:p>
            <a:endParaRPr lang="fr-FR" dirty="0"/>
          </a:p>
          <a:p>
            <a:pPr lvl="1"/>
            <a:r>
              <a:rPr lang="fr-FR" sz="2800" dirty="0"/>
              <a:t>sont arrêtées par l'autorité territoriale, </a:t>
            </a:r>
          </a:p>
          <a:p>
            <a:pPr lvl="1"/>
            <a:r>
              <a:rPr lang="fr-FR" sz="2800" dirty="0"/>
              <a:t>après avis du comité social territorial</a:t>
            </a:r>
          </a:p>
          <a:p>
            <a:pPr lvl="1"/>
            <a:r>
              <a:rPr lang="fr-FR" sz="2800" dirty="0"/>
              <a:t>peuvent être modifiables</a:t>
            </a:r>
          </a:p>
          <a:p>
            <a:pPr lvl="1"/>
            <a:endParaRPr lang="fr-FR" sz="2800" dirty="0"/>
          </a:p>
          <a:p>
            <a:pPr marL="0" indent="0">
              <a:buNone/>
            </a:pPr>
            <a:r>
              <a:rPr lang="fr-FR" sz="2800" dirty="0"/>
              <a:t>Elles doivent être rassemblées dans un </a:t>
            </a:r>
            <a:r>
              <a:rPr lang="fr-FR" sz="2800" b="1" dirty="0"/>
              <a:t>document</a:t>
            </a:r>
            <a:r>
              <a:rPr lang="fr-FR" sz="2800" dirty="0"/>
              <a:t> qui est </a:t>
            </a:r>
            <a:r>
              <a:rPr lang="fr-FR" sz="2800" b="1" dirty="0"/>
              <a:t>transmis</a:t>
            </a:r>
            <a:r>
              <a:rPr lang="fr-FR" sz="2800" dirty="0"/>
              <a:t> à l’ensemble des agents</a:t>
            </a:r>
          </a:p>
          <a:p>
            <a:endParaRPr lang="fr-FR" sz="2000" b="0" dirty="0">
              <a:effectLst/>
              <a:latin typeface="Trebuchet MS" panose="020B0603020202020204" pitchFamily="34" charset="0"/>
              <a:ea typeface="Times New Roman" panose="02020603050405020304" pitchFamily="18" charset="0"/>
              <a:cs typeface="Calibri" panose="020F0502020204030204" pitchFamily="34" charset="0"/>
            </a:endParaRPr>
          </a:p>
          <a:p>
            <a:pPr marL="457200" lvl="1" indent="0">
              <a:buNone/>
            </a:pPr>
            <a:endParaRPr lang="fr-FR" sz="2800" dirty="0"/>
          </a:p>
        </p:txBody>
      </p:sp>
      <p:sp>
        <p:nvSpPr>
          <p:cNvPr id="4" name="Espace réservé du numéro de diapositive 3">
            <a:extLst>
              <a:ext uri="{FF2B5EF4-FFF2-40B4-BE49-F238E27FC236}">
                <a16:creationId xmlns:a16="http://schemas.microsoft.com/office/drawing/2014/main" id="{4996512F-FBC8-4F6A-A96A-0085BE8903EB}"/>
              </a:ext>
            </a:extLst>
          </p:cNvPr>
          <p:cNvSpPr>
            <a:spLocks noGrp="1"/>
          </p:cNvSpPr>
          <p:nvPr>
            <p:ph type="sldNum" sz="quarter" idx="10"/>
          </p:nvPr>
        </p:nvSpPr>
        <p:spPr/>
        <p:txBody>
          <a:bodyPr/>
          <a:lstStyle/>
          <a:p>
            <a:fld id="{2287AE85-6BCA-4CAA-87B9-84CDACD6EB92}" type="slidenum">
              <a:rPr lang="fr-FR" smtClean="0"/>
              <a:pPr/>
              <a:t>5</a:t>
            </a:fld>
            <a:endParaRPr lang="fr-FR" dirty="0"/>
          </a:p>
        </p:txBody>
      </p:sp>
    </p:spTree>
    <p:extLst>
      <p:ext uri="{BB962C8B-B14F-4D97-AF65-F5344CB8AC3E}">
        <p14:creationId xmlns:p14="http://schemas.microsoft.com/office/powerpoint/2010/main" val="259259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176C45-A9E6-4C98-A74B-501E80F0EE0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D53E670-0DD1-4C7A-AFFD-2416E19E08C7}"/>
              </a:ext>
            </a:extLst>
          </p:cNvPr>
          <p:cNvSpPr>
            <a:spLocks noGrp="1"/>
          </p:cNvSpPr>
          <p:nvPr>
            <p:ph idx="1"/>
          </p:nvPr>
        </p:nvSpPr>
        <p:spPr/>
        <p:txBody>
          <a:bodyPr/>
          <a:lstStyle/>
          <a:p>
            <a:pPr marL="0" indent="0">
              <a:buNone/>
            </a:pPr>
            <a:r>
              <a:rPr lang="fr-FR" sz="2000" b="0" dirty="0">
                <a:effectLst/>
                <a:latin typeface="+mj-lt"/>
                <a:ea typeface="Times New Roman" panose="02020603050405020304" pitchFamily="18" charset="0"/>
                <a:cs typeface="Calibri" panose="020F0502020204030204" pitchFamily="34" charset="0"/>
              </a:rPr>
              <a:t>L’élaboration des LDG doit constituer le document de référence dans la collectivité afin de :</a:t>
            </a:r>
          </a:p>
          <a:p>
            <a:pPr marL="0" indent="0">
              <a:buNone/>
            </a:pPr>
            <a:r>
              <a:rPr lang="fr-FR" sz="2000" dirty="0">
                <a:latin typeface="+mj-lt"/>
                <a:ea typeface="Times New Roman" panose="02020603050405020304" pitchFamily="18" charset="0"/>
                <a:cs typeface="Calibri" panose="020F0502020204030204" pitchFamily="34" charset="0"/>
              </a:rPr>
              <a:t>1/ Déterminer la </a:t>
            </a:r>
            <a:r>
              <a:rPr lang="fr-FR" sz="2000" b="1" dirty="0">
                <a:latin typeface="+mj-lt"/>
                <a:ea typeface="Times New Roman" panose="02020603050405020304" pitchFamily="18" charset="0"/>
                <a:cs typeface="Calibri" panose="020F0502020204030204" pitchFamily="34" charset="0"/>
              </a:rPr>
              <a:t>stratégie pluriannuelle de pilotage des ressources humaines</a:t>
            </a:r>
            <a:r>
              <a:rPr lang="fr-FR" sz="2000" dirty="0">
                <a:latin typeface="+mj-lt"/>
                <a:ea typeface="Times New Roman" panose="02020603050405020304" pitchFamily="18" charset="0"/>
                <a:cs typeface="Calibri" panose="020F0502020204030204" pitchFamily="34" charset="0"/>
              </a:rPr>
              <a:t> , notamment en matière de GPEEC = LDG emploi</a:t>
            </a:r>
            <a:endParaRPr lang="fr-FR" sz="2000" dirty="0">
              <a:effectLst/>
              <a:latin typeface="+mj-lt"/>
              <a:ea typeface="Times New Roman" panose="02020603050405020304" pitchFamily="18" charset="0"/>
              <a:cs typeface="Calibri" panose="020F0502020204030204" pitchFamily="34" charset="0"/>
            </a:endParaRPr>
          </a:p>
          <a:p>
            <a:pPr marL="0" indent="0" algn="just">
              <a:spcBef>
                <a:spcPts val="0"/>
              </a:spcBef>
              <a:buNone/>
            </a:pPr>
            <a:endParaRPr lang="fr-FR" sz="2000" dirty="0">
              <a:effectLst/>
              <a:latin typeface="+mj-lt"/>
              <a:ea typeface="Times New Roman" panose="02020603050405020304" pitchFamily="18" charset="0"/>
              <a:cs typeface="Times New Roman" panose="02020603050405020304" pitchFamily="18" charset="0"/>
            </a:endParaRPr>
          </a:p>
          <a:p>
            <a:pPr marL="0" indent="0" algn="just">
              <a:spcBef>
                <a:spcPts val="0"/>
              </a:spcBef>
              <a:buNone/>
            </a:pPr>
            <a:r>
              <a:rPr lang="fr-FR" sz="2000" dirty="0">
                <a:effectLst/>
                <a:latin typeface="+mj-lt"/>
                <a:ea typeface="Times New Roman" panose="02020603050405020304" pitchFamily="18" charset="0"/>
                <a:cs typeface="Calibri" panose="020F0502020204030204" pitchFamily="34" charset="0"/>
              </a:rPr>
              <a:t>2/ Fixer </a:t>
            </a:r>
            <a:r>
              <a:rPr lang="fr-FR" sz="2000" b="1" dirty="0">
                <a:effectLst/>
                <a:latin typeface="+mj-lt"/>
                <a:ea typeface="Times New Roman" panose="02020603050405020304" pitchFamily="18" charset="0"/>
                <a:cs typeface="Calibri" panose="020F0502020204030204" pitchFamily="34" charset="0"/>
              </a:rPr>
              <a:t>des orientations générales en matière de promotion et de valorisation de parcours professionnels = </a:t>
            </a:r>
            <a:r>
              <a:rPr lang="fr-FR" sz="2000" dirty="0">
                <a:effectLst/>
                <a:latin typeface="+mj-lt"/>
                <a:ea typeface="Times New Roman" panose="02020603050405020304" pitchFamily="18" charset="0"/>
                <a:cs typeface="Calibri" panose="020F0502020204030204" pitchFamily="34" charset="0"/>
              </a:rPr>
              <a:t>LDG carrière</a:t>
            </a:r>
          </a:p>
          <a:p>
            <a:pPr marL="0" indent="0" algn="just">
              <a:spcBef>
                <a:spcPts val="0"/>
              </a:spcBef>
              <a:buNone/>
            </a:pPr>
            <a:endParaRPr lang="fr-FR" sz="2000" b="1" dirty="0">
              <a:latin typeface="+mj-lt"/>
              <a:ea typeface="Times New Roman" panose="02020603050405020304" pitchFamily="18" charset="0"/>
              <a:cs typeface="Calibri" panose="020F0502020204030204" pitchFamily="34" charset="0"/>
            </a:endParaRPr>
          </a:p>
          <a:p>
            <a:pPr marL="0" indent="0" algn="just">
              <a:spcBef>
                <a:spcPts val="0"/>
              </a:spcBef>
              <a:buNone/>
            </a:pPr>
            <a:r>
              <a:rPr lang="fr-FR" sz="2000" b="1" dirty="0">
                <a:effectLst/>
                <a:latin typeface="+mj-lt"/>
                <a:ea typeface="Times New Roman" panose="02020603050405020304" pitchFamily="18" charset="0"/>
                <a:cs typeface="Calibri" panose="020F0502020204030204" pitchFamily="34" charset="0"/>
              </a:rPr>
              <a:t>En effet</a:t>
            </a:r>
            <a:r>
              <a:rPr lang="fr-FR" sz="2000" dirty="0">
                <a:effectLst/>
                <a:latin typeface="+mj-lt"/>
                <a:ea typeface="Times New Roman" panose="02020603050405020304" pitchFamily="18" charset="0"/>
                <a:cs typeface="Calibri" panose="020F0502020204030204" pitchFamily="34" charset="0"/>
              </a:rPr>
              <a:t>, </a:t>
            </a:r>
            <a:r>
              <a:rPr lang="fr-FR" sz="2000" dirty="0">
                <a:effectLst/>
                <a:latin typeface="+mj-lt"/>
                <a:ea typeface="Calibri" panose="020F0502020204030204" pitchFamily="34" charset="0"/>
                <a:cs typeface="Calibri" panose="020F0502020204030204" pitchFamily="34" charset="0"/>
              </a:rPr>
              <a:t>les Commissions Administratives Paritaires (CAP) n’examineront plus les décisions en matière d’avancement et de promotion à compter du 1</a:t>
            </a:r>
            <a:r>
              <a:rPr lang="fr-FR" sz="2000" baseline="30000" dirty="0">
                <a:effectLst/>
                <a:latin typeface="+mj-lt"/>
                <a:ea typeface="Calibri" panose="020F0502020204030204" pitchFamily="34" charset="0"/>
                <a:cs typeface="Calibri" panose="020F0502020204030204" pitchFamily="34" charset="0"/>
              </a:rPr>
              <a:t>er</a:t>
            </a:r>
            <a:r>
              <a:rPr lang="fr-FR" sz="2000" dirty="0">
                <a:effectLst/>
                <a:latin typeface="+mj-lt"/>
                <a:ea typeface="Calibri" panose="020F0502020204030204" pitchFamily="34" charset="0"/>
                <a:cs typeface="Calibri" panose="020F0502020204030204" pitchFamily="34" charset="0"/>
              </a:rPr>
              <a:t> janvier 2021 et les règles statutaires continuent cependant à s’appliquer.</a:t>
            </a:r>
            <a:endParaRPr lang="fr-FR" sz="2000" dirty="0">
              <a:effectLst/>
              <a:latin typeface="+mj-lt"/>
              <a:ea typeface="Times New Roman" panose="02020603050405020304" pitchFamily="18" charset="0"/>
              <a:cs typeface="Times New Roman" panose="02020603050405020304" pitchFamily="18" charset="0"/>
            </a:endParaRPr>
          </a:p>
          <a:p>
            <a:endParaRPr lang="fr-FR" dirty="0"/>
          </a:p>
        </p:txBody>
      </p:sp>
      <p:sp>
        <p:nvSpPr>
          <p:cNvPr id="4" name="Espace réservé du numéro de diapositive 3">
            <a:extLst>
              <a:ext uri="{FF2B5EF4-FFF2-40B4-BE49-F238E27FC236}">
                <a16:creationId xmlns:a16="http://schemas.microsoft.com/office/drawing/2014/main" id="{6FC4D51B-84B8-4385-98C1-9314F106BC84}"/>
              </a:ext>
            </a:extLst>
          </p:cNvPr>
          <p:cNvSpPr>
            <a:spLocks noGrp="1"/>
          </p:cNvSpPr>
          <p:nvPr>
            <p:ph type="sldNum" sz="quarter" idx="10"/>
          </p:nvPr>
        </p:nvSpPr>
        <p:spPr/>
        <p:txBody>
          <a:bodyPr/>
          <a:lstStyle/>
          <a:p>
            <a:fld id="{2287AE85-6BCA-4CAA-87B9-84CDACD6EB92}" type="slidenum">
              <a:rPr lang="fr-FR" smtClean="0"/>
              <a:pPr/>
              <a:t>6</a:t>
            </a:fld>
            <a:endParaRPr lang="fr-FR" dirty="0"/>
          </a:p>
        </p:txBody>
      </p:sp>
    </p:spTree>
    <p:extLst>
      <p:ext uri="{BB962C8B-B14F-4D97-AF65-F5344CB8AC3E}">
        <p14:creationId xmlns:p14="http://schemas.microsoft.com/office/powerpoint/2010/main" val="866735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sz="3200" dirty="0">
                <a:solidFill>
                  <a:srgbClr val="A2BD30"/>
                </a:solidFill>
              </a:rPr>
              <a:t>Les lignes directrices de gestion</a:t>
            </a:r>
          </a:p>
        </p:txBody>
      </p:sp>
      <p:sp>
        <p:nvSpPr>
          <p:cNvPr id="3" name="Espace réservé du numéro de diapositive 2"/>
          <p:cNvSpPr>
            <a:spLocks noGrp="1"/>
          </p:cNvSpPr>
          <p:nvPr>
            <p:ph type="sldNum" sz="quarter" idx="4294967295"/>
          </p:nvPr>
        </p:nvSpPr>
        <p:spPr>
          <a:xfrm>
            <a:off x="6553200" y="6356350"/>
            <a:ext cx="2133600" cy="365125"/>
          </a:xfrm>
          <a:prstGeom prst="rect">
            <a:avLst/>
          </a:prstGeom>
        </p:spPr>
        <p:txBody>
          <a:bodyPr/>
          <a:lstStyle/>
          <a:p>
            <a:fld id="{7B54CB16-3FA8-4BC4-933A-5010D0A3CCAB}" type="slidenum">
              <a:rPr lang="fr-FR" smtClean="0"/>
              <a:pPr/>
              <a:t>7</a:t>
            </a:fld>
            <a:endParaRPr lang="fr-FR" dirty="0"/>
          </a:p>
        </p:txBody>
      </p:sp>
      <p:sp>
        <p:nvSpPr>
          <p:cNvPr id="4" name="Rectangle 3"/>
          <p:cNvSpPr txBox="1">
            <a:spLocks noChangeArrowheads="1"/>
          </p:cNvSpPr>
          <p:nvPr/>
        </p:nvSpPr>
        <p:spPr>
          <a:xfrm>
            <a:off x="457200" y="1077019"/>
            <a:ext cx="8363272" cy="5256883"/>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kumimoji="0" lang="fr-FR" sz="2800" b="0" i="0" u="none" strike="noStrike" kern="0" cap="none" spc="0" normalizeH="0" baseline="0" noProof="0" dirty="0">
              <a:ln>
                <a:noFill/>
              </a:ln>
              <a:solidFill>
                <a:schemeClr val="tx1"/>
              </a:solidFill>
              <a:effectLst/>
              <a:uLnTx/>
              <a:uFillTx/>
              <a:latin typeface="+mn-lt"/>
              <a:cs typeface="+mn-cs"/>
            </a:endParaRPr>
          </a:p>
        </p:txBody>
      </p:sp>
      <p:sp>
        <p:nvSpPr>
          <p:cNvPr id="5" name="Rectangle 4">
            <a:extLst>
              <a:ext uri="{FF2B5EF4-FFF2-40B4-BE49-F238E27FC236}">
                <a16:creationId xmlns:a16="http://schemas.microsoft.com/office/drawing/2014/main" id="{48CF6D61-0DA5-431B-8837-D18D1105C53C}"/>
              </a:ext>
            </a:extLst>
          </p:cNvPr>
          <p:cNvSpPr/>
          <p:nvPr/>
        </p:nvSpPr>
        <p:spPr>
          <a:xfrm>
            <a:off x="453462" y="1077019"/>
            <a:ext cx="8147248" cy="992579"/>
          </a:xfrm>
          <a:prstGeom prst="rect">
            <a:avLst/>
          </a:prstGeom>
        </p:spPr>
        <p:txBody>
          <a:bodyPr wrap="square">
            <a:spAutoFit/>
          </a:bodyPr>
          <a:lstStyle/>
          <a:p>
            <a:pPr algn="ctr">
              <a:spcBef>
                <a:spcPts val="300"/>
              </a:spcBef>
              <a:spcAft>
                <a:spcPts val="0"/>
              </a:spcAft>
            </a:pPr>
            <a:r>
              <a:rPr lang="fr-FR" sz="2800" b="1" dirty="0">
                <a:latin typeface="Verdana" panose="020B0604030504040204" pitchFamily="34" charset="0"/>
                <a:ea typeface="Times New Roman" panose="02020603050405020304" pitchFamily="18" charset="0"/>
                <a:cs typeface="Arial" panose="020B0604020202020204" pitchFamily="34" charset="0"/>
              </a:rPr>
              <a:t>Des LDG en 3 volets :</a:t>
            </a:r>
          </a:p>
          <a:p>
            <a:pPr algn="ctr">
              <a:spcBef>
                <a:spcPts val="300"/>
              </a:spcBef>
              <a:spcAft>
                <a:spcPts val="0"/>
              </a:spcAft>
            </a:pPr>
            <a:r>
              <a:rPr lang="fr-FR" sz="2800" b="1" dirty="0">
                <a:latin typeface="Verdana" panose="020B0604030504040204" pitchFamily="34" charset="0"/>
                <a:ea typeface="Times New Roman" panose="02020603050405020304" pitchFamily="18" charset="0"/>
                <a:cs typeface="Arial" panose="020B0604020202020204" pitchFamily="34" charset="0"/>
              </a:rPr>
              <a:t> </a:t>
            </a:r>
            <a:endParaRPr lang="fr-FR" sz="2800" dirty="0">
              <a:effectLst/>
              <a:latin typeface="Verdana" panose="020B0604030504040204" pitchFamily="34" charset="0"/>
              <a:ea typeface="Times New Roman" panose="02020603050405020304" pitchFamily="18" charset="0"/>
              <a:cs typeface="Times New Roman" panose="02020603050405020304" pitchFamily="18" charset="0"/>
            </a:endParaRPr>
          </a:p>
        </p:txBody>
      </p:sp>
      <p:pic>
        <p:nvPicPr>
          <p:cNvPr id="7" name="Image 6">
            <a:extLst>
              <a:ext uri="{FF2B5EF4-FFF2-40B4-BE49-F238E27FC236}">
                <a16:creationId xmlns:a16="http://schemas.microsoft.com/office/drawing/2014/main" id="{3014FD9C-FE95-4DA4-BBBD-CADEF42DE7AF}"/>
              </a:ext>
            </a:extLst>
          </p:cNvPr>
          <p:cNvPicPr>
            <a:picLocks noChangeAspect="1"/>
          </p:cNvPicPr>
          <p:nvPr/>
        </p:nvPicPr>
        <p:blipFill>
          <a:blip r:embed="rId2"/>
          <a:stretch>
            <a:fillRect/>
          </a:stretch>
        </p:blipFill>
        <p:spPr>
          <a:xfrm>
            <a:off x="367008" y="1685924"/>
            <a:ext cx="8021415" cy="3983498"/>
          </a:xfrm>
          <a:prstGeom prst="rect">
            <a:avLst/>
          </a:prstGeom>
        </p:spPr>
      </p:pic>
    </p:spTree>
    <p:extLst>
      <p:ext uri="{BB962C8B-B14F-4D97-AF65-F5344CB8AC3E}">
        <p14:creationId xmlns:p14="http://schemas.microsoft.com/office/powerpoint/2010/main" val="2610520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sz="3200" dirty="0">
                <a:solidFill>
                  <a:srgbClr val="A2BD30"/>
                </a:solidFill>
              </a:rPr>
              <a:t>Les lignes directrices de gestion</a:t>
            </a:r>
          </a:p>
        </p:txBody>
      </p:sp>
      <p:sp>
        <p:nvSpPr>
          <p:cNvPr id="3" name="Espace réservé du numéro de diapositive 2"/>
          <p:cNvSpPr>
            <a:spLocks noGrp="1"/>
          </p:cNvSpPr>
          <p:nvPr>
            <p:ph type="sldNum" sz="quarter" idx="4294967295"/>
          </p:nvPr>
        </p:nvSpPr>
        <p:spPr>
          <a:xfrm>
            <a:off x="6553200" y="6356350"/>
            <a:ext cx="2133600" cy="365125"/>
          </a:xfrm>
          <a:prstGeom prst="rect">
            <a:avLst/>
          </a:prstGeom>
        </p:spPr>
        <p:txBody>
          <a:bodyPr/>
          <a:lstStyle/>
          <a:p>
            <a:fld id="{7B54CB16-3FA8-4BC4-933A-5010D0A3CCAB}" type="slidenum">
              <a:rPr lang="fr-FR" smtClean="0"/>
              <a:pPr/>
              <a:t>8</a:t>
            </a:fld>
            <a:endParaRPr lang="fr-FR" dirty="0"/>
          </a:p>
        </p:txBody>
      </p:sp>
      <p:sp>
        <p:nvSpPr>
          <p:cNvPr id="4" name="Rectangle 3"/>
          <p:cNvSpPr txBox="1">
            <a:spLocks noChangeArrowheads="1"/>
          </p:cNvSpPr>
          <p:nvPr/>
        </p:nvSpPr>
        <p:spPr>
          <a:xfrm>
            <a:off x="457200" y="1077019"/>
            <a:ext cx="8363272" cy="5256883"/>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kumimoji="0" lang="fr-FR" sz="2800" b="0" i="0" u="none" strike="noStrike" kern="0" cap="none" spc="0" normalizeH="0" baseline="0" noProof="0" dirty="0">
              <a:ln>
                <a:noFill/>
              </a:ln>
              <a:solidFill>
                <a:schemeClr val="tx1"/>
              </a:solidFill>
              <a:effectLst/>
              <a:uLnTx/>
              <a:uFillTx/>
              <a:latin typeface="+mn-lt"/>
              <a:cs typeface="+mn-cs"/>
            </a:endParaRPr>
          </a:p>
        </p:txBody>
      </p:sp>
      <p:sp>
        <p:nvSpPr>
          <p:cNvPr id="5" name="Rectangle 4">
            <a:extLst>
              <a:ext uri="{FF2B5EF4-FFF2-40B4-BE49-F238E27FC236}">
                <a16:creationId xmlns:a16="http://schemas.microsoft.com/office/drawing/2014/main" id="{48CF6D61-0DA5-431B-8837-D18D1105C53C}"/>
              </a:ext>
            </a:extLst>
          </p:cNvPr>
          <p:cNvSpPr/>
          <p:nvPr/>
        </p:nvSpPr>
        <p:spPr>
          <a:xfrm>
            <a:off x="453462" y="1077019"/>
            <a:ext cx="8147248" cy="6409447"/>
          </a:xfrm>
          <a:prstGeom prst="rect">
            <a:avLst/>
          </a:prstGeom>
        </p:spPr>
        <p:txBody>
          <a:bodyPr wrap="square">
            <a:spAutoFit/>
          </a:bodyPr>
          <a:lstStyle/>
          <a:p>
            <a:pPr algn="ctr">
              <a:spcBef>
                <a:spcPts val="300"/>
              </a:spcBef>
              <a:spcAft>
                <a:spcPts val="0"/>
              </a:spcAft>
            </a:pPr>
            <a:r>
              <a:rPr lang="fr-FR" sz="2800" b="1" dirty="0">
                <a:latin typeface="Verdana" panose="020B0604030504040204" pitchFamily="34" charset="0"/>
                <a:ea typeface="Times New Roman" panose="02020603050405020304" pitchFamily="18" charset="0"/>
                <a:cs typeface="Arial" panose="020B0604020202020204" pitchFamily="34" charset="0"/>
              </a:rPr>
              <a:t>Proposition de méthodologie :</a:t>
            </a:r>
          </a:p>
          <a:p>
            <a:pPr lvl="0" algn="just"/>
            <a:r>
              <a:rPr lang="fr-FR" sz="2000" dirty="0"/>
              <a:t>1/ Identification du porteur du projet et des personnes ressources = groupe de travail</a:t>
            </a:r>
          </a:p>
          <a:p>
            <a:pPr lvl="0" algn="just"/>
            <a:r>
              <a:rPr lang="fr-FR" sz="2000" dirty="0"/>
              <a:t>2/ Définir un calendrier du projet</a:t>
            </a:r>
          </a:p>
          <a:p>
            <a:pPr lvl="0" algn="just"/>
            <a:r>
              <a:rPr lang="fr-FR" sz="2000" dirty="0"/>
              <a:t>3/ Réfléchir au dialogue social</a:t>
            </a:r>
          </a:p>
          <a:p>
            <a:pPr lvl="1" algn="just"/>
            <a:r>
              <a:rPr lang="fr-FR" sz="2000" dirty="0"/>
              <a:t>Avec les organisations sociales locales ou les représentants du personnel</a:t>
            </a:r>
          </a:p>
          <a:p>
            <a:pPr lvl="1" algn="just"/>
            <a:r>
              <a:rPr lang="fr-FR" sz="2000" dirty="0"/>
              <a:t>Prévoir un temps d’information auprès des agents</a:t>
            </a:r>
          </a:p>
          <a:p>
            <a:pPr lvl="0" algn="just"/>
            <a:r>
              <a:rPr lang="fr-FR" sz="2000" dirty="0"/>
              <a:t>4/ Recensement des données RH de la collectivité (tableau des effectifs, bilan social, rapport d’orientation budgétaire (ROB), plan de formation…) </a:t>
            </a:r>
          </a:p>
          <a:p>
            <a:pPr lvl="0" algn="just"/>
            <a:r>
              <a:rPr lang="fr-FR" sz="2000" dirty="0"/>
              <a:t>5/ Recensement des politiques publiques : déclinaison du projet de mandat en projet d’administration voire projet de service. </a:t>
            </a:r>
          </a:p>
          <a:p>
            <a:pPr lvl="0" algn="just"/>
            <a:r>
              <a:rPr lang="fr-FR" sz="2000" dirty="0"/>
              <a:t>6/Rédaction d’un projet qui est soumis pour avis au CT(avis simple) </a:t>
            </a:r>
          </a:p>
          <a:p>
            <a:pPr lvl="0" algn="just"/>
            <a:r>
              <a:rPr lang="fr-FR" sz="2000" dirty="0"/>
              <a:t>7/ Document signé de l’autorité</a:t>
            </a:r>
          </a:p>
          <a:p>
            <a:pPr lvl="0" algn="just"/>
            <a:r>
              <a:rPr lang="fr-FR" sz="2000" dirty="0"/>
              <a:t>8/ Communication aux agents : outils de communication interne (</a:t>
            </a:r>
            <a:r>
              <a:rPr lang="fr-FR" sz="2000" b="1" dirty="0"/>
              <a:t>dématérialisés </a:t>
            </a:r>
            <a:r>
              <a:rPr lang="fr-FR" sz="2000" dirty="0"/>
              <a:t>: intranet ou affichage, courriers), rencontres, échanges, reprise des Lignes Directrices de Gestion lors de l’entretien professionnel. </a:t>
            </a:r>
          </a:p>
          <a:p>
            <a:pPr algn="ctr">
              <a:spcBef>
                <a:spcPts val="300"/>
              </a:spcBef>
              <a:spcAft>
                <a:spcPts val="0"/>
              </a:spcAft>
            </a:pPr>
            <a:r>
              <a:rPr lang="fr-FR" sz="2000" b="1" dirty="0">
                <a:latin typeface="Verdana" panose="020B0604030504040204" pitchFamily="34" charset="0"/>
                <a:ea typeface="Times New Roman" panose="02020603050405020304" pitchFamily="18" charset="0"/>
                <a:cs typeface="Arial" panose="020B0604020202020204" pitchFamily="34" charset="0"/>
              </a:rPr>
              <a:t> </a:t>
            </a:r>
            <a:endParaRPr lang="fr-FR" sz="20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907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DA946E-A785-4F73-BA8A-0E202D02EA41}"/>
              </a:ext>
            </a:extLst>
          </p:cNvPr>
          <p:cNvSpPr>
            <a:spLocks noGrp="1"/>
          </p:cNvSpPr>
          <p:nvPr>
            <p:ph type="title"/>
          </p:nvPr>
        </p:nvSpPr>
        <p:spPr/>
        <p:txBody>
          <a:bodyPr/>
          <a:lstStyle/>
          <a:p>
            <a:br>
              <a:rPr lang="fr-FR" b="1" cap="all" dirty="0"/>
            </a:br>
            <a:endParaRPr lang="fr-FR" dirty="0"/>
          </a:p>
        </p:txBody>
      </p:sp>
      <p:sp>
        <p:nvSpPr>
          <p:cNvPr id="3" name="Espace réservé du contenu 2">
            <a:extLst>
              <a:ext uri="{FF2B5EF4-FFF2-40B4-BE49-F238E27FC236}">
                <a16:creationId xmlns:a16="http://schemas.microsoft.com/office/drawing/2014/main" id="{988EFE30-0AB9-4A3B-A4E1-9522648584C7}"/>
              </a:ext>
            </a:extLst>
          </p:cNvPr>
          <p:cNvSpPr>
            <a:spLocks noGrp="1"/>
          </p:cNvSpPr>
          <p:nvPr>
            <p:ph idx="1"/>
          </p:nvPr>
        </p:nvSpPr>
        <p:spPr>
          <a:xfrm>
            <a:off x="251520" y="2564953"/>
            <a:ext cx="8642350" cy="1728093"/>
          </a:xfrm>
        </p:spPr>
        <p:txBody>
          <a:bodyPr/>
          <a:lstStyle/>
          <a:p>
            <a:pPr marL="0" indent="0" algn="ctr">
              <a:buNone/>
            </a:pPr>
            <a:r>
              <a:rPr lang="fr-FR" cap="all" dirty="0">
                <a:solidFill>
                  <a:srgbClr val="A2BD30"/>
                </a:solidFill>
              </a:rPr>
              <a:t>1</a:t>
            </a:r>
            <a:r>
              <a:rPr lang="fr-FR" cap="all" baseline="30000" dirty="0">
                <a:solidFill>
                  <a:srgbClr val="A2BD30"/>
                </a:solidFill>
              </a:rPr>
              <a:t>er</a:t>
            </a:r>
            <a:r>
              <a:rPr lang="fr-FR" cap="all" dirty="0">
                <a:solidFill>
                  <a:srgbClr val="A2BD30"/>
                </a:solidFill>
              </a:rPr>
              <a:t> VOLET DES LDG : la STRATEGIE PLURIANNUELLE </a:t>
            </a:r>
            <a:r>
              <a:rPr lang="fr-FR" b="1" cap="all" dirty="0">
                <a:solidFill>
                  <a:srgbClr val="A2BD30"/>
                </a:solidFill>
              </a:rPr>
              <a:t>DE PILOTAGE DES RH</a:t>
            </a:r>
            <a:r>
              <a:rPr lang="fr-FR" cap="all" dirty="0">
                <a:solidFill>
                  <a:srgbClr val="A2BD30"/>
                </a:solidFill>
              </a:rPr>
              <a:t> = </a:t>
            </a:r>
            <a:r>
              <a:rPr lang="fr-FR" b="1" cap="all" dirty="0">
                <a:solidFill>
                  <a:srgbClr val="A2BD30"/>
                </a:solidFill>
              </a:rPr>
              <a:t>LDG PORTANT SUR L’EMPLOI</a:t>
            </a:r>
          </a:p>
          <a:p>
            <a:pPr marL="0" indent="0" algn="ctr">
              <a:buNone/>
            </a:pPr>
            <a:endParaRPr lang="fr-FR" b="1" cap="all" dirty="0">
              <a:solidFill>
                <a:srgbClr val="A2BD30"/>
              </a:solidFill>
            </a:endParaRPr>
          </a:p>
          <a:p>
            <a:pPr marL="0" indent="0" algn="ctr">
              <a:buNone/>
            </a:pPr>
            <a:r>
              <a:rPr lang="fr-FR" b="1" cap="all" dirty="0">
                <a:solidFill>
                  <a:srgbClr val="A2BD30"/>
                </a:solidFill>
              </a:rPr>
              <a:t>Du ressort des collectivités</a:t>
            </a:r>
            <a:endParaRPr lang="fr-FR" dirty="0"/>
          </a:p>
        </p:txBody>
      </p:sp>
      <p:sp>
        <p:nvSpPr>
          <p:cNvPr id="4" name="Espace réservé du numéro de diapositive 3">
            <a:extLst>
              <a:ext uri="{FF2B5EF4-FFF2-40B4-BE49-F238E27FC236}">
                <a16:creationId xmlns:a16="http://schemas.microsoft.com/office/drawing/2014/main" id="{8D4B5688-5C8B-49FC-8946-321C61E44996}"/>
              </a:ext>
            </a:extLst>
          </p:cNvPr>
          <p:cNvSpPr>
            <a:spLocks noGrp="1"/>
          </p:cNvSpPr>
          <p:nvPr>
            <p:ph type="sldNum" sz="quarter" idx="10"/>
          </p:nvPr>
        </p:nvSpPr>
        <p:spPr/>
        <p:txBody>
          <a:bodyPr/>
          <a:lstStyle/>
          <a:p>
            <a:fld id="{2287AE85-6BCA-4CAA-87B9-84CDACD6EB92}" type="slidenum">
              <a:rPr lang="fr-FR" smtClean="0"/>
              <a:pPr/>
              <a:t>9</a:t>
            </a:fld>
            <a:endParaRPr lang="fr-FR" dirty="0"/>
          </a:p>
        </p:txBody>
      </p:sp>
    </p:spTree>
    <p:extLst>
      <p:ext uri="{BB962C8B-B14F-4D97-AF65-F5344CB8AC3E}">
        <p14:creationId xmlns:p14="http://schemas.microsoft.com/office/powerpoint/2010/main" val="2159493332"/>
      </p:ext>
    </p:extLst>
  </p:cSld>
  <p:clrMapOvr>
    <a:masterClrMapping/>
  </p:clrMapOvr>
</p:sld>
</file>

<file path=ppt/theme/theme1.xml><?xml version="1.0" encoding="utf-8"?>
<a:theme xmlns:a="http://schemas.openxmlformats.org/drawingml/2006/main" name="Présentation">
  <a:themeElements>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hème Offic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hème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hème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hème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hème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hème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hème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hème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hème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3638</TotalTime>
  <Words>692</Words>
  <Application>Microsoft Office PowerPoint</Application>
  <PresentationFormat>Affichage à l'écran (4:3)</PresentationFormat>
  <Paragraphs>127</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Trebuchet MS</vt:lpstr>
      <vt:lpstr>Verdana</vt:lpstr>
      <vt:lpstr>Wingdings</vt:lpstr>
      <vt:lpstr>Présentation</vt:lpstr>
      <vt:lpstr>Présentation des lignes directrices de gestion</vt:lpstr>
      <vt:lpstr>Les lignes directrices de gestion</vt:lpstr>
      <vt:lpstr>Les lignes directrices de gestion</vt:lpstr>
      <vt:lpstr>Les lignes directrices de gestion</vt:lpstr>
      <vt:lpstr>Présentation PowerPoint</vt:lpstr>
      <vt:lpstr>Présentation PowerPoint</vt:lpstr>
      <vt:lpstr>Les lignes directrices de gestion</vt:lpstr>
      <vt:lpstr>Les lignes directrices de gestion</vt:lpstr>
      <vt:lpstr> </vt:lpstr>
      <vt:lpstr>1er VOLET DES LDG = emploi</vt:lpstr>
      <vt:lpstr>1er VOLET DES LDG = emploi</vt:lpstr>
      <vt:lpstr> </vt:lpstr>
      <vt:lpstr>2ème volet DES LDG = Avancement de grade</vt:lpstr>
      <vt:lpstr> </vt:lpstr>
      <vt:lpstr>2ème volet DES LDG = Promotion interne</vt:lpstr>
      <vt:lpstr>SYNTHESE DU SCHEMA DE VALIDATION DES LDG :</vt:lpstr>
      <vt:lpstr>Présentation PowerPoint</vt:lpstr>
      <vt:lpstr>Merci de votre attention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page</dc:title>
  <dc:creator>Elodie</dc:creator>
  <cp:lastModifiedBy>Nathalie SECHET</cp:lastModifiedBy>
  <cp:revision>528</cp:revision>
  <dcterms:created xsi:type="dcterms:W3CDTF">2015-05-06T12:32:27Z</dcterms:created>
  <dcterms:modified xsi:type="dcterms:W3CDTF">2020-09-28T11:49:51Z</dcterms:modified>
</cp:coreProperties>
</file>